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7"/>
  </p:notesMasterIdLst>
  <p:sldIdLst>
    <p:sldId id="293" r:id="rId2"/>
    <p:sldId id="294" r:id="rId3"/>
    <p:sldId id="295" r:id="rId4"/>
    <p:sldId id="296" r:id="rId5"/>
    <p:sldId id="258" r:id="rId6"/>
    <p:sldId id="297" r:id="rId7"/>
    <p:sldId id="298" r:id="rId8"/>
    <p:sldId id="299" r:id="rId9"/>
    <p:sldId id="300" r:id="rId10"/>
    <p:sldId id="301" r:id="rId11"/>
    <p:sldId id="302" r:id="rId12"/>
    <p:sldId id="303" r:id="rId13"/>
    <p:sldId id="304" r:id="rId14"/>
    <p:sldId id="305" r:id="rId15"/>
    <p:sldId id="306" r:id="rId16"/>
    <p:sldId id="307" r:id="rId17"/>
    <p:sldId id="308" r:id="rId18"/>
    <p:sldId id="309" r:id="rId19"/>
    <p:sldId id="310" r:id="rId20"/>
    <p:sldId id="311" r:id="rId21"/>
    <p:sldId id="312" r:id="rId22"/>
    <p:sldId id="313" r:id="rId23"/>
    <p:sldId id="314" r:id="rId24"/>
    <p:sldId id="315" r:id="rId25"/>
    <p:sldId id="316" r:id="rId26"/>
    <p:sldId id="317" r:id="rId27"/>
    <p:sldId id="318" r:id="rId28"/>
    <p:sldId id="319" r:id="rId29"/>
    <p:sldId id="320" r:id="rId30"/>
    <p:sldId id="321" r:id="rId31"/>
    <p:sldId id="322" r:id="rId32"/>
    <p:sldId id="323" r:id="rId33"/>
    <p:sldId id="324" r:id="rId34"/>
    <p:sldId id="325" r:id="rId35"/>
    <p:sldId id="326" r:id="rId36"/>
    <p:sldId id="327" r:id="rId37"/>
    <p:sldId id="328" r:id="rId38"/>
    <p:sldId id="329" r:id="rId39"/>
    <p:sldId id="330" r:id="rId40"/>
    <p:sldId id="331" r:id="rId41"/>
    <p:sldId id="332" r:id="rId42"/>
    <p:sldId id="333" r:id="rId43"/>
    <p:sldId id="334" r:id="rId44"/>
    <p:sldId id="335" r:id="rId45"/>
    <p:sldId id="336" r:id="rId46"/>
    <p:sldId id="337" r:id="rId47"/>
    <p:sldId id="338" r:id="rId48"/>
    <p:sldId id="339" r:id="rId49"/>
    <p:sldId id="340" r:id="rId50"/>
    <p:sldId id="341" r:id="rId51"/>
    <p:sldId id="342" r:id="rId52"/>
    <p:sldId id="343" r:id="rId53"/>
    <p:sldId id="344" r:id="rId54"/>
    <p:sldId id="345" r:id="rId55"/>
    <p:sldId id="346" r:id="rId56"/>
    <p:sldId id="280" r:id="rId57"/>
    <p:sldId id="347" r:id="rId58"/>
    <p:sldId id="348" r:id="rId59"/>
    <p:sldId id="349" r:id="rId60"/>
    <p:sldId id="350" r:id="rId61"/>
    <p:sldId id="351" r:id="rId62"/>
    <p:sldId id="352" r:id="rId63"/>
    <p:sldId id="353" r:id="rId64"/>
    <p:sldId id="354" r:id="rId65"/>
    <p:sldId id="355" r:id="rId66"/>
    <p:sldId id="356" r:id="rId67"/>
    <p:sldId id="357" r:id="rId68"/>
    <p:sldId id="358" r:id="rId69"/>
    <p:sldId id="359" r:id="rId70"/>
    <p:sldId id="360" r:id="rId71"/>
    <p:sldId id="361" r:id="rId72"/>
    <p:sldId id="362" r:id="rId73"/>
    <p:sldId id="363" r:id="rId74"/>
    <p:sldId id="364" r:id="rId75"/>
    <p:sldId id="365" r:id="rId76"/>
    <p:sldId id="366" r:id="rId77"/>
    <p:sldId id="367" r:id="rId78"/>
    <p:sldId id="368" r:id="rId79"/>
    <p:sldId id="369" r:id="rId80"/>
    <p:sldId id="370" r:id="rId81"/>
    <p:sldId id="371" r:id="rId82"/>
    <p:sldId id="372" r:id="rId83"/>
    <p:sldId id="373" r:id="rId84"/>
    <p:sldId id="374" r:id="rId85"/>
    <p:sldId id="375" r:id="rId86"/>
    <p:sldId id="376" r:id="rId87"/>
    <p:sldId id="377" r:id="rId88"/>
    <p:sldId id="408" r:id="rId89"/>
    <p:sldId id="409" r:id="rId90"/>
    <p:sldId id="410" r:id="rId91"/>
    <p:sldId id="411" r:id="rId92"/>
    <p:sldId id="378" r:id="rId93"/>
    <p:sldId id="379" r:id="rId94"/>
    <p:sldId id="380" r:id="rId95"/>
    <p:sldId id="412" r:id="rId96"/>
    <p:sldId id="381" r:id="rId97"/>
    <p:sldId id="413" r:id="rId98"/>
    <p:sldId id="382" r:id="rId99"/>
    <p:sldId id="383" r:id="rId100"/>
    <p:sldId id="384" r:id="rId101"/>
    <p:sldId id="414" r:id="rId102"/>
    <p:sldId id="415" r:id="rId103"/>
    <p:sldId id="389" r:id="rId104"/>
    <p:sldId id="256" r:id="rId105"/>
    <p:sldId id="260" r:id="rId106"/>
    <p:sldId id="269" r:id="rId107"/>
    <p:sldId id="265" r:id="rId108"/>
    <p:sldId id="259" r:id="rId109"/>
    <p:sldId id="257" r:id="rId110"/>
    <p:sldId id="261" r:id="rId111"/>
    <p:sldId id="262" r:id="rId112"/>
    <p:sldId id="266" r:id="rId113"/>
    <p:sldId id="267" r:id="rId114"/>
    <p:sldId id="268" r:id="rId115"/>
    <p:sldId id="279" r:id="rId116"/>
    <p:sldId id="270" r:id="rId117"/>
    <p:sldId id="278" r:id="rId118"/>
    <p:sldId id="273" r:id="rId119"/>
    <p:sldId id="274" r:id="rId120"/>
    <p:sldId id="271" r:id="rId121"/>
    <p:sldId id="272" r:id="rId122"/>
    <p:sldId id="264" r:id="rId123"/>
    <p:sldId id="276" r:id="rId124"/>
    <p:sldId id="281" r:id="rId125"/>
    <p:sldId id="282" r:id="rId126"/>
    <p:sldId id="283" r:id="rId127"/>
    <p:sldId id="284" r:id="rId128"/>
    <p:sldId id="285" r:id="rId129"/>
    <p:sldId id="263" r:id="rId130"/>
    <p:sldId id="292" r:id="rId131"/>
    <p:sldId id="275" r:id="rId132"/>
    <p:sldId id="277" r:id="rId133"/>
    <p:sldId id="286" r:id="rId134"/>
    <p:sldId id="288" r:id="rId135"/>
    <p:sldId id="289" r:id="rId136"/>
    <p:sldId id="290" r:id="rId137"/>
    <p:sldId id="287" r:id="rId138"/>
    <p:sldId id="390" r:id="rId139"/>
    <p:sldId id="391" r:id="rId140"/>
    <p:sldId id="392" r:id="rId141"/>
    <p:sldId id="393" r:id="rId142"/>
    <p:sldId id="394" r:id="rId143"/>
    <p:sldId id="395" r:id="rId144"/>
    <p:sldId id="396" r:id="rId145"/>
    <p:sldId id="397" r:id="rId146"/>
    <p:sldId id="398" r:id="rId147"/>
    <p:sldId id="399" r:id="rId148"/>
    <p:sldId id="400" r:id="rId149"/>
    <p:sldId id="401" r:id="rId150"/>
    <p:sldId id="402" r:id="rId151"/>
    <p:sldId id="403" r:id="rId152"/>
    <p:sldId id="404" r:id="rId153"/>
    <p:sldId id="405" r:id="rId154"/>
    <p:sldId id="406" r:id="rId155"/>
    <p:sldId id="407" r:id="rId156"/>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040" autoAdjust="0"/>
  </p:normalViewPr>
  <p:slideViewPr>
    <p:cSldViewPr>
      <p:cViewPr varScale="1">
        <p:scale>
          <a:sx n="80" d="100"/>
          <a:sy n="80" d="100"/>
        </p:scale>
        <p:origin x="1434" y="8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viewProps" Target="viewProp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theme" Target="theme/theme1.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s>
</file>

<file path=ppt/media/image1.jpeg>
</file>

<file path=ppt/media/image10.png>
</file>

<file path=ppt/media/image100.png>
</file>

<file path=ppt/media/image101.png>
</file>

<file path=ppt/media/image1010.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10.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10.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10.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10.png>
</file>

<file path=ppt/media/image152.png>
</file>

<file path=ppt/media/image153.png>
</file>

<file path=ppt/media/image154.png>
</file>

<file path=ppt/media/image16.png>
</file>

<file path=ppt/media/image160.png>
</file>

<file path=ppt/media/image17.png>
</file>

<file path=ppt/media/image170.png>
</file>

<file path=ppt/media/image18.png>
</file>

<file path=ppt/media/image19.png>
</file>

<file path=ppt/media/image2.png>
</file>

<file path=ppt/media/image20.png>
</file>

<file path=ppt/media/image200.png>
</file>

<file path=ppt/media/image21.png>
</file>

<file path=ppt/media/image210.png>
</file>

<file path=ppt/media/image211.png>
</file>

<file path=ppt/media/image22.png>
</file>

<file path=ppt/media/image220.png>
</file>

<file path=ppt/media/image23.png>
</file>

<file path=ppt/media/image24.png>
</file>

<file path=ppt/media/image240.png>
</file>

<file path=ppt/media/image241.png>
</file>

<file path=ppt/media/image25.png>
</file>

<file path=ppt/media/image250.png>
</file>

<file path=ppt/media/image251.png>
</file>

<file path=ppt/media/image26.png>
</file>

<file path=ppt/media/image260.png>
</file>

<file path=ppt/media/image27.png>
</file>

<file path=ppt/media/image270.png>
</file>

<file path=ppt/media/image28.png>
</file>

<file path=ppt/media/image280.png>
</file>

<file path=ppt/media/image29.png>
</file>

<file path=ppt/media/image290.png>
</file>

<file path=ppt/media/image3.jpeg>
</file>

<file path=ppt/media/image30.png>
</file>

<file path=ppt/media/image300.png>
</file>

<file path=ppt/media/image31.png>
</file>

<file path=ppt/media/image311.png>
</file>

<file path=ppt/media/image32.png>
</file>

<file path=ppt/media/image321.png>
</file>

<file path=ppt/media/image33.png>
</file>

<file path=ppt/media/image331.png>
</file>

<file path=ppt/media/image34.png>
</file>

<file path=ppt/media/image341.png>
</file>

<file path=ppt/media/image35.png>
</file>

<file path=ppt/media/image350.png>
</file>

<file path=ppt/media/image36.png>
</file>

<file path=ppt/media/image37.png>
</file>

<file path=ppt/media/image370.png>
</file>

<file path=ppt/media/image38.png>
</file>

<file path=ppt/media/image380.png>
</file>

<file path=ppt/media/image39.png>
</file>

<file path=ppt/media/image390.png>
</file>

<file path=ppt/media/image4.png>
</file>

<file path=ppt/media/image40.png>
</file>

<file path=ppt/media/image402.png>
</file>

<file path=ppt/media/image41.png>
</file>

<file path=ppt/media/image410.png>
</file>

<file path=ppt/media/image411.png>
</file>

<file path=ppt/media/image42.png>
</file>

<file path=ppt/media/image420.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00.png>
</file>

<file path=ppt/media/image71.gif>
</file>

<file path=ppt/media/image72.png>
</file>

<file path=ppt/media/image73.png>
</file>

<file path=ppt/media/image74.png>
</file>

<file path=ppt/media/image75.png>
</file>

<file path=ppt/media/image76.jpg>
</file>

<file path=ppt/media/image77.png>
</file>

<file path=ppt/media/image78.png>
</file>

<file path=ppt/media/image79.png>
</file>

<file path=ppt/media/image8.png>
</file>

<file path=ppt/media/image80.png>
</file>

<file path=ppt/media/image81.jpeg>
</file>

<file path=ppt/media/image81.png>
</file>

<file path=ppt/media/image82.jpg>
</file>

<file path=ppt/media/image83.png>
</file>

<file path=ppt/media/image84.jpg>
</file>

<file path=ppt/media/image85.png>
</file>

<file path=ppt/media/image86.jp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F9FE11-934E-450D-99FE-D8F6D08B7700}" type="datetimeFigureOut">
              <a:rPr lang="zh-CN" altLang="en-US" smtClean="0"/>
              <a:t>2018/6/6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0F9F18-2F56-410D-866C-789BD6C45DB2}" type="slidenum">
              <a:rPr lang="zh-CN" altLang="en-US" smtClean="0"/>
              <a:t>‹#›</a:t>
            </a:fld>
            <a:endParaRPr lang="zh-CN" altLang="en-US"/>
          </a:p>
        </p:txBody>
      </p:sp>
    </p:spTree>
    <p:extLst>
      <p:ext uri="{BB962C8B-B14F-4D97-AF65-F5344CB8AC3E}">
        <p14:creationId xmlns:p14="http://schemas.microsoft.com/office/powerpoint/2010/main" val="30879199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baike.baidu.com/item/%E6%8B%9F%E5%90%88%E4%BC%98%E5%BA%A6" TargetMode="External"/><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3" Type="http://schemas.openxmlformats.org/officeDocument/2006/relationships/hyperlink" Target="https://en.wikipedia.org/wiki/Empirical_distribution_function" TargetMode="External"/><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a:extLst>
              <a:ext uri="{FF2B5EF4-FFF2-40B4-BE49-F238E27FC236}">
                <a16:creationId xmlns:a16="http://schemas.microsoft.com/office/drawing/2014/main" id="{81C32786-A436-4A55-85DE-AB2694C89F6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备注占位符 2">
            <a:extLst>
              <a:ext uri="{FF2B5EF4-FFF2-40B4-BE49-F238E27FC236}">
                <a16:creationId xmlns:a16="http://schemas.microsoft.com/office/drawing/2014/main" id="{0A6D1A9C-D44B-4755-959A-308A7C7670F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a:t>主要内容标题和人员</a:t>
            </a:r>
          </a:p>
        </p:txBody>
      </p:sp>
      <p:sp>
        <p:nvSpPr>
          <p:cNvPr id="5124" name="灯片编号占位符 3">
            <a:extLst>
              <a:ext uri="{FF2B5EF4-FFF2-40B4-BE49-F238E27FC236}">
                <a16:creationId xmlns:a16="http://schemas.microsoft.com/office/drawing/2014/main" id="{57B4DCCD-4102-49A5-AC64-FA9D9426A23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BF814366-016B-4694-ADF1-60EA54F4F65F}" type="slidenum">
              <a:rPr lang="zh-CN" altLang="en-US" smtClean="0"/>
              <a:pPr/>
              <a:t>2</a:t>
            </a:fld>
            <a:endParaRPr lang="zh-CN" altLang="en-US"/>
          </a:p>
        </p:txBody>
      </p:sp>
    </p:spTree>
    <p:extLst>
      <p:ext uri="{BB962C8B-B14F-4D97-AF65-F5344CB8AC3E}">
        <p14:creationId xmlns:p14="http://schemas.microsoft.com/office/powerpoint/2010/main" val="37167673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测试集</a:t>
            </a:r>
            <a:r>
              <a:rPr lang="zh-CN" altLang="en-US" sz="1200" dirty="0">
                <a:latin typeface="微软雅黑" panose="020B0503020204020204" pitchFamily="34" charset="-122"/>
                <a:ea typeface="微软雅黑" panose="020B0503020204020204" pitchFamily="34" charset="-122"/>
              </a:rPr>
              <a:t>上的性能</a:t>
            </a:r>
            <a:r>
              <a:rPr lang="zh-CN" altLang="en-US" dirty="0"/>
              <a:t>只能部分反映学习器泛化性能；测试集大小、样例选取都会对性能评估产生影响；许多聚类算法如</a:t>
            </a:r>
            <a:r>
              <a:rPr lang="en-US" altLang="zh-CN" dirty="0"/>
              <a:t>KNN</a:t>
            </a:r>
            <a:r>
              <a:rPr lang="zh-CN" altLang="en-US" dirty="0"/>
              <a:t>多次运行的结果间差异可能较大</a:t>
            </a:r>
            <a:endParaRPr lang="en-US" altLang="zh-CN" dirty="0"/>
          </a:p>
          <a:p>
            <a:r>
              <a:rPr lang="zh-CN" altLang="en-US" dirty="0"/>
              <a:t>因此直接进行测试性能评估的比较可能不容易确定比较结果有多大的把握可以成立</a:t>
            </a:r>
            <a:endParaRPr lang="en-US" altLang="zh-CN"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37</a:t>
            </a:fld>
            <a:endParaRPr lang="zh-CN" altLang="en-US"/>
          </a:p>
        </p:txBody>
      </p:sp>
    </p:spTree>
    <p:extLst>
      <p:ext uri="{BB962C8B-B14F-4D97-AF65-F5344CB8AC3E}">
        <p14:creationId xmlns:p14="http://schemas.microsoft.com/office/powerpoint/2010/main" val="353499506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幻灯片图像占位符 1">
            <a:extLst>
              <a:ext uri="{FF2B5EF4-FFF2-40B4-BE49-F238E27FC236}">
                <a16:creationId xmlns:a16="http://schemas.microsoft.com/office/drawing/2014/main" id="{3941F1B6-1E23-4908-A31A-9F2732ED46F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备注占位符 2">
            <a:extLst>
              <a:ext uri="{FF2B5EF4-FFF2-40B4-BE49-F238E27FC236}">
                <a16:creationId xmlns:a16="http://schemas.microsoft.com/office/drawing/2014/main" id="{DA281105-C6CD-48AB-840E-4FFAA13AF5E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zh-CN"/>
              <a:t>C1</a:t>
            </a:r>
            <a:r>
              <a:rPr lang="zh-CN" altLang="en-US"/>
              <a:t>和</a:t>
            </a:r>
            <a:r>
              <a:rPr lang="en-US" altLang="zh-CN"/>
              <a:t>c2</a:t>
            </a:r>
            <a:r>
              <a:rPr lang="zh-CN" altLang="en-US"/>
              <a:t>是系数，依赖于具体的损失函数。</a:t>
            </a:r>
          </a:p>
        </p:txBody>
      </p:sp>
      <p:sp>
        <p:nvSpPr>
          <p:cNvPr id="26628" name="灯片编号占位符 3">
            <a:extLst>
              <a:ext uri="{FF2B5EF4-FFF2-40B4-BE49-F238E27FC236}">
                <a16:creationId xmlns:a16="http://schemas.microsoft.com/office/drawing/2014/main" id="{E071AB4A-4743-409D-BCDE-9833653DC19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6825EE12-A672-4A51-B28E-83CBE1C283AE}" type="slidenum">
              <a:rPr lang="zh-CN" altLang="en-US" smtClean="0"/>
              <a:pPr/>
              <a:t>152</a:t>
            </a:fld>
            <a:endParaRPr lang="zh-CN" altLang="en-US"/>
          </a:p>
        </p:txBody>
      </p:sp>
    </p:spTree>
    <p:extLst>
      <p:ext uri="{BB962C8B-B14F-4D97-AF65-F5344CB8AC3E}">
        <p14:creationId xmlns:p14="http://schemas.microsoft.com/office/powerpoint/2010/main" val="105208880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0CD3FC28-A8D8-406D-B5A4-830FAD2B2EE5}" type="slidenum">
              <a:rPr lang="zh-CN" altLang="en-US" smtClean="0"/>
              <a:pPr>
                <a:defRPr/>
              </a:pPr>
              <a:t>154</a:t>
            </a:fld>
            <a:endParaRPr lang="zh-CN" altLang="en-US"/>
          </a:p>
        </p:txBody>
      </p:sp>
    </p:spTree>
    <p:extLst>
      <p:ext uri="{BB962C8B-B14F-4D97-AF65-F5344CB8AC3E}">
        <p14:creationId xmlns:p14="http://schemas.microsoft.com/office/powerpoint/2010/main" val="61708332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0CD3FC28-A8D8-406D-B5A4-830FAD2B2EE5}" type="slidenum">
              <a:rPr lang="zh-CN" altLang="en-US" smtClean="0"/>
              <a:pPr>
                <a:defRPr/>
              </a:pPr>
              <a:t>155</a:t>
            </a:fld>
            <a:endParaRPr lang="zh-CN" altLang="en-US"/>
          </a:p>
        </p:txBody>
      </p:sp>
    </p:spTree>
    <p:extLst>
      <p:ext uri="{BB962C8B-B14F-4D97-AF65-F5344CB8AC3E}">
        <p14:creationId xmlns:p14="http://schemas.microsoft.com/office/powerpoint/2010/main" val="24683080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引入统计方法来推断比较多个学习器的优劣程度，为模型选择提供依据</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之所以使用统计方法是因为它能够帮助区分模型性能差异来源于随机误差，还是来源于方法性能的实质不同</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38</a:t>
            </a:fld>
            <a:endParaRPr lang="zh-CN" altLang="en-US"/>
          </a:p>
        </p:txBody>
      </p:sp>
    </p:spTree>
    <p:extLst>
      <p:ext uri="{BB962C8B-B14F-4D97-AF65-F5344CB8AC3E}">
        <p14:creationId xmlns:p14="http://schemas.microsoft.com/office/powerpoint/2010/main" val="2722919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介绍显著性检验的概念，简单来说是指*</a:t>
            </a:r>
            <a:r>
              <a:rPr lang="en-US" altLang="zh-CN" dirty="0"/>
              <a:t>1</a:t>
            </a:r>
            <a:r>
              <a:rPr lang="zh-CN" altLang="en-US" dirty="0"/>
              <a:t>，*</a:t>
            </a:r>
            <a:r>
              <a:rPr lang="en-US" altLang="zh-CN" dirty="0"/>
              <a:t>2</a:t>
            </a:r>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用于判别样本与假设之间的差异是纯属机会变异，还是因为假设与总体真实情况之间不一致</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latin typeface="微软雅黑" panose="020B0503020204020204" pitchFamily="34" charset="-122"/>
                <a:ea typeface="微软雅黑" panose="020B0503020204020204" pitchFamily="34" charset="-122"/>
              </a:rPr>
              <a:t>通常用于检测科学实验中实验组与对照组之间是否有差异以及差异是否显著</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altLang="zh-CN"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39</a:t>
            </a:fld>
            <a:endParaRPr lang="zh-CN" altLang="en-US"/>
          </a:p>
        </p:txBody>
      </p:sp>
    </p:spTree>
    <p:extLst>
      <p:ext uri="{BB962C8B-B14F-4D97-AF65-F5344CB8AC3E}">
        <p14:creationId xmlns:p14="http://schemas.microsoft.com/office/powerpoint/2010/main" val="4038078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引入两个记号</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b="0" i="0" kern="1200" dirty="0">
                <a:solidFill>
                  <a:schemeClr val="tx1"/>
                </a:solidFill>
                <a:effectLst/>
                <a:latin typeface="+mn-lt"/>
                <a:ea typeface="+mn-ea"/>
                <a:cs typeface="+mn-cs"/>
              </a:rPr>
              <a:t>这两个假设合在一起，应涵盖总体特征的所有可能性</a:t>
            </a:r>
            <a:endParaRPr lang="en-US" altLang="zh-CN"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40</a:t>
            </a:fld>
            <a:endParaRPr lang="zh-CN" altLang="en-US"/>
          </a:p>
        </p:txBody>
      </p:sp>
    </p:spTree>
    <p:extLst>
      <p:ext uri="{BB962C8B-B14F-4D97-AF65-F5344CB8AC3E}">
        <p14:creationId xmlns:p14="http://schemas.microsoft.com/office/powerpoint/2010/main" val="2483083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零假设实际上成立了，而</a:t>
            </a:r>
            <a:r>
              <a:rPr lang="zh-CN" altLang="en-US" sz="1200" dirty="0">
                <a:latin typeface="微软雅黑" panose="020B0503020204020204" pitchFamily="34" charset="-122"/>
                <a:ea typeface="微软雅黑" panose="020B0503020204020204" pitchFamily="34" charset="-122"/>
              </a:rPr>
              <a:t>检验结论</a:t>
            </a:r>
            <a:r>
              <a:rPr lang="zh-CN" altLang="en-US" dirty="0"/>
              <a:t>却认为不成立的时候</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latin typeface="微软雅黑" panose="020B0503020204020204" pitchFamily="34" charset="-122"/>
                <a:ea typeface="微软雅黑" panose="020B0503020204020204" pitchFamily="34" charset="-122"/>
              </a:rPr>
              <a:t>而实际上，显著性检验只限定犯第一类错误的最大概率</a:t>
            </a:r>
            <a:r>
              <a:rPr lang="en-US" altLang="zh-CN" sz="1200" dirty="0">
                <a:latin typeface="微软雅黑" panose="020B0503020204020204" pitchFamily="34" charset="-122"/>
                <a:ea typeface="微软雅黑" panose="020B0503020204020204" pitchFamily="34" charset="-122"/>
              </a:rPr>
              <a:t>α</a:t>
            </a:r>
            <a:r>
              <a:rPr lang="zh-CN" altLang="en-US" sz="1200" dirty="0">
                <a:latin typeface="微软雅黑" panose="020B0503020204020204" pitchFamily="34" charset="-122"/>
                <a:ea typeface="微软雅黑" panose="020B0503020204020204" pitchFamily="34" charset="-122"/>
              </a:rPr>
              <a:t>， 不考虑犯第二类错误的概率</a:t>
            </a:r>
            <a:r>
              <a:rPr lang="en-US" altLang="zh-CN" sz="1200" dirty="0">
                <a:latin typeface="微软雅黑" panose="020B0503020204020204" pitchFamily="34" charset="-122"/>
                <a:ea typeface="微软雅黑" panose="020B0503020204020204" pitchFamily="34" charset="-122"/>
              </a:rPr>
              <a:t>β</a:t>
            </a:r>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latin typeface="微软雅黑" panose="020B0503020204020204" pitchFamily="34" charset="-122"/>
                <a:ea typeface="微软雅黑" panose="020B0503020204020204" pitchFamily="34" charset="-122"/>
              </a:rPr>
              <a:t>并且把概率</a:t>
            </a:r>
            <a:r>
              <a:rPr lang="en-US" altLang="zh-CN" sz="1200" dirty="0">
                <a:latin typeface="微软雅黑" panose="020B0503020204020204" pitchFamily="34" charset="-122"/>
                <a:ea typeface="微软雅黑" panose="020B0503020204020204" pitchFamily="34" charset="-122"/>
              </a:rPr>
              <a:t>α</a:t>
            </a:r>
            <a:r>
              <a:rPr lang="zh-CN" altLang="en-US" sz="1200" dirty="0">
                <a:latin typeface="微软雅黑" panose="020B0503020204020204" pitchFamily="34" charset="-122"/>
                <a:ea typeface="微软雅黑" panose="020B0503020204020204" pitchFamily="34" charset="-122"/>
              </a:rPr>
              <a:t>称为显著性水平</a:t>
            </a:r>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尽管置信水平和置信区间是用在区间估计中的术语，但实际上显著性检验和区间估计使用相同的样本、相同的统计量以及分布假设，可以进行相互转换，因而放在这里进行对照</a:t>
            </a:r>
            <a:endParaRPr lang="en-US" altLang="zh-CN"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41</a:t>
            </a:fld>
            <a:endParaRPr lang="zh-CN" altLang="en-US"/>
          </a:p>
        </p:txBody>
      </p:sp>
    </p:spTree>
    <p:extLst>
      <p:ext uri="{BB962C8B-B14F-4D97-AF65-F5344CB8AC3E}">
        <p14:creationId xmlns:p14="http://schemas.microsoft.com/office/powerpoint/2010/main" val="15680950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latin typeface="微软雅黑" panose="020B0503020204020204" pitchFamily="34" charset="-122"/>
                <a:ea typeface="微软雅黑" panose="020B0503020204020204" pitchFamily="34" charset="-122"/>
              </a:rPr>
              <a:t>显著性检验发挥作用的原理是*</a:t>
            </a:r>
            <a:r>
              <a:rPr lang="en-US" altLang="zh-CN" sz="1200" dirty="0">
                <a:latin typeface="微软雅黑" panose="020B0503020204020204" pitchFamily="34" charset="-122"/>
                <a:ea typeface="微软雅黑" panose="020B0503020204020204" pitchFamily="34" charset="-122"/>
              </a:rPr>
              <a:t>1</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1</a:t>
            </a:r>
            <a:r>
              <a:rPr lang="zh-CN" altLang="en-US" sz="1200" b="0" i="0" kern="1200" dirty="0">
                <a:solidFill>
                  <a:schemeClr val="tx1"/>
                </a:solidFill>
                <a:effectLst/>
                <a:latin typeface="+mn-lt"/>
                <a:ea typeface="+mn-ea"/>
                <a:cs typeface="+mn-cs"/>
              </a:rPr>
              <a:t>，我们仅做了一次差异不显著的假设，而结果却以很小的概率走到了假设的反面，那只能认为矛盾发生的原因并不来自总体，而是因为我们对总体所做的假设不正确。</a:t>
            </a:r>
            <a:endParaRPr lang="en-US" altLang="zh-CN" sz="1200" b="0" i="0" kern="1200" dirty="0">
              <a:solidFill>
                <a:schemeClr val="tx1"/>
              </a:solidFill>
              <a:effectLst/>
              <a:latin typeface="+mn-lt"/>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b="0" i="0" kern="1200" dirty="0">
                <a:solidFill>
                  <a:schemeClr val="tx1"/>
                </a:solidFill>
                <a:effectLst/>
                <a:latin typeface="+mn-lt"/>
                <a:ea typeface="+mn-ea"/>
                <a:cs typeface="+mn-cs"/>
              </a:rPr>
              <a:t>并且，*</a:t>
            </a:r>
            <a:r>
              <a:rPr lang="en-US" altLang="zh-CN" sz="1200" b="0" i="0" kern="1200" dirty="0">
                <a:solidFill>
                  <a:schemeClr val="tx1"/>
                </a:solidFill>
                <a:effectLst/>
                <a:latin typeface="+mn-lt"/>
                <a:ea typeface="+mn-ea"/>
                <a:cs typeface="+mn-cs"/>
              </a:rPr>
              <a:t>2</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42</a:t>
            </a:fld>
            <a:endParaRPr lang="zh-CN" altLang="en-US"/>
          </a:p>
        </p:txBody>
      </p:sp>
    </p:spTree>
    <p:extLst>
      <p:ext uri="{BB962C8B-B14F-4D97-AF65-F5344CB8AC3E}">
        <p14:creationId xmlns:p14="http://schemas.microsoft.com/office/powerpoint/2010/main" val="38578768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首先来看看一种情况，二项检验，*</a:t>
            </a:r>
            <a:r>
              <a:rPr lang="en-US" altLang="zh-CN" dirty="0"/>
              <a:t>1</a:t>
            </a:r>
            <a:r>
              <a:rPr lang="zh-CN" altLang="en-US" dirty="0"/>
              <a:t>，单分类</a:t>
            </a:r>
            <a:r>
              <a:rPr lang="en-US" altLang="zh-CN" dirty="0"/>
              <a:t>/</a:t>
            </a:r>
            <a:r>
              <a:rPr lang="zh-CN" altLang="en-US" dirty="0"/>
              <a:t>多分类都能使用；基本思想是*</a:t>
            </a:r>
            <a:r>
              <a:rPr lang="en-US" altLang="zh-CN" dirty="0"/>
              <a:t>2</a:t>
            </a:r>
            <a:r>
              <a:rPr lang="zh-CN" altLang="en-US" dirty="0"/>
              <a:t>；*</a:t>
            </a:r>
            <a:r>
              <a:rPr lang="en-US" altLang="zh-CN" dirty="0"/>
              <a:t>3</a:t>
            </a:r>
            <a:endParaRPr lang="zh-CN" altLang="en-US"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43</a:t>
            </a:fld>
            <a:endParaRPr lang="zh-CN" altLang="en-US"/>
          </a:p>
        </p:txBody>
      </p:sp>
    </p:spTree>
    <p:extLst>
      <p:ext uri="{BB962C8B-B14F-4D97-AF65-F5344CB8AC3E}">
        <p14:creationId xmlns:p14="http://schemas.microsoft.com/office/powerpoint/2010/main" val="41874009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形象化描述；测试集和训练集互斥</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44</a:t>
            </a:fld>
            <a:endParaRPr lang="zh-CN" altLang="en-US"/>
          </a:p>
        </p:txBody>
      </p:sp>
    </p:spTree>
    <p:extLst>
      <p:ext uri="{BB962C8B-B14F-4D97-AF65-F5344CB8AC3E}">
        <p14:creationId xmlns:p14="http://schemas.microsoft.com/office/powerpoint/2010/main" val="21132474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对于某一个学习器，我们可以在测试集上测得其错误率；</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并且我们猜测这个学习器可能有这样一个泛化误差；</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接下来我们需要考量，我们所猜测的泛化误差是这么多比较合理，还是这么多比较合理</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45</a:t>
            </a:fld>
            <a:endParaRPr lang="zh-CN" altLang="en-US"/>
          </a:p>
        </p:txBody>
      </p:sp>
    </p:spTree>
    <p:extLst>
      <p:ext uri="{BB962C8B-B14F-4D97-AF65-F5344CB8AC3E}">
        <p14:creationId xmlns:p14="http://schemas.microsoft.com/office/powerpoint/2010/main" val="2123674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这就需要定义一些统计量来进行量化分析；假设分类错误的样本数量为</a:t>
            </a:r>
            <a:r>
              <a:rPr lang="en-US" altLang="zh-CN" dirty="0"/>
              <a:t>m’</a:t>
            </a:r>
            <a:r>
              <a:rPr lang="zh-CN" altLang="en-US" dirty="0"/>
              <a:t>，且测试集大小为</a:t>
            </a:r>
            <a:r>
              <a:rPr lang="en-US" altLang="zh-CN" dirty="0"/>
              <a:t>m</a:t>
            </a:r>
            <a:r>
              <a:rPr lang="zh-CN" altLang="en-US" dirty="0"/>
              <a:t>，二者的比值</a:t>
            </a:r>
            <a:r>
              <a:rPr lang="el-GR" altLang="zh-CN" dirty="0"/>
              <a:t>ε</a:t>
            </a:r>
            <a:r>
              <a:rPr lang="zh-CN" altLang="en-US" dirty="0"/>
              <a:t>是测试错误率，以及猜测的泛化错误率</a:t>
            </a:r>
            <a:r>
              <a:rPr lang="en-US" altLang="zh-CN" dirty="0"/>
              <a:t>η</a:t>
            </a:r>
            <a:endParaRPr lang="zh-CN" altLang="en-US"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46</a:t>
            </a:fld>
            <a:endParaRPr lang="zh-CN" altLang="en-US"/>
          </a:p>
        </p:txBody>
      </p:sp>
    </p:spTree>
    <p:extLst>
      <p:ext uri="{BB962C8B-B14F-4D97-AF65-F5344CB8AC3E}">
        <p14:creationId xmlns:p14="http://schemas.microsoft.com/office/powerpoint/2010/main" val="4030471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a:extLst>
              <a:ext uri="{FF2B5EF4-FFF2-40B4-BE49-F238E27FC236}">
                <a16:creationId xmlns:a16="http://schemas.microsoft.com/office/drawing/2014/main" id="{7619645C-6BAB-4811-8262-523E9782B9E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备注占位符 2">
            <a:extLst>
              <a:ext uri="{FF2B5EF4-FFF2-40B4-BE49-F238E27FC236}">
                <a16:creationId xmlns:a16="http://schemas.microsoft.com/office/drawing/2014/main" id="{9A90562B-9196-45CB-B4DA-01FB288D02E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a:t>强调一点：学习算法和数据</a:t>
            </a:r>
            <a:endParaRPr lang="en-US" altLang="zh-CN"/>
          </a:p>
          <a:p>
            <a:pPr eaLnBrk="1" hangingPunct="1">
              <a:spcBef>
                <a:spcPct val="0"/>
              </a:spcBef>
            </a:pPr>
            <a:r>
              <a:rPr lang="zh-CN" altLang="en-US"/>
              <a:t>矩阵分解里面用户的表示维度</a:t>
            </a:r>
          </a:p>
        </p:txBody>
      </p:sp>
      <p:sp>
        <p:nvSpPr>
          <p:cNvPr id="11268" name="灯片编号占位符 3">
            <a:extLst>
              <a:ext uri="{FF2B5EF4-FFF2-40B4-BE49-F238E27FC236}">
                <a16:creationId xmlns:a16="http://schemas.microsoft.com/office/drawing/2014/main" id="{0B16FE0B-8237-492D-81B8-B3407D8D999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C1DF29F7-E40A-40F0-B722-0A3D9B28706C}" type="slidenum">
              <a:rPr lang="zh-CN" altLang="en-US" smtClean="0"/>
              <a:pPr/>
              <a:t>7</a:t>
            </a:fld>
            <a:endParaRPr lang="zh-CN" altLang="en-US"/>
          </a:p>
        </p:txBody>
      </p:sp>
    </p:spTree>
    <p:extLst>
      <p:ext uri="{BB962C8B-B14F-4D97-AF65-F5344CB8AC3E}">
        <p14:creationId xmlns:p14="http://schemas.microsoft.com/office/powerpoint/2010/main" val="26044484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利用二项分布来把这个事件描述为 “</a:t>
            </a:r>
            <a:r>
              <a:rPr lang="zh-CN" altLang="en-US" sz="1200" dirty="0">
                <a:latin typeface="微软雅黑 Light" panose="020B0502040204020203" pitchFamily="34" charset="-122"/>
                <a:ea typeface="微软雅黑 Light" panose="020B0502040204020203" pitchFamily="34" charset="-122"/>
              </a:rPr>
              <a:t>假设</a:t>
            </a:r>
            <a:r>
              <a:rPr lang="zh-CN" altLang="en-US" dirty="0"/>
              <a:t>分类器的泛化错误率为</a:t>
            </a:r>
            <a:r>
              <a:rPr lang="en-US" altLang="zh-CN" dirty="0"/>
              <a:t>η</a:t>
            </a:r>
            <a:r>
              <a:rPr lang="zh-CN" altLang="en-US" dirty="0"/>
              <a:t>，其在</a:t>
            </a:r>
            <a:r>
              <a:rPr lang="en-US" altLang="zh-CN" dirty="0"/>
              <a:t>m</a:t>
            </a:r>
            <a:r>
              <a:rPr lang="zh-CN" altLang="en-US" dirty="0"/>
              <a:t>个测试样本上分类错误</a:t>
            </a:r>
            <a:r>
              <a:rPr lang="en-US" altLang="zh-CN" dirty="0"/>
              <a:t>m’</a:t>
            </a:r>
            <a:r>
              <a:rPr lang="zh-CN" altLang="en-US" dirty="0"/>
              <a:t>个样本的概率”</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47</a:t>
            </a:fld>
            <a:endParaRPr lang="zh-CN" altLang="en-US"/>
          </a:p>
        </p:txBody>
      </p:sp>
    </p:spTree>
    <p:extLst>
      <p:ext uri="{BB962C8B-B14F-4D97-AF65-F5344CB8AC3E}">
        <p14:creationId xmlns:p14="http://schemas.microsoft.com/office/powerpoint/2010/main" val="39540998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我们来看下当对</a:t>
            </a:r>
            <a:r>
              <a:rPr lang="en-US" altLang="zh-CN" dirty="0"/>
              <a:t>η</a:t>
            </a:r>
            <a:r>
              <a:rPr lang="zh-CN" altLang="en-US" dirty="0"/>
              <a:t>进行不同的猜测时，给定</a:t>
            </a:r>
            <a:r>
              <a:rPr lang="en-US" altLang="zh-CN" dirty="0"/>
              <a:t>m(</a:t>
            </a:r>
            <a:r>
              <a:rPr lang="zh-CN" altLang="en-US" dirty="0"/>
              <a:t>测试集大小</a:t>
            </a:r>
            <a:r>
              <a:rPr lang="en-US" altLang="zh-CN" dirty="0"/>
              <a:t>)</a:t>
            </a:r>
            <a:r>
              <a:rPr lang="zh-CN" altLang="en-US" dirty="0"/>
              <a:t>，关于</a:t>
            </a:r>
            <a:r>
              <a:rPr lang="en-US" altLang="zh-CN" dirty="0"/>
              <a:t>m’(</a:t>
            </a:r>
            <a:r>
              <a:rPr lang="zh-CN" altLang="en-US" dirty="0"/>
              <a:t>分类错误样本数</a:t>
            </a:r>
            <a:r>
              <a:rPr lang="en-US" altLang="zh-CN" dirty="0"/>
              <a:t>)</a:t>
            </a:r>
            <a:r>
              <a:rPr lang="zh-CN" altLang="en-US" dirty="0"/>
              <a:t>的分布随</a:t>
            </a:r>
            <a:r>
              <a:rPr lang="el-GR" altLang="zh-CN" sz="1200" dirty="0">
                <a:latin typeface="微软雅黑" panose="020B0503020204020204" pitchFamily="34" charset="-122"/>
                <a:ea typeface="微软雅黑" panose="020B0503020204020204" pitchFamily="34" charset="-122"/>
              </a:rPr>
              <a:t>η</a:t>
            </a:r>
            <a:r>
              <a:rPr lang="zh-CN" altLang="en-US" dirty="0"/>
              <a:t>变化的情况</a:t>
            </a:r>
            <a:endParaRPr lang="en-US" altLang="zh-CN" dirty="0"/>
          </a:p>
          <a:p>
            <a:r>
              <a:rPr lang="zh-CN" altLang="en-US" dirty="0"/>
              <a:t>首先是</a:t>
            </a:r>
            <a:r>
              <a:rPr lang="en-US" altLang="zh-CN" dirty="0"/>
              <a:t>m</a:t>
            </a:r>
            <a:r>
              <a:rPr lang="zh-CN" altLang="en-US" dirty="0"/>
              <a:t>取</a:t>
            </a:r>
            <a:r>
              <a:rPr lang="en-US" altLang="zh-CN" dirty="0"/>
              <a:t>10</a:t>
            </a:r>
            <a:r>
              <a:rPr lang="zh-CN" altLang="en-US" dirty="0"/>
              <a:t>的情况</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48</a:t>
            </a:fld>
            <a:endParaRPr lang="zh-CN" altLang="en-US"/>
          </a:p>
        </p:txBody>
      </p:sp>
    </p:spTree>
    <p:extLst>
      <p:ext uri="{BB962C8B-B14F-4D97-AF65-F5344CB8AC3E}">
        <p14:creationId xmlns:p14="http://schemas.microsoft.com/office/powerpoint/2010/main" val="40621332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a:t>
            </a:r>
            <a:r>
              <a:rPr lang="en-US" altLang="zh-CN" dirty="0"/>
              <a:t>m</a:t>
            </a:r>
            <a:r>
              <a:rPr lang="zh-CN" altLang="en-US" dirty="0"/>
              <a:t>取</a:t>
            </a:r>
            <a:r>
              <a:rPr lang="en-US" altLang="zh-CN" dirty="0"/>
              <a:t>30</a:t>
            </a:r>
            <a:r>
              <a:rPr lang="zh-CN" altLang="en-US" dirty="0"/>
              <a:t>时我们一样可以获得相似的分布变化</a:t>
            </a:r>
            <a:endParaRPr lang="en-US" altLang="zh-CN"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49</a:t>
            </a:fld>
            <a:endParaRPr lang="zh-CN" altLang="en-US"/>
          </a:p>
        </p:txBody>
      </p:sp>
    </p:spTree>
    <p:extLst>
      <p:ext uri="{BB962C8B-B14F-4D97-AF65-F5344CB8AC3E}">
        <p14:creationId xmlns:p14="http://schemas.microsoft.com/office/powerpoint/2010/main" val="38478003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dirty="0"/>
                  <a:t>另外，这个二项分布在</a:t>
                </a:r>
                <a:r>
                  <a:rPr lang="en-US" altLang="zh-CN" dirty="0"/>
                  <a:t>m’</a:t>
                </a:r>
                <a:r>
                  <a:rPr lang="zh-CN" altLang="en-US" dirty="0"/>
                  <a:t>达到</a:t>
                </a:r>
                <a14:m>
                  <m:oMath xmlns:m="http://schemas.openxmlformats.org/officeDocument/2006/math">
                    <m:r>
                      <a:rPr lang="en-US" altLang="zh-CN" sz="1200" b="0" i="1" smtClean="0">
                        <a:latin typeface="Cambria Math" panose="02040503050406030204" pitchFamily="18" charset="0"/>
                      </a:rPr>
                      <m:t>(</m:t>
                    </m:r>
                    <m:r>
                      <a:rPr lang="en-US" altLang="zh-CN" sz="1200" b="0" i="1" smtClean="0">
                        <a:latin typeface="Cambria Math" panose="02040503050406030204" pitchFamily="18" charset="0"/>
                      </a:rPr>
                      <m:t>𝑚</m:t>
                    </m:r>
                    <m:r>
                      <a:rPr lang="en-US" altLang="zh-CN" sz="1200" b="0" i="1" smtClean="0">
                        <a:latin typeface="Cambria Math" panose="02040503050406030204" pitchFamily="18" charset="0"/>
                      </a:rPr>
                      <m:t>+1)</m:t>
                    </m:r>
                    <m:r>
                      <a:rPr lang="zh-CN" altLang="en-US" sz="1200" i="1">
                        <a:latin typeface="Cambria Math" panose="02040503050406030204" pitchFamily="18" charset="0"/>
                        <a:ea typeface="Cambria Math" panose="02040503050406030204" pitchFamily="18" charset="0"/>
                      </a:rPr>
                      <m:t>𝜂</m:t>
                    </m:r>
                  </m:oMath>
                </a14:m>
                <a:r>
                  <a:rPr lang="zh-CN" altLang="en-US" dirty="0"/>
                  <a:t>时，值达到最大</a:t>
                </a:r>
              </a:p>
            </p:txBody>
          </p:sp>
        </mc:Choice>
        <mc:Fallback xmlns="">
          <p:sp>
            <p:nvSpPr>
              <p:cNvPr id="3" name="备注占位符 2"/>
              <p:cNvSpPr>
                <a:spLocks noGrp="1"/>
              </p:cNvSpPr>
              <p:nvPr>
                <p:ph type="body" idx="1"/>
              </p:nvPr>
            </p:nvSpPr>
            <p:spPr/>
            <p:txBody>
              <a:bodyPr/>
              <a:lstStyle/>
              <a:p>
                <a:r>
                  <a:rPr lang="zh-CN" altLang="en-US" dirty="0" smtClean="0"/>
                  <a:t>另外还有个结论，这个二项分布在</a:t>
                </a:r>
                <a:r>
                  <a:rPr lang="en-US" altLang="zh-CN" dirty="0" smtClean="0"/>
                  <a:t>m’</a:t>
                </a:r>
                <a:r>
                  <a:rPr lang="zh-CN" altLang="en-US" dirty="0" smtClean="0"/>
                  <a:t>达到</a:t>
                </a:r>
                <a:r>
                  <a:rPr lang="en-US" altLang="zh-CN" sz="1200" b="0" i="0" smtClean="0">
                    <a:latin typeface="Cambria Math" panose="02040503050406030204" pitchFamily="18" charset="0"/>
                  </a:rPr>
                  <a:t>(𝑚+1)</a:t>
                </a:r>
                <a:r>
                  <a:rPr lang="zh-CN" altLang="en-US" sz="1200" i="0">
                    <a:latin typeface="Cambria Math" panose="02040503050406030204" pitchFamily="18" charset="0"/>
                    <a:ea typeface="Cambria Math" panose="02040503050406030204" pitchFamily="18" charset="0"/>
                  </a:rPr>
                  <a:t>𝜂</a:t>
                </a:r>
                <a:r>
                  <a:rPr lang="zh-CN" altLang="en-US" dirty="0" smtClean="0"/>
                  <a:t>时，值达到最大</a:t>
                </a:r>
                <a:endParaRPr lang="zh-CN" altLang="en-US"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50</a:t>
            </a:fld>
            <a:endParaRPr lang="zh-CN" altLang="en-US"/>
          </a:p>
        </p:txBody>
      </p:sp>
    </p:spTree>
    <p:extLst>
      <p:ext uri="{BB962C8B-B14F-4D97-AF65-F5344CB8AC3E}">
        <p14:creationId xmlns:p14="http://schemas.microsoft.com/office/powerpoint/2010/main" val="33776226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t>更进一步地，我们做“二项检验”：尽管普通的二项检验的零假设是“正反两种情况发生的概率相同”</a:t>
                </a:r>
                <a:endParaRPr lang="en-US" altLang="zh-CN" sz="1200"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t>不过这里可以扩展一下，猜测一个泛化错误率</a:t>
                </a:r>
                <a:r>
                  <a:rPr lang="en-US" altLang="zh-CN" sz="1200" dirty="0"/>
                  <a:t>η</a:t>
                </a:r>
                <a:r>
                  <a:rPr lang="zh-CN" altLang="en-US" sz="1200" dirty="0"/>
                  <a:t>，并对</a:t>
                </a:r>
                <a:r>
                  <a:rPr lang="zh-CN" altLang="en-US" sz="1200" b="1" dirty="0"/>
                  <a:t>零假设</a:t>
                </a:r>
                <a:r>
                  <a:rPr lang="en-US" altLang="zh-CN" sz="1200" b="1" dirty="0"/>
                  <a:t>η&lt;=</a:t>
                </a:r>
                <a14:m>
                  <m:oMath xmlns:m="http://schemas.openxmlformats.org/officeDocument/2006/math">
                    <m:sSub>
                      <m:sSubPr>
                        <m:ctrlPr>
                          <a:rPr lang="en-US" altLang="zh-CN" sz="1200" b="1" i="1" smtClean="0">
                            <a:latin typeface="Cambria Math" panose="02040503050406030204" pitchFamily="18" charset="0"/>
                          </a:rPr>
                        </m:ctrlPr>
                      </m:sSubPr>
                      <m:e>
                        <m:r>
                          <a:rPr lang="zh-CN" altLang="en-US" sz="1200" b="1" i="1">
                            <a:latin typeface="Cambria Math" panose="02040503050406030204" pitchFamily="18" charset="0"/>
                          </a:rPr>
                          <m:t>𝜼</m:t>
                        </m:r>
                      </m:e>
                      <m:sub>
                        <m:r>
                          <a:rPr lang="en-US" altLang="zh-CN" sz="1200" b="1" i="1" smtClean="0">
                            <a:latin typeface="Cambria Math" panose="02040503050406030204" pitchFamily="18" charset="0"/>
                          </a:rPr>
                          <m:t>𝟎</m:t>
                        </m:r>
                      </m:sub>
                    </m:sSub>
                  </m:oMath>
                </a14:m>
                <a:r>
                  <a:rPr lang="zh-CN" altLang="en-US" sz="1200" dirty="0"/>
                  <a:t>，检验其是否成立</a:t>
                </a:r>
              </a:p>
            </p:txBody>
          </p:sp>
        </mc:Choice>
        <mc:Fallback xmlns="">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smtClean="0"/>
                  <a:t>更进一步地，我们</a:t>
                </a:r>
                <a:r>
                  <a:rPr lang="zh-CN" altLang="en-US" sz="1200" dirty="0" smtClean="0"/>
                  <a:t>不使用分布</a:t>
                </a:r>
                <a:r>
                  <a:rPr lang="zh-CN" altLang="en-US" sz="1200" dirty="0" smtClean="0"/>
                  <a:t>的极值</a:t>
                </a:r>
                <a:r>
                  <a:rPr lang="zh-CN" altLang="en-US" sz="1200" dirty="0" smtClean="0"/>
                  <a:t>，考虑猜测的</a:t>
                </a:r>
                <a:r>
                  <a:rPr lang="en-US" altLang="zh-CN" sz="1200" dirty="0" smtClean="0"/>
                  <a:t>η</a:t>
                </a:r>
                <a:r>
                  <a:rPr lang="zh-CN" altLang="en-US" sz="1200" dirty="0" smtClean="0"/>
                  <a:t>是否满足另一个假设</a:t>
                </a:r>
                <a:endParaRPr lang="en-US" altLang="zh-CN" sz="1200" dirty="0" smtClean="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smtClean="0"/>
                  <a:t>做“二项检验”</a:t>
                </a:r>
                <a:r>
                  <a:rPr lang="zh-CN" altLang="en-US" sz="1200" dirty="0" smtClean="0"/>
                  <a:t>：我们猜测一个</a:t>
                </a:r>
                <a:r>
                  <a:rPr lang="en-US" altLang="zh-CN" sz="1200" dirty="0" smtClean="0"/>
                  <a:t>η</a:t>
                </a:r>
                <a:r>
                  <a:rPr lang="zh-CN" altLang="en-US" sz="1200" dirty="0" smtClean="0"/>
                  <a:t>，并作假设</a:t>
                </a:r>
                <a:r>
                  <a:rPr lang="en-US" altLang="zh-CN" sz="1200" dirty="0" smtClean="0"/>
                  <a:t>η&lt;=</a:t>
                </a:r>
                <a:r>
                  <a:rPr lang="zh-CN" altLang="en-US" sz="1200" i="0">
                    <a:latin typeface="Cambria Math" panose="02040503050406030204" pitchFamily="18" charset="0"/>
                  </a:rPr>
                  <a:t>𝜂</a:t>
                </a:r>
                <a:r>
                  <a:rPr lang="en-US" altLang="zh-CN" sz="1200" i="0" smtClean="0">
                    <a:latin typeface="Cambria Math" panose="02040503050406030204" pitchFamily="18" charset="0"/>
                  </a:rPr>
                  <a:t>_</a:t>
                </a:r>
                <a:r>
                  <a:rPr lang="en-US" altLang="zh-CN" sz="1200" b="0" i="0" smtClean="0">
                    <a:latin typeface="Cambria Math" panose="02040503050406030204" pitchFamily="18" charset="0"/>
                  </a:rPr>
                  <a:t>0</a:t>
                </a:r>
                <a:r>
                  <a:rPr lang="zh-CN" altLang="en-US" sz="1200" dirty="0" smtClean="0"/>
                  <a:t>，检验其是否</a:t>
                </a:r>
                <a:r>
                  <a:rPr lang="zh-CN" altLang="en-US" sz="1200" dirty="0" smtClean="0"/>
                  <a:t>成立</a:t>
                </a:r>
                <a:endParaRPr lang="zh-CN" altLang="en-US" sz="1200"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51</a:t>
            </a:fld>
            <a:endParaRPr lang="zh-CN" altLang="en-US"/>
          </a:p>
        </p:txBody>
      </p:sp>
    </p:spTree>
    <p:extLst>
      <p:ext uri="{BB962C8B-B14F-4D97-AF65-F5344CB8AC3E}">
        <p14:creationId xmlns:p14="http://schemas.microsoft.com/office/powerpoint/2010/main" val="15588212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t>单边检测：给定显著度</a:t>
                </a:r>
                <a:r>
                  <a:rPr lang="el-GR" altLang="zh-CN" sz="1200" dirty="0"/>
                  <a:t>α</a:t>
                </a:r>
                <a:r>
                  <a:rPr lang="zh-CN" altLang="en-US" sz="1200" dirty="0"/>
                  <a:t>，判断</a:t>
                </a:r>
                <a:r>
                  <a:rPr lang="en-US" altLang="zh-CN" sz="1200" dirty="0"/>
                  <a:t>η&lt;=</a:t>
                </a:r>
                <a14:m>
                  <m:oMath xmlns:m="http://schemas.openxmlformats.org/officeDocument/2006/math">
                    <m:sSub>
                      <m:sSubPr>
                        <m:ctrlPr>
                          <a:rPr lang="en-US" altLang="zh-CN" sz="1200" i="1" smtClean="0">
                            <a:latin typeface="Cambria Math" panose="02040503050406030204" pitchFamily="18" charset="0"/>
                          </a:rPr>
                        </m:ctrlPr>
                      </m:sSubPr>
                      <m:e>
                        <m:r>
                          <a:rPr lang="zh-CN" altLang="en-US" sz="1200" i="1">
                            <a:latin typeface="Cambria Math" panose="02040503050406030204" pitchFamily="18" charset="0"/>
                          </a:rPr>
                          <m:t>𝜂</m:t>
                        </m:r>
                      </m:e>
                      <m:sub>
                        <m:r>
                          <a:rPr lang="en-US" altLang="zh-CN" sz="1200" b="0" i="1" smtClean="0">
                            <a:latin typeface="Cambria Math" panose="02040503050406030204" pitchFamily="18" charset="0"/>
                          </a:rPr>
                          <m:t>0</m:t>
                        </m:r>
                      </m:sub>
                    </m:sSub>
                  </m:oMath>
                </a14:m>
                <a:r>
                  <a:rPr lang="zh-CN" altLang="en-US" sz="1200" dirty="0"/>
                  <a:t>的假设是否会进入拒绝域，这里指定</a:t>
                </a:r>
                <a14:m>
                  <m:oMath xmlns:m="http://schemas.openxmlformats.org/officeDocument/2006/math">
                    <m:sSub>
                      <m:sSubPr>
                        <m:ctrlPr>
                          <a:rPr lang="en-US" altLang="zh-CN" sz="1200" i="1" smtClean="0">
                            <a:latin typeface="Cambria Math" panose="02040503050406030204" pitchFamily="18" charset="0"/>
                          </a:rPr>
                        </m:ctrlPr>
                      </m:sSubPr>
                      <m:e>
                        <m:r>
                          <a:rPr lang="zh-CN" altLang="en-US" sz="1200" i="1">
                            <a:latin typeface="Cambria Math" panose="02040503050406030204" pitchFamily="18" charset="0"/>
                          </a:rPr>
                          <m:t>𝜂</m:t>
                        </m:r>
                      </m:e>
                      <m:sub>
                        <m:r>
                          <a:rPr lang="en-US" altLang="zh-CN" sz="1200" b="0" i="1" smtClean="0">
                            <a:latin typeface="Cambria Math" panose="02040503050406030204" pitchFamily="18" charset="0"/>
                          </a:rPr>
                          <m:t>0</m:t>
                        </m:r>
                      </m:sub>
                    </m:sSub>
                  </m:oMath>
                </a14:m>
                <a:r>
                  <a:rPr lang="zh-CN" altLang="en-US" sz="1200" dirty="0"/>
                  <a:t>为</a:t>
                </a:r>
                <a:r>
                  <a:rPr lang="en-US" altLang="zh-CN" sz="1200" dirty="0"/>
                  <a:t>13/m</a:t>
                </a:r>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t>如果从小到大猜测一个</a:t>
                </a:r>
                <a:r>
                  <a:rPr lang="en-US" altLang="zh-CN" sz="1200" dirty="0"/>
                  <a:t>η</a:t>
                </a:r>
                <a:r>
                  <a:rPr lang="zh-CN" altLang="en-US" sz="1200" dirty="0"/>
                  <a:t>，可以计算其拒绝域的端点，</a:t>
                </a:r>
                <a:r>
                  <a:rPr lang="el-GR" altLang="zh-CN" sz="1200" dirty="0"/>
                  <a:t>α</a:t>
                </a:r>
                <a:r>
                  <a:rPr lang="zh-CN" altLang="en-US" sz="1200" dirty="0"/>
                  <a:t>分位数，当增长</a:t>
                </a:r>
                <a:r>
                  <a:rPr lang="en-US" altLang="zh-CN" sz="1200" dirty="0"/>
                  <a:t>η</a:t>
                </a:r>
                <a:r>
                  <a:rPr lang="zh-CN" altLang="en-US" sz="1200" dirty="0"/>
                  <a:t>直至该分位数越过</a:t>
                </a:r>
                <a14:m>
                  <m:oMath xmlns:m="http://schemas.openxmlformats.org/officeDocument/2006/math">
                    <m:sSub>
                      <m:sSubPr>
                        <m:ctrlPr>
                          <a:rPr lang="en-US" altLang="zh-CN" sz="1200" i="1" smtClean="0">
                            <a:latin typeface="Cambria Math" panose="02040503050406030204" pitchFamily="18" charset="0"/>
                          </a:rPr>
                        </m:ctrlPr>
                      </m:sSubPr>
                      <m:e>
                        <m:r>
                          <a:rPr lang="zh-CN" altLang="en-US" sz="1200" i="1">
                            <a:latin typeface="Cambria Math" panose="02040503050406030204" pitchFamily="18" charset="0"/>
                          </a:rPr>
                          <m:t>𝜂</m:t>
                        </m:r>
                      </m:e>
                      <m:sub>
                        <m:r>
                          <a:rPr lang="en-US" altLang="zh-CN" sz="1200" b="0" i="1" smtClean="0">
                            <a:latin typeface="Cambria Math" panose="02040503050406030204" pitchFamily="18" charset="0"/>
                          </a:rPr>
                          <m:t>0</m:t>
                        </m:r>
                      </m:sub>
                    </m:sSub>
                  </m:oMath>
                </a14:m>
                <a:r>
                  <a:rPr lang="zh-CN" altLang="en-US" sz="1200" dirty="0"/>
                  <a:t>时停止增长，目前看起来猜测的</a:t>
                </a:r>
                <a14:m>
                  <m:oMath xmlns:m="http://schemas.openxmlformats.org/officeDocument/2006/math">
                    <m:r>
                      <m:rPr>
                        <m:nor/>
                      </m:rPr>
                      <a:rPr lang="en-US" altLang="zh-CN" sz="1200" dirty="0" smtClean="0"/>
                      <m:t>η</m:t>
                    </m:r>
                  </m:oMath>
                </a14:m>
                <a:r>
                  <a:rPr lang="zh-CN" altLang="en-US" sz="1200" dirty="0"/>
                  <a:t>应该在</a:t>
                </a:r>
                <a:r>
                  <a:rPr lang="en-US" altLang="zh-CN" sz="1200" dirty="0"/>
                  <a:t>0.2</a:t>
                </a:r>
                <a:r>
                  <a:rPr lang="zh-CN" altLang="en-US" sz="1200" dirty="0"/>
                  <a:t>到</a:t>
                </a:r>
                <a:r>
                  <a:rPr lang="en-US" altLang="zh-CN" sz="1200" dirty="0"/>
                  <a:t>0.3</a:t>
                </a:r>
                <a:r>
                  <a:rPr lang="zh-CN" altLang="en-US" sz="1200" dirty="0"/>
                  <a:t>之间</a:t>
                </a:r>
              </a:p>
            </p:txBody>
          </p:sp>
        </mc:Choice>
        <mc:Fallback xmlns="">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smtClean="0"/>
                  <a:t>更进一步地，我们</a:t>
                </a:r>
                <a:r>
                  <a:rPr lang="zh-CN" altLang="en-US" sz="1200" dirty="0" smtClean="0"/>
                  <a:t>不使用分布</a:t>
                </a:r>
                <a:r>
                  <a:rPr lang="zh-CN" altLang="en-US" sz="1200" dirty="0" smtClean="0"/>
                  <a:t>的极值</a:t>
                </a:r>
                <a:r>
                  <a:rPr lang="zh-CN" altLang="en-US" sz="1200" dirty="0" smtClean="0"/>
                  <a:t>，考虑猜测的</a:t>
                </a:r>
                <a:r>
                  <a:rPr lang="en-US" altLang="zh-CN" sz="1200" dirty="0" smtClean="0"/>
                  <a:t>η</a:t>
                </a:r>
                <a:r>
                  <a:rPr lang="zh-CN" altLang="en-US" sz="1200" dirty="0" smtClean="0"/>
                  <a:t>是否满足另一个假设</a:t>
                </a:r>
                <a:endParaRPr lang="en-US" altLang="zh-CN" sz="1200" dirty="0" smtClean="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smtClean="0"/>
                  <a:t>做“二项检验”</a:t>
                </a:r>
                <a:r>
                  <a:rPr lang="zh-CN" altLang="en-US" sz="1200" dirty="0" smtClean="0"/>
                  <a:t>：我们猜测一个</a:t>
                </a:r>
                <a:r>
                  <a:rPr lang="en-US" altLang="zh-CN" sz="1200" dirty="0" smtClean="0"/>
                  <a:t>η</a:t>
                </a:r>
                <a:r>
                  <a:rPr lang="zh-CN" altLang="en-US" sz="1200" dirty="0" smtClean="0"/>
                  <a:t>，并作假设</a:t>
                </a:r>
                <a:r>
                  <a:rPr lang="en-US" altLang="zh-CN" sz="1200" dirty="0" smtClean="0"/>
                  <a:t>η&lt;=</a:t>
                </a:r>
                <a:r>
                  <a:rPr lang="zh-CN" altLang="en-US" sz="1200" i="0">
                    <a:latin typeface="Cambria Math" panose="02040503050406030204" pitchFamily="18" charset="0"/>
                  </a:rPr>
                  <a:t>𝜂</a:t>
                </a:r>
                <a:r>
                  <a:rPr lang="en-US" altLang="zh-CN" sz="1200" i="0" smtClean="0">
                    <a:latin typeface="Cambria Math" panose="02040503050406030204" pitchFamily="18" charset="0"/>
                  </a:rPr>
                  <a:t>_</a:t>
                </a:r>
                <a:r>
                  <a:rPr lang="en-US" altLang="zh-CN" sz="1200" b="0" i="0" smtClean="0">
                    <a:latin typeface="Cambria Math" panose="02040503050406030204" pitchFamily="18" charset="0"/>
                  </a:rPr>
                  <a:t>0</a:t>
                </a:r>
                <a:r>
                  <a:rPr lang="zh-CN" altLang="en-US" sz="1200" dirty="0" smtClean="0"/>
                  <a:t>，检验其是否</a:t>
                </a:r>
                <a:r>
                  <a:rPr lang="zh-CN" altLang="en-US" sz="1200" dirty="0" smtClean="0"/>
                  <a:t>成立</a:t>
                </a:r>
                <a:endParaRPr lang="zh-CN" altLang="en-US" sz="1200"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52</a:t>
            </a:fld>
            <a:endParaRPr lang="zh-CN" altLang="en-US"/>
          </a:p>
        </p:txBody>
      </p:sp>
    </p:spTree>
    <p:extLst>
      <p:ext uri="{BB962C8B-B14F-4D97-AF65-F5344CB8AC3E}">
        <p14:creationId xmlns:p14="http://schemas.microsoft.com/office/powerpoint/2010/main" val="4102864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t>计算返回结果约为</a:t>
                </a:r>
                <a:r>
                  <a:rPr lang="en-US" altLang="zh-CN" sz="1200" dirty="0"/>
                  <a:t>0.273</a:t>
                </a:r>
                <a:r>
                  <a:rPr lang="zh-CN" altLang="en-US" sz="1200" dirty="0"/>
                  <a:t>，根据之前我们对二项分布最大值的结论，仅当实际测试错误率</a:t>
                </a:r>
                <a:r>
                  <a:rPr lang="el-GR" altLang="zh-CN" dirty="0"/>
                  <a:t>ε</a:t>
                </a:r>
                <a:r>
                  <a:rPr lang="en-US" altLang="zh-CN" dirty="0"/>
                  <a:t>(</a:t>
                </a:r>
                <a:r>
                  <a:rPr lang="zh-CN" altLang="en-US" dirty="0"/>
                  <a:t>深蓝</a:t>
                </a:r>
                <a:r>
                  <a:rPr lang="en-US" altLang="zh-CN" dirty="0"/>
                  <a:t>)</a:t>
                </a:r>
                <a:r>
                  <a:rPr lang="zh-CN" altLang="en-US" sz="1200" dirty="0"/>
                  <a:t>在</a:t>
                </a:r>
                <a:r>
                  <a:rPr lang="en-US" altLang="zh-CN" sz="1200" dirty="0"/>
                  <a:t>0.273(</a:t>
                </a:r>
                <a:r>
                  <a:rPr lang="zh-CN" altLang="en-US" sz="1200" dirty="0"/>
                  <a:t>黄</a:t>
                </a:r>
                <a:r>
                  <a:rPr lang="en-US" altLang="zh-CN" sz="1200" dirty="0"/>
                  <a:t>)</a:t>
                </a:r>
                <a:r>
                  <a:rPr lang="zh-CN" altLang="en-US" sz="1200" dirty="0"/>
                  <a:t>以左时，才能认为泛化错误率</a:t>
                </a:r>
                <a:r>
                  <a:rPr lang="en-US" altLang="zh-CN" sz="1200" dirty="0"/>
                  <a:t>&lt;=</a:t>
                </a:r>
                <a14:m>
                  <m:oMath xmlns:m="http://schemas.openxmlformats.org/officeDocument/2006/math">
                    <m:sSub>
                      <m:sSubPr>
                        <m:ctrlPr>
                          <a:rPr lang="en-US" altLang="zh-CN" sz="1200" i="1" smtClean="0">
                            <a:latin typeface="Cambria Math" panose="02040503050406030204" pitchFamily="18" charset="0"/>
                          </a:rPr>
                        </m:ctrlPr>
                      </m:sSubPr>
                      <m:e>
                        <m:r>
                          <a:rPr lang="zh-CN" altLang="en-US" sz="1200" i="1">
                            <a:latin typeface="Cambria Math" panose="02040503050406030204" pitchFamily="18" charset="0"/>
                          </a:rPr>
                          <m:t>𝜂</m:t>
                        </m:r>
                      </m:e>
                      <m:sub>
                        <m:r>
                          <a:rPr lang="en-US" altLang="zh-CN" sz="1200" b="0" i="1" smtClean="0">
                            <a:latin typeface="Cambria Math" panose="02040503050406030204" pitchFamily="18" charset="0"/>
                          </a:rPr>
                          <m:t>0</m:t>
                        </m:r>
                      </m:sub>
                    </m:sSub>
                  </m:oMath>
                </a14:m>
                <a:r>
                  <a:rPr lang="zh-CN" altLang="en-US" sz="1200" dirty="0"/>
                  <a:t>的假设在</a:t>
                </a:r>
                <a:r>
                  <a:rPr lang="en-US" altLang="zh-CN" sz="1200" dirty="0"/>
                  <a:t>1-</a:t>
                </a:r>
                <a:r>
                  <a:rPr lang="el-GR" altLang="zh-CN" sz="1200" dirty="0"/>
                  <a:t>α</a:t>
                </a:r>
                <a:r>
                  <a:rPr lang="zh-CN" altLang="en-US" sz="1200" dirty="0"/>
                  <a:t>的置信度下不能拒绝，反之则拒绝该假设</a:t>
                </a:r>
                <a:endParaRPr lang="en-US" altLang="zh-CN" sz="1200" dirty="0"/>
              </a:p>
              <a:p>
                <a:pPr marL="0" marR="0" indent="0" algn="l" defTabSz="914400" rtl="0" eaLnBrk="1" fontAlgn="base" latinLnBrk="0" hangingPunct="1">
                  <a:lnSpc>
                    <a:spcPct val="100000"/>
                  </a:lnSpc>
                  <a:spcBef>
                    <a:spcPct val="30000"/>
                  </a:spcBef>
                  <a:spcAft>
                    <a:spcPct val="0"/>
                  </a:spcAft>
                  <a:buClrTx/>
                  <a:buSzTx/>
                  <a:buFontTx/>
                  <a:buNone/>
                  <a:tabLst/>
                  <a:defRPr/>
                </a:pPr>
                <a:endParaRPr lang="zh-CN" altLang="en-US" sz="1200" dirty="0"/>
              </a:p>
            </p:txBody>
          </p:sp>
        </mc:Choice>
        <mc:Fallback xmlns="">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smtClean="0"/>
                  <a:t>更进一步地，我们</a:t>
                </a:r>
                <a:r>
                  <a:rPr lang="zh-CN" altLang="en-US" sz="1200" dirty="0" smtClean="0"/>
                  <a:t>不使用分布</a:t>
                </a:r>
                <a:r>
                  <a:rPr lang="zh-CN" altLang="en-US" sz="1200" dirty="0" smtClean="0"/>
                  <a:t>的极值</a:t>
                </a:r>
                <a:r>
                  <a:rPr lang="zh-CN" altLang="en-US" sz="1200" dirty="0" smtClean="0"/>
                  <a:t>，考虑猜测的</a:t>
                </a:r>
                <a:r>
                  <a:rPr lang="en-US" altLang="zh-CN" sz="1200" dirty="0" smtClean="0"/>
                  <a:t>η</a:t>
                </a:r>
                <a:r>
                  <a:rPr lang="zh-CN" altLang="en-US" sz="1200" dirty="0" smtClean="0"/>
                  <a:t>是否满足另一个假设</a:t>
                </a:r>
                <a:endParaRPr lang="en-US" altLang="zh-CN" sz="1200" dirty="0" smtClean="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smtClean="0"/>
                  <a:t>做“二项检验”</a:t>
                </a:r>
                <a:r>
                  <a:rPr lang="zh-CN" altLang="en-US" sz="1200" dirty="0" smtClean="0"/>
                  <a:t>：我们猜测一个</a:t>
                </a:r>
                <a:r>
                  <a:rPr lang="en-US" altLang="zh-CN" sz="1200" dirty="0" smtClean="0"/>
                  <a:t>η</a:t>
                </a:r>
                <a:r>
                  <a:rPr lang="zh-CN" altLang="en-US" sz="1200" dirty="0" smtClean="0"/>
                  <a:t>，并作假设</a:t>
                </a:r>
                <a:r>
                  <a:rPr lang="en-US" altLang="zh-CN" sz="1200" dirty="0" smtClean="0"/>
                  <a:t>η&lt;=</a:t>
                </a:r>
                <a:r>
                  <a:rPr lang="zh-CN" altLang="en-US" sz="1200" i="0">
                    <a:latin typeface="Cambria Math" panose="02040503050406030204" pitchFamily="18" charset="0"/>
                  </a:rPr>
                  <a:t>𝜂</a:t>
                </a:r>
                <a:r>
                  <a:rPr lang="en-US" altLang="zh-CN" sz="1200" i="0" smtClean="0">
                    <a:latin typeface="Cambria Math" panose="02040503050406030204" pitchFamily="18" charset="0"/>
                  </a:rPr>
                  <a:t>_</a:t>
                </a:r>
                <a:r>
                  <a:rPr lang="en-US" altLang="zh-CN" sz="1200" b="0" i="0" smtClean="0">
                    <a:latin typeface="Cambria Math" panose="02040503050406030204" pitchFamily="18" charset="0"/>
                  </a:rPr>
                  <a:t>0</a:t>
                </a:r>
                <a:r>
                  <a:rPr lang="zh-CN" altLang="en-US" sz="1200" dirty="0" smtClean="0"/>
                  <a:t>，检验其是否</a:t>
                </a:r>
                <a:r>
                  <a:rPr lang="zh-CN" altLang="en-US" sz="1200" dirty="0" smtClean="0"/>
                  <a:t>成立</a:t>
                </a:r>
                <a:endParaRPr lang="zh-CN" altLang="en-US" sz="1200"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53</a:t>
            </a:fld>
            <a:endParaRPr lang="zh-CN" altLang="en-US"/>
          </a:p>
        </p:txBody>
      </p:sp>
    </p:spTree>
    <p:extLst>
      <p:ext uri="{BB962C8B-B14F-4D97-AF65-F5344CB8AC3E}">
        <p14:creationId xmlns:p14="http://schemas.microsoft.com/office/powerpoint/2010/main" val="37937774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sz="1200" dirty="0">
                <a:latin typeface="微软雅黑" panose="020B0503020204020204" pitchFamily="34" charset="-122"/>
                <a:ea typeface="微软雅黑" panose="020B0503020204020204" pitchFamily="34" charset="-122"/>
              </a:rPr>
              <a:t>二项检验仅使用一个测试错误率样本来检验我们的假设；实际上，结合之前所使用的评估方法，可以对假设检验进行延伸</a:t>
            </a:r>
            <a:endParaRPr lang="en-US" altLang="zh-CN" sz="1200" dirty="0">
              <a:latin typeface="微软雅黑" panose="020B0503020204020204" pitchFamily="34" charset="-122"/>
              <a:ea typeface="微软雅黑" panose="020B0503020204020204" pitchFamily="34" charset="-12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开始之前先回忆一下几个概念</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54</a:t>
            </a:fld>
            <a:endParaRPr lang="zh-CN" altLang="en-US"/>
          </a:p>
        </p:txBody>
      </p:sp>
    </p:spTree>
    <p:extLst>
      <p:ext uri="{BB962C8B-B14F-4D97-AF65-F5344CB8AC3E}">
        <p14:creationId xmlns:p14="http://schemas.microsoft.com/office/powerpoint/2010/main" val="6523028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当我们能够知道均值和标准差的时候，标准化可以对单一变量进行，但实际中我们能得到的往往只有多个独立同分布的样本，总体均值和标准差都不知道，因此我们需要对样本整体构造一个变量，则它的归一化就是右边的这样，我们就可以利用样本均值和样本方差代替总体均值和总体方差，然后进行标准化</a:t>
            </a:r>
            <a:endParaRPr lang="en-US" altLang="zh-CN"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55</a:t>
            </a:fld>
            <a:endParaRPr lang="zh-CN" altLang="en-US"/>
          </a:p>
        </p:txBody>
      </p:sp>
    </p:spTree>
    <p:extLst>
      <p:ext uri="{BB962C8B-B14F-4D97-AF65-F5344CB8AC3E}">
        <p14:creationId xmlns:p14="http://schemas.microsoft.com/office/powerpoint/2010/main" val="31339922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然后是卡方分布，给出</a:t>
            </a:r>
            <a:r>
              <a:rPr lang="en-US" altLang="zh-CN" dirty="0"/>
              <a:t>N</a:t>
            </a:r>
            <a:r>
              <a:rPr lang="zh-CN" altLang="en-US" dirty="0"/>
              <a:t>个来自同一标准正态分布的变量，则定义这些随机变量平方的和服从卡方分布，当这</a:t>
            </a:r>
            <a:r>
              <a:rPr lang="en-US" altLang="zh-CN" dirty="0"/>
              <a:t>n</a:t>
            </a:r>
            <a:r>
              <a:rPr lang="zh-CN" altLang="en-US" dirty="0"/>
              <a:t>个变量相互独立的时候，卡方分布的自由度为</a:t>
            </a:r>
            <a:r>
              <a:rPr lang="en-US" altLang="zh-CN" dirty="0"/>
              <a:t>n</a:t>
            </a:r>
          </a:p>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将样本进行标准化处理，就能使这些样本服从标准正态分布，从而用卡方分布进行研究</a:t>
            </a:r>
            <a:endParaRPr lang="en-US" altLang="zh-CN"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56</a:t>
            </a:fld>
            <a:endParaRPr lang="zh-CN" altLang="en-US"/>
          </a:p>
        </p:txBody>
      </p:sp>
    </p:spTree>
    <p:extLst>
      <p:ext uri="{BB962C8B-B14F-4D97-AF65-F5344CB8AC3E}">
        <p14:creationId xmlns:p14="http://schemas.microsoft.com/office/powerpoint/2010/main" val="40853121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a:extLst>
              <a:ext uri="{FF2B5EF4-FFF2-40B4-BE49-F238E27FC236}">
                <a16:creationId xmlns:a16="http://schemas.microsoft.com/office/drawing/2014/main" id="{FEE8EB99-5280-40E2-BEC7-E1592E18C52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备注占位符 2">
            <a:extLst>
              <a:ext uri="{FF2B5EF4-FFF2-40B4-BE49-F238E27FC236}">
                <a16:creationId xmlns:a16="http://schemas.microsoft.com/office/drawing/2014/main" id="{64E195C8-17B5-4F76-8E46-6FBA83DDD15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a:t>预剪枝：在决策树生成过程中，对每个节点进行划分前对节点先进行估计，若不能带来泛化性能的提升，则停止划分</a:t>
            </a:r>
            <a:endParaRPr lang="en-US" altLang="zh-CN"/>
          </a:p>
          <a:p>
            <a:r>
              <a:rPr lang="zh-CN" altLang="en-US"/>
              <a:t>后剪枝：决策树生成之后，从底向上的，若将节点对应的子树换成叶节点能够带来泛化性能的提升，则替换。</a:t>
            </a:r>
          </a:p>
        </p:txBody>
      </p:sp>
      <p:sp>
        <p:nvSpPr>
          <p:cNvPr id="13316" name="灯片编号占位符 3">
            <a:extLst>
              <a:ext uri="{FF2B5EF4-FFF2-40B4-BE49-F238E27FC236}">
                <a16:creationId xmlns:a16="http://schemas.microsoft.com/office/drawing/2014/main" id="{FA789D67-13CD-4AC0-8045-57CE747D797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DDCECF64-CF07-44D6-AB69-B82FA8D22E5A}" type="slidenum">
              <a:rPr lang="zh-CN" altLang="en-US" smtClean="0"/>
              <a:pPr/>
              <a:t>8</a:t>
            </a:fld>
            <a:endParaRPr lang="zh-CN" altLang="en-US"/>
          </a:p>
        </p:txBody>
      </p:sp>
    </p:spTree>
    <p:extLst>
      <p:ext uri="{BB962C8B-B14F-4D97-AF65-F5344CB8AC3E}">
        <p14:creationId xmlns:p14="http://schemas.microsoft.com/office/powerpoint/2010/main" val="9084675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latin typeface="楷体" panose="02010609060101010101" pitchFamily="49" charset="-122"/>
                <a:ea typeface="楷体" panose="02010609060101010101" pitchFamily="49" charset="-122"/>
              </a:rPr>
              <a:t>有了卡方分布，我们就能构造</a:t>
            </a:r>
            <a:r>
              <a:rPr lang="en-US" altLang="zh-CN" dirty="0">
                <a:latin typeface="楷体" panose="02010609060101010101" pitchFamily="49" charset="-122"/>
                <a:ea typeface="楷体" panose="02010609060101010101" pitchFamily="49" charset="-122"/>
              </a:rPr>
              <a:t>t</a:t>
            </a:r>
            <a:r>
              <a:rPr lang="zh-CN" altLang="en-US" dirty="0">
                <a:latin typeface="楷体" panose="02010609060101010101" pitchFamily="49" charset="-122"/>
                <a:ea typeface="楷体" panose="02010609060101010101" pitchFamily="49" charset="-122"/>
              </a:rPr>
              <a:t>分布，给定两个随机变量相互独立，一个服从标准正态分布，而另一个服从卡方分布，则构造的</a:t>
            </a:r>
            <a:r>
              <a:rPr lang="en-US" altLang="zh-CN" dirty="0">
                <a:latin typeface="楷体" panose="02010609060101010101" pitchFamily="49" charset="-122"/>
                <a:ea typeface="楷体" panose="02010609060101010101" pitchFamily="49" charset="-122"/>
              </a:rPr>
              <a:t>t</a:t>
            </a:r>
            <a:r>
              <a:rPr lang="zh-CN" altLang="en-US" dirty="0">
                <a:latin typeface="楷体" panose="02010609060101010101" pitchFamily="49" charset="-122"/>
                <a:ea typeface="楷体" panose="02010609060101010101" pitchFamily="49" charset="-122"/>
              </a:rPr>
              <a:t>变量就服从</a:t>
            </a:r>
            <a:r>
              <a:rPr lang="en-US" altLang="zh-CN" dirty="0">
                <a:latin typeface="楷体" panose="02010609060101010101" pitchFamily="49" charset="-122"/>
                <a:ea typeface="楷体" panose="02010609060101010101" pitchFamily="49" charset="-122"/>
              </a:rPr>
              <a:t>t</a:t>
            </a:r>
            <a:r>
              <a:rPr lang="zh-CN" altLang="en-US" dirty="0">
                <a:latin typeface="楷体" panose="02010609060101010101" pitchFamily="49" charset="-122"/>
                <a:ea typeface="楷体" panose="02010609060101010101" pitchFamily="49" charset="-122"/>
              </a:rPr>
              <a:t>分布</a:t>
            </a:r>
            <a:endParaRPr lang="en-US" altLang="zh-CN" dirty="0">
              <a:latin typeface="楷体" panose="02010609060101010101" pitchFamily="49" charset="-122"/>
              <a:ea typeface="楷体" panose="02010609060101010101" pitchFamily="49" charset="-12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latin typeface="楷体" panose="02010609060101010101" pitchFamily="49" charset="-122"/>
                <a:ea typeface="楷体" panose="02010609060101010101" pitchFamily="49" charset="-122"/>
              </a:rPr>
              <a:t>而且从定义上说，</a:t>
            </a:r>
            <a:r>
              <a:rPr lang="en-US" altLang="zh-CN" dirty="0">
                <a:latin typeface="楷体" panose="02010609060101010101" pitchFamily="49" charset="-122"/>
                <a:ea typeface="楷体" panose="02010609060101010101" pitchFamily="49" charset="-122"/>
              </a:rPr>
              <a:t>t</a:t>
            </a:r>
            <a:r>
              <a:rPr lang="zh-CN" altLang="en-US" dirty="0">
                <a:latin typeface="楷体" panose="02010609060101010101" pitchFamily="49" charset="-122"/>
                <a:ea typeface="楷体" panose="02010609060101010101" pitchFamily="49" charset="-122"/>
              </a:rPr>
              <a:t>分布的自由度来自其使用的卡方分布</a:t>
            </a:r>
            <a:endParaRPr lang="en-US" altLang="zh-CN" dirty="0">
              <a:latin typeface="楷体" panose="02010609060101010101" pitchFamily="49" charset="-122"/>
              <a:ea typeface="楷体" panose="02010609060101010101" pitchFamily="49" charset="-122"/>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altLang="zh-CN" dirty="0">
              <a:latin typeface="楷体" panose="02010609060101010101" pitchFamily="49" charset="-122"/>
              <a:ea typeface="楷体" panose="02010609060101010101" pitchFamily="49" charset="-122"/>
            </a:endParaRP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57</a:t>
            </a:fld>
            <a:endParaRPr lang="zh-CN" altLang="en-US"/>
          </a:p>
        </p:txBody>
      </p:sp>
    </p:spTree>
    <p:extLst>
      <p:ext uri="{BB962C8B-B14F-4D97-AF65-F5344CB8AC3E}">
        <p14:creationId xmlns:p14="http://schemas.microsoft.com/office/powerpoint/2010/main" val="27580174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我们从</a:t>
                </a:r>
                <a:r>
                  <a:rPr lang="en-US" altLang="zh-CN" dirty="0"/>
                  <a:t>t</a:t>
                </a:r>
                <a:r>
                  <a:rPr lang="zh-CN" altLang="en-US" dirty="0"/>
                  <a:t>分布迁移到</a:t>
                </a:r>
                <a:r>
                  <a:rPr lang="zh-CN" altLang="en-US" sz="1200" dirty="0">
                    <a:latin typeface="微软雅黑" panose="020B0503020204020204" pitchFamily="34" charset="-122"/>
                    <a:ea typeface="微软雅黑" panose="020B0503020204020204" pitchFamily="34" charset="-122"/>
                  </a:rPr>
                  <a:t>单总体</a:t>
                </a:r>
                <a:r>
                  <a:rPr lang="en-US" altLang="zh-CN" sz="1200" dirty="0">
                    <a:latin typeface="微软雅黑" panose="020B0503020204020204" pitchFamily="34" charset="-122"/>
                    <a:ea typeface="微软雅黑" panose="020B0503020204020204" pitchFamily="34" charset="-122"/>
                  </a:rPr>
                  <a:t>t</a:t>
                </a:r>
                <a:r>
                  <a:rPr lang="zh-CN" altLang="en-US" sz="1200" dirty="0">
                    <a:latin typeface="微软雅黑" panose="020B0503020204020204" pitchFamily="34" charset="-122"/>
                    <a:ea typeface="微软雅黑" panose="020B0503020204020204" pitchFamily="34" charset="-122"/>
                  </a:rPr>
                  <a:t>检验</a:t>
                </a:r>
                <a:r>
                  <a:rPr lang="zh-CN" altLang="en-US" dirty="0"/>
                  <a:t>：</a:t>
                </a:r>
                <a:r>
                  <a:rPr lang="en-US" altLang="zh-CN" dirty="0"/>
                  <a:t>t</a:t>
                </a:r>
                <a:r>
                  <a:rPr lang="zh-CN" altLang="en-US" dirty="0"/>
                  <a:t>检验要求样本的总体服从正态分布，且</a:t>
                </a:r>
                <a:r>
                  <a:rPr lang="zh-CN" altLang="en-US" sz="1200" b="0" i="0" kern="1200" dirty="0">
                    <a:solidFill>
                      <a:schemeClr val="tx1"/>
                    </a:solidFill>
                    <a:effectLst/>
                    <a:latin typeface="+mn-lt"/>
                    <a:ea typeface="+mn-ea"/>
                    <a:cs typeface="+mn-cs"/>
                  </a:rPr>
                  <a:t>总体标准差</a:t>
                </a:r>
                <a:r>
                  <a:rPr lang="en-US" altLang="zh-CN" dirty="0"/>
                  <a:t>σ</a:t>
                </a:r>
                <a:r>
                  <a:rPr lang="zh-CN" altLang="en-US" dirty="0"/>
                  <a:t>未知，若进一步假设样本方差是对总体方差的无偏估计，就使用样本方差代替总体方差；</a:t>
                </a:r>
                <a:endParaRPr lang="en-US" altLang="zh-CN"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altLang="zh-CN"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b="0" dirty="0"/>
                  <a:t>实际上讲了一件事，就是</a:t>
                </a:r>
                <a:r>
                  <a:rPr lang="zh-CN" altLang="en-US" b="1" dirty="0"/>
                  <a:t>零假设</a:t>
                </a:r>
                <a14:m>
                  <m:oMath xmlns:m="http://schemas.openxmlformats.org/officeDocument/2006/math">
                    <m:acc>
                      <m:accPr>
                        <m:chr m:val="̅"/>
                        <m:ctrlPr>
                          <a:rPr lang="en-US" altLang="zh-CN" sz="1200" b="1" i="1" smtClean="0">
                            <a:latin typeface="Cambria Math" panose="02040503050406030204" pitchFamily="18" charset="0"/>
                          </a:rPr>
                        </m:ctrlPr>
                      </m:accPr>
                      <m:e>
                        <m:r>
                          <a:rPr lang="en-US" altLang="zh-CN" sz="1200" b="1" i="1">
                            <a:latin typeface="Cambria Math" panose="02040503050406030204" pitchFamily="18" charset="0"/>
                          </a:rPr>
                          <m:t>𝑿</m:t>
                        </m:r>
                      </m:e>
                    </m:acc>
                    <m:r>
                      <a:rPr lang="en-US" altLang="zh-CN" sz="1200" b="1" i="1" smtClean="0">
                        <a:latin typeface="Cambria Math" panose="02040503050406030204" pitchFamily="18" charset="0"/>
                      </a:rPr>
                      <m:t>−</m:t>
                    </m:r>
                    <m:r>
                      <m:rPr>
                        <m:nor/>
                      </m:rPr>
                      <a:rPr lang="zh-CN" altLang="en-US" sz="1200" b="1" dirty="0">
                        <a:latin typeface="微软雅黑" panose="020B0503020204020204" pitchFamily="34" charset="-122"/>
                        <a:ea typeface="微软雅黑" panose="020B0503020204020204" pitchFamily="34" charset="-122"/>
                      </a:rPr>
                      <m:t>𝜇</m:t>
                    </m:r>
                    <m:r>
                      <m:rPr>
                        <m:nor/>
                      </m:rPr>
                      <a:rPr lang="en-US" altLang="zh-CN" sz="1200" b="1" baseline="-25000" dirty="0">
                        <a:latin typeface="微软雅黑" panose="020B0503020204020204" pitchFamily="34" charset="-122"/>
                        <a:ea typeface="微软雅黑" panose="020B0503020204020204" pitchFamily="34" charset="-122"/>
                      </a:rPr>
                      <m:t>0</m:t>
                    </m:r>
                    <m:r>
                      <m:rPr>
                        <m:nor/>
                      </m:rPr>
                      <a:rPr lang="en-US" altLang="zh-CN" sz="1200" b="1" i="0" dirty="0" smtClean="0">
                        <a:latin typeface="微软雅黑" panose="020B0503020204020204" pitchFamily="34" charset="-122"/>
                        <a:ea typeface="微软雅黑" panose="020B0503020204020204" pitchFamily="34" charset="-122"/>
                      </a:rPr>
                      <m:t>=0</m:t>
                    </m:r>
                  </m:oMath>
                </a14:m>
                <a:r>
                  <a:rPr lang="zh-CN" altLang="en-US" dirty="0"/>
                  <a:t>成立的条件下，变量</a:t>
                </a:r>
                <a:r>
                  <a:rPr lang="en-US" altLang="zh-CN" dirty="0"/>
                  <a:t>t</a:t>
                </a:r>
                <a:r>
                  <a:rPr lang="zh-CN" altLang="en-US" dirty="0"/>
                  <a:t>服从自由度为</a:t>
                </a:r>
                <a:r>
                  <a:rPr lang="en-US" altLang="zh-CN" dirty="0"/>
                  <a:t>n-1</a:t>
                </a:r>
                <a:r>
                  <a:rPr lang="zh-CN" altLang="en-US" dirty="0"/>
                  <a:t>的</a:t>
                </a:r>
                <a:r>
                  <a:rPr lang="en-US" altLang="zh-CN" dirty="0"/>
                  <a:t>t</a:t>
                </a:r>
                <a:r>
                  <a:rPr lang="zh-CN" altLang="en-US" dirty="0"/>
                  <a:t>分布；</a:t>
                </a:r>
                <a:endParaRPr lang="en-US" altLang="zh-CN"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换句话说，对于一组已知样本，我们要检验均值是否可以等于我们所给出的假设的时候，可以使用</a:t>
                </a:r>
                <a:r>
                  <a:rPr lang="en-US" altLang="zh-CN" dirty="0"/>
                  <a:t>t</a:t>
                </a:r>
                <a:r>
                  <a:rPr lang="zh-CN" altLang="en-US" dirty="0"/>
                  <a:t>检验</a:t>
                </a:r>
                <a:endParaRPr lang="en-US" altLang="zh-CN"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altLang="zh-CN" dirty="0"/>
              </a:p>
            </p:txBody>
          </p:sp>
        </mc:Choice>
        <mc:Fallback xmlns="">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smtClean="0"/>
                  <a:t>我们从</a:t>
                </a:r>
                <a:r>
                  <a:rPr lang="en-US" altLang="zh-CN" dirty="0" smtClean="0"/>
                  <a:t>t</a:t>
                </a:r>
                <a:r>
                  <a:rPr lang="zh-CN" altLang="en-US" dirty="0" smtClean="0"/>
                  <a:t>分布迁移到</a:t>
                </a:r>
                <a:r>
                  <a:rPr lang="zh-CN" altLang="en-US" sz="1200" dirty="0" smtClean="0">
                    <a:latin typeface="微软雅黑" panose="020B0503020204020204" pitchFamily="34" charset="-122"/>
                    <a:ea typeface="微软雅黑" panose="020B0503020204020204" pitchFamily="34" charset="-122"/>
                  </a:rPr>
                  <a:t>单</a:t>
                </a:r>
                <a:r>
                  <a:rPr lang="zh-CN" altLang="en-US" sz="1200" dirty="0">
                    <a:latin typeface="微软雅黑" panose="020B0503020204020204" pitchFamily="34" charset="-122"/>
                    <a:ea typeface="微软雅黑" panose="020B0503020204020204" pitchFamily="34" charset="-122"/>
                  </a:rPr>
                  <a:t>总体</a:t>
                </a:r>
                <a:r>
                  <a:rPr lang="en-US" altLang="zh-CN" sz="1200" dirty="0">
                    <a:latin typeface="微软雅黑" panose="020B0503020204020204" pitchFamily="34" charset="-122"/>
                    <a:ea typeface="微软雅黑" panose="020B0503020204020204" pitchFamily="34" charset="-122"/>
                  </a:rPr>
                  <a:t>t</a:t>
                </a:r>
                <a:r>
                  <a:rPr lang="zh-CN" altLang="en-US" sz="1200" dirty="0" smtClean="0">
                    <a:latin typeface="微软雅黑" panose="020B0503020204020204" pitchFamily="34" charset="-122"/>
                    <a:ea typeface="微软雅黑" panose="020B0503020204020204" pitchFamily="34" charset="-122"/>
                  </a:rPr>
                  <a:t>检验</a:t>
                </a:r>
                <a:r>
                  <a:rPr lang="zh-CN" altLang="en-US" dirty="0" smtClean="0"/>
                  <a:t>：</a:t>
                </a:r>
                <a:r>
                  <a:rPr lang="en-US" altLang="zh-CN" dirty="0" smtClean="0"/>
                  <a:t>t</a:t>
                </a:r>
                <a:r>
                  <a:rPr lang="zh-CN" altLang="en-US" dirty="0" smtClean="0"/>
                  <a:t>检验要求样本</a:t>
                </a:r>
                <a:r>
                  <a:rPr lang="zh-CN" altLang="en-US" dirty="0"/>
                  <a:t>的总体服从正态分布</a:t>
                </a:r>
                <a:r>
                  <a:rPr lang="zh-CN" altLang="en-US" dirty="0" smtClean="0"/>
                  <a:t>，且</a:t>
                </a:r>
                <a:r>
                  <a:rPr lang="zh-CN" altLang="en-US" sz="1200" b="0" i="0" kern="1200" dirty="0" smtClean="0">
                    <a:solidFill>
                      <a:schemeClr val="tx1"/>
                    </a:solidFill>
                    <a:effectLst/>
                    <a:latin typeface="+mn-lt"/>
                    <a:ea typeface="+mn-ea"/>
                    <a:cs typeface="+mn-cs"/>
                  </a:rPr>
                  <a:t>总体</a:t>
                </a:r>
                <a:r>
                  <a:rPr lang="zh-CN" altLang="en-US" sz="1200" b="0" i="0" kern="1200" dirty="0">
                    <a:solidFill>
                      <a:schemeClr val="tx1"/>
                    </a:solidFill>
                    <a:effectLst/>
                    <a:latin typeface="+mn-lt"/>
                    <a:ea typeface="+mn-ea"/>
                    <a:cs typeface="+mn-cs"/>
                  </a:rPr>
                  <a:t>标准差</a:t>
                </a:r>
                <a:r>
                  <a:rPr lang="en-US" altLang="zh-CN" dirty="0"/>
                  <a:t>σ</a:t>
                </a:r>
                <a:r>
                  <a:rPr lang="zh-CN" altLang="en-US" dirty="0"/>
                  <a:t>未知</a:t>
                </a:r>
                <a:r>
                  <a:rPr lang="zh-CN" altLang="en-US" dirty="0" smtClean="0"/>
                  <a:t>，若</a:t>
                </a:r>
                <a:r>
                  <a:rPr lang="zh-CN" altLang="en-US" dirty="0"/>
                  <a:t>进一步假设样本方差是对总体方差的无偏估计，就</a:t>
                </a:r>
                <a:r>
                  <a:rPr lang="zh-CN" altLang="en-US" dirty="0" smtClean="0"/>
                  <a:t>使用样本方差代替总体方差</a:t>
                </a:r>
                <a:r>
                  <a:rPr lang="zh-CN" altLang="en-US" dirty="0" smtClean="0"/>
                  <a:t>；</a:t>
                </a:r>
                <a:endParaRPr lang="en-US" altLang="zh-CN" dirty="0" smtClean="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altLang="zh-CN"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b="0" dirty="0" smtClean="0"/>
                  <a:t>实际上讲了一件事，就是</a:t>
                </a:r>
                <a:r>
                  <a:rPr lang="zh-CN" altLang="en-US" b="1" dirty="0" smtClean="0"/>
                  <a:t>零假设</a:t>
                </a:r>
                <a:r>
                  <a:rPr lang="en-US" altLang="zh-CN" sz="1200" b="1" i="0">
                    <a:latin typeface="Cambria Math" panose="02040503050406030204" pitchFamily="18" charset="0"/>
                  </a:rPr>
                  <a:t>𝑿</a:t>
                </a:r>
                <a:r>
                  <a:rPr lang="en-US" altLang="zh-CN" sz="1200" b="1" i="0" smtClean="0">
                    <a:latin typeface="Cambria Math" panose="02040503050406030204" pitchFamily="18" charset="0"/>
                  </a:rPr>
                  <a:t> ̅</a:t>
                </a:r>
                <a:r>
                  <a:rPr lang="en-US" altLang="zh-CN" sz="1200" b="1" i="0" smtClean="0">
                    <a:latin typeface="Cambria Math" panose="02040503050406030204" pitchFamily="18" charset="0"/>
                  </a:rPr>
                  <a:t>−</a:t>
                </a:r>
                <a:r>
                  <a:rPr lang="zh-CN" altLang="en-US" sz="1200" b="1" i="0" dirty="0">
                    <a:latin typeface="Cambria Math" panose="02040503050406030204" pitchFamily="18" charset="0"/>
                  </a:rPr>
                  <a:t>"</a:t>
                </a:r>
                <a:r>
                  <a:rPr lang="zh-CN" altLang="en-US" sz="1200" b="1" i="0" dirty="0">
                    <a:latin typeface="Cambria Math" panose="02040503050406030204" pitchFamily="18" charset="0"/>
                    <a:ea typeface="微软雅黑" panose="020B0503020204020204" pitchFamily="34" charset="-122"/>
                  </a:rPr>
                  <a:t>𝜇</a:t>
                </a:r>
                <a:r>
                  <a:rPr lang="en-US" altLang="zh-CN" sz="1200" b="1" i="0" baseline="-25000" dirty="0">
                    <a:latin typeface="Cambria Math" panose="02040503050406030204" pitchFamily="18" charset="0"/>
                    <a:ea typeface="微软雅黑" panose="020B0503020204020204" pitchFamily="34" charset="-122"/>
                  </a:rPr>
                  <a:t>0</a:t>
                </a:r>
                <a:r>
                  <a:rPr lang="en-US" altLang="zh-CN" sz="1200" b="1" i="0" dirty="0" smtClean="0">
                    <a:latin typeface="Cambria Math" panose="02040503050406030204" pitchFamily="18" charset="0"/>
                    <a:ea typeface="微软雅黑" panose="020B0503020204020204" pitchFamily="34" charset="-122"/>
                  </a:rPr>
                  <a:t>=0</a:t>
                </a:r>
                <a:r>
                  <a:rPr lang="zh-CN" altLang="en-US" sz="1200" b="1" i="0" dirty="0" smtClean="0">
                    <a:latin typeface="微软雅黑" panose="020B0503020204020204" pitchFamily="34" charset="-122"/>
                    <a:ea typeface="微软雅黑" panose="020B0503020204020204" pitchFamily="34" charset="-122"/>
                  </a:rPr>
                  <a:t>"</a:t>
                </a:r>
                <a:r>
                  <a:rPr lang="zh-CN" altLang="en-US" dirty="0" smtClean="0"/>
                  <a:t>成立的条件</a:t>
                </a:r>
                <a:r>
                  <a:rPr lang="zh-CN" altLang="en-US" dirty="0" smtClean="0"/>
                  <a:t>下，变量</a:t>
                </a:r>
                <a:r>
                  <a:rPr lang="en-US" altLang="zh-CN" dirty="0" smtClean="0"/>
                  <a:t>t</a:t>
                </a:r>
                <a:r>
                  <a:rPr lang="zh-CN" altLang="en-US" dirty="0" smtClean="0"/>
                  <a:t>服从自由度为</a:t>
                </a:r>
                <a:r>
                  <a:rPr lang="en-US" altLang="zh-CN" dirty="0" smtClean="0"/>
                  <a:t>n-1</a:t>
                </a:r>
                <a:r>
                  <a:rPr lang="zh-CN" altLang="en-US" dirty="0" smtClean="0"/>
                  <a:t>的</a:t>
                </a:r>
                <a:r>
                  <a:rPr lang="en-US" altLang="zh-CN" dirty="0" smtClean="0"/>
                  <a:t>t</a:t>
                </a:r>
                <a:r>
                  <a:rPr lang="zh-CN" altLang="en-US" dirty="0" smtClean="0"/>
                  <a:t>分布；</a:t>
                </a:r>
                <a:endParaRPr lang="en-US" altLang="zh-CN"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smtClean="0"/>
                  <a:t>换句话说，对于一组已知样本，我们要检验均值是否可以等于我们所给出的假设的时候，可以使用</a:t>
                </a:r>
                <a:r>
                  <a:rPr lang="en-US" altLang="zh-CN" dirty="0" smtClean="0"/>
                  <a:t>t</a:t>
                </a:r>
                <a:r>
                  <a:rPr lang="zh-CN" altLang="en-US" dirty="0" smtClean="0"/>
                  <a:t>检验</a:t>
                </a:r>
                <a:endParaRPr lang="en-US" altLang="zh-CN"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altLang="zh-CN"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58</a:t>
            </a:fld>
            <a:endParaRPr lang="zh-CN" altLang="en-US"/>
          </a:p>
        </p:txBody>
      </p:sp>
    </p:spTree>
    <p:extLst>
      <p:ext uri="{BB962C8B-B14F-4D97-AF65-F5344CB8AC3E}">
        <p14:creationId xmlns:p14="http://schemas.microsoft.com/office/powerpoint/2010/main" val="37283772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从图像上可以看出，当自由度逐渐变大的时候，</a:t>
            </a:r>
            <a:r>
              <a:rPr lang="en-US" altLang="zh-CN" dirty="0"/>
              <a:t>t</a:t>
            </a:r>
            <a:r>
              <a:rPr lang="zh-CN" altLang="en-US" dirty="0"/>
              <a:t>分布的曲线会逐渐向正态分布的曲线靠近，这提示我们样本数量足够多的时候应当使用高斯检验，因为样本少的情况下</a:t>
            </a:r>
            <a:r>
              <a:rPr lang="en-US" altLang="zh-CN" dirty="0"/>
              <a:t>t</a:t>
            </a:r>
            <a:r>
              <a:rPr lang="zh-CN" altLang="en-US" dirty="0"/>
              <a:t>检验可以将更多的概率质量向两侧尾部分散，因而做出的检验相对高斯检验更为保守</a:t>
            </a:r>
            <a:endParaRPr lang="en-US" altLang="zh-CN"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59</a:t>
            </a:fld>
            <a:endParaRPr lang="zh-CN" altLang="en-US"/>
          </a:p>
        </p:txBody>
      </p:sp>
    </p:spTree>
    <p:extLst>
      <p:ext uri="{BB962C8B-B14F-4D97-AF65-F5344CB8AC3E}">
        <p14:creationId xmlns:p14="http://schemas.microsoft.com/office/powerpoint/2010/main" val="4121776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鉴于</a:t>
            </a:r>
            <a:r>
              <a:rPr lang="en-US" altLang="zh-CN" dirty="0"/>
              <a:t>t</a:t>
            </a:r>
            <a:r>
              <a:rPr lang="zh-CN" altLang="en-US" dirty="0"/>
              <a:t>分布中自由度的作用，</a:t>
            </a:r>
            <a:r>
              <a:rPr lang="en-US" altLang="zh-CN" dirty="0"/>
              <a:t>t</a:t>
            </a:r>
            <a:r>
              <a:rPr lang="zh-CN" altLang="en-US" dirty="0"/>
              <a:t>检验通常应用在样本数量较少</a:t>
            </a:r>
            <a:r>
              <a:rPr lang="en-US" altLang="zh-CN" dirty="0"/>
              <a:t>(</a:t>
            </a:r>
            <a:r>
              <a:rPr lang="zh-CN" altLang="en-US" dirty="0"/>
              <a:t>如</a:t>
            </a:r>
            <a:r>
              <a:rPr lang="en-US" altLang="zh-CN" dirty="0"/>
              <a:t>&lt;30)</a:t>
            </a:r>
            <a:r>
              <a:rPr lang="zh-CN" altLang="en-US" dirty="0"/>
              <a:t>的场景中，比如对于用于人体药物效果的检验，或某些成本昂贵的工艺品的质量检验；最早的时候</a:t>
            </a:r>
            <a:r>
              <a:rPr lang="en-US" altLang="zh-CN" dirty="0"/>
              <a:t>t</a:t>
            </a:r>
            <a:r>
              <a:rPr lang="zh-CN" altLang="en-US" dirty="0"/>
              <a:t>检验就是被提出来用于控制酿造酒品的质量，那时候生产力不足，制造代价很高，而高斯检验可能高估检验结果，所以提出</a:t>
            </a:r>
            <a:r>
              <a:rPr lang="en-US" altLang="zh-CN" dirty="0"/>
              <a:t>t</a:t>
            </a:r>
            <a:r>
              <a:rPr lang="zh-CN" altLang="en-US" dirty="0"/>
              <a:t>检验来解决这一问题</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如果我们针对同一学习器的测试错误率采样，那么这些样本可以使用单总体</a:t>
            </a:r>
            <a:r>
              <a:rPr lang="en-US" altLang="zh-CN" dirty="0"/>
              <a:t>T</a:t>
            </a:r>
            <a:r>
              <a:rPr lang="zh-CN" altLang="en-US" dirty="0"/>
              <a:t>检验，而且当</a:t>
            </a:r>
            <a:r>
              <a:rPr lang="en-US" altLang="zh-CN" dirty="0"/>
              <a:t>k</a:t>
            </a:r>
            <a:r>
              <a:rPr lang="zh-CN" altLang="en-US" dirty="0"/>
              <a:t>折检验的计算成本很高的时候，</a:t>
            </a:r>
            <a:r>
              <a:rPr lang="en-US" altLang="zh-CN" dirty="0"/>
              <a:t>t</a:t>
            </a:r>
            <a:r>
              <a:rPr lang="zh-CN" altLang="en-US" dirty="0"/>
              <a:t>检验就能发挥其作用</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60</a:t>
            </a:fld>
            <a:endParaRPr lang="zh-CN" altLang="en-US"/>
          </a:p>
        </p:txBody>
      </p:sp>
    </p:spTree>
    <p:extLst>
      <p:ext uri="{BB962C8B-B14F-4D97-AF65-F5344CB8AC3E}">
        <p14:creationId xmlns:p14="http://schemas.microsoft.com/office/powerpoint/2010/main" val="19520735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dirty="0">
                <a:latin typeface="微软雅黑" panose="020B0503020204020204" pitchFamily="34" charset="-122"/>
                <a:ea typeface="微软雅黑" panose="020B0503020204020204" pitchFamily="34" charset="-122"/>
              </a:rPr>
              <a:t>回到</a:t>
            </a:r>
            <a:r>
              <a:rPr lang="en-US" altLang="zh-CN" sz="1200" dirty="0">
                <a:latin typeface="微软雅黑" panose="020B0503020204020204" pitchFamily="34" charset="-122"/>
                <a:ea typeface="微软雅黑" panose="020B0503020204020204" pitchFamily="34" charset="-122"/>
              </a:rPr>
              <a:t>k</a:t>
            </a:r>
            <a:r>
              <a:rPr lang="zh-CN" altLang="en-US" sz="1200" dirty="0">
                <a:latin typeface="微软雅黑" panose="020B0503020204020204" pitchFamily="34" charset="-122"/>
                <a:ea typeface="微软雅黑" panose="020B0503020204020204" pitchFamily="34" charset="-122"/>
              </a:rPr>
              <a:t>折交叉验证，我们的样本是在每组测试集上的测试错误率</a:t>
            </a:r>
            <a:r>
              <a:rPr lang="el-GR" altLang="zh-CN" sz="1200" dirty="0"/>
              <a:t>ε</a:t>
            </a:r>
            <a:r>
              <a:rPr lang="en-US" altLang="zh-CN" sz="1200" dirty="0"/>
              <a:t>_</a:t>
            </a:r>
            <a:r>
              <a:rPr lang="en-US" altLang="zh-CN" sz="1200" dirty="0" err="1"/>
              <a:t>i</a:t>
            </a:r>
            <a:r>
              <a:rPr lang="zh-CN" altLang="en-US" sz="1200" dirty="0">
                <a:latin typeface="微软雅黑" panose="020B0503020204020204" pitchFamily="34" charset="-122"/>
                <a:ea typeface="微软雅黑" panose="020B0503020204020204" pitchFamily="34" charset="-122"/>
              </a:rPr>
              <a:t>，认为它们是对泛化错误率</a:t>
            </a:r>
            <a:r>
              <a:rPr lang="el-GR" altLang="zh-CN" sz="1200" dirty="0"/>
              <a:t>ε</a:t>
            </a:r>
            <a:r>
              <a:rPr lang="zh-CN" altLang="en-US" sz="1200" dirty="0">
                <a:latin typeface="微软雅黑" panose="020B0503020204020204" pitchFamily="34" charset="-122"/>
                <a:ea typeface="微软雅黑" panose="020B0503020204020204" pitchFamily="34" charset="-122"/>
              </a:rPr>
              <a:t>的采样，这样就可以使用刚才提到的单总体</a:t>
            </a:r>
            <a:r>
              <a:rPr lang="en-US" altLang="zh-CN" sz="1200" dirty="0">
                <a:latin typeface="微软雅黑" panose="020B0503020204020204" pitchFamily="34" charset="-122"/>
                <a:ea typeface="微软雅黑" panose="020B0503020204020204" pitchFamily="34" charset="-122"/>
              </a:rPr>
              <a:t>t</a:t>
            </a:r>
            <a:r>
              <a:rPr lang="zh-CN" altLang="en-US" sz="1200" dirty="0">
                <a:latin typeface="微软雅黑" panose="020B0503020204020204" pitchFamily="34" charset="-122"/>
                <a:ea typeface="微软雅黑" panose="020B0503020204020204" pitchFamily="34" charset="-122"/>
              </a:rPr>
              <a:t>检验</a:t>
            </a:r>
            <a:endParaRPr lang="zh-CN" altLang="en-US"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61</a:t>
            </a:fld>
            <a:endParaRPr lang="zh-CN" altLang="en-US"/>
          </a:p>
        </p:txBody>
      </p:sp>
    </p:spTree>
    <p:extLst>
      <p:ext uri="{BB962C8B-B14F-4D97-AF65-F5344CB8AC3E}">
        <p14:creationId xmlns:p14="http://schemas.microsoft.com/office/powerpoint/2010/main" val="3507486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具体来说，使用这组样本构造一个服从</a:t>
                </a:r>
                <a:r>
                  <a:rPr lang="en-US" altLang="zh-CN" dirty="0"/>
                  <a:t>t</a:t>
                </a:r>
                <a:r>
                  <a:rPr lang="zh-CN" altLang="en-US" dirty="0"/>
                  <a:t>分布的统计量</a:t>
                </a:r>
                <a:r>
                  <a:rPr lang="el-GR" altLang="zh-CN" dirty="0"/>
                  <a:t>τ</a:t>
                </a:r>
                <a:r>
                  <a:rPr lang="zh-CN" altLang="en-US" dirty="0"/>
                  <a:t>来检验所假设的泛化错误率</a:t>
                </a:r>
                <a14:m>
                  <m:oMath xmlns:m="http://schemas.openxmlformats.org/officeDocument/2006/math">
                    <m:sSub>
                      <m:sSubPr>
                        <m:ctrlPr>
                          <a:rPr lang="en-US" altLang="zh-CN" sz="1200" i="1" smtClean="0">
                            <a:latin typeface="Cambria Math" panose="02040503050406030204" pitchFamily="18" charset="0"/>
                          </a:rPr>
                        </m:ctrlPr>
                      </m:sSubPr>
                      <m:e>
                        <m:r>
                          <a:rPr lang="zh-CN" altLang="en-US" sz="1200" i="1">
                            <a:latin typeface="Cambria Math" panose="02040503050406030204" pitchFamily="18" charset="0"/>
                          </a:rPr>
                          <m:t>𝜂</m:t>
                        </m:r>
                      </m:e>
                      <m:sub>
                        <m:r>
                          <a:rPr lang="en-US" altLang="zh-CN" sz="1200" b="0" i="1" smtClean="0">
                            <a:latin typeface="Cambria Math" panose="02040503050406030204" pitchFamily="18" charset="0"/>
                          </a:rPr>
                          <m:t>0</m:t>
                        </m:r>
                      </m:sub>
                    </m:sSub>
                  </m:oMath>
                </a14:m>
                <a:r>
                  <a:rPr lang="zh-CN" altLang="en-US" dirty="0"/>
                  <a:t>是否合理</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并且如之前所说，</a:t>
                </a:r>
                <a:r>
                  <a:rPr lang="en-US" altLang="zh-CN" dirty="0"/>
                  <a:t>t</a:t>
                </a:r>
                <a:r>
                  <a:rPr lang="zh-CN" altLang="en-US" dirty="0"/>
                  <a:t>检验的</a:t>
                </a:r>
                <a:r>
                  <a:rPr lang="zh-CN" altLang="en-US" b="1" dirty="0"/>
                  <a:t>零假设是</a:t>
                </a:r>
                <a14:m>
                  <m:oMath xmlns:m="http://schemas.openxmlformats.org/officeDocument/2006/math">
                    <m:r>
                      <a:rPr lang="zh-CN" altLang="en-US" sz="1200" b="1" i="1" smtClean="0">
                        <a:latin typeface="Cambria Math" panose="02040503050406030204" pitchFamily="18" charset="0"/>
                      </a:rPr>
                      <m:t>𝝁</m:t>
                    </m:r>
                    <m:r>
                      <a:rPr lang="en-US" altLang="zh-CN" sz="1200" b="1" i="1" smtClean="0">
                        <a:latin typeface="Cambria Math" panose="02040503050406030204" pitchFamily="18" charset="0"/>
                      </a:rPr>
                      <m:t>=</m:t>
                    </m:r>
                    <m:sSub>
                      <m:sSubPr>
                        <m:ctrlPr>
                          <a:rPr lang="en-US" altLang="zh-CN" sz="1200" b="1" i="1">
                            <a:latin typeface="Cambria Math" panose="02040503050406030204" pitchFamily="18" charset="0"/>
                          </a:rPr>
                        </m:ctrlPr>
                      </m:sSubPr>
                      <m:e>
                        <m:r>
                          <a:rPr lang="zh-CN" altLang="en-US" sz="1200" b="1" i="1">
                            <a:latin typeface="Cambria Math" panose="02040503050406030204" pitchFamily="18" charset="0"/>
                          </a:rPr>
                          <m:t>𝜼</m:t>
                        </m:r>
                      </m:e>
                      <m:sub>
                        <m:r>
                          <a:rPr lang="en-US" altLang="zh-CN" sz="1200" b="1" i="1">
                            <a:latin typeface="Cambria Math" panose="02040503050406030204" pitchFamily="18" charset="0"/>
                          </a:rPr>
                          <m:t>𝟎</m:t>
                        </m:r>
                      </m:sub>
                    </m:sSub>
                  </m:oMath>
                </a14:m>
                <a:endParaRPr lang="en-US" altLang="zh-CN" b="1"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由于样本方差</a:t>
                </a:r>
                <a:r>
                  <a:rPr lang="el-GR" altLang="zh-CN" dirty="0"/>
                  <a:t>σ</a:t>
                </a:r>
                <a:r>
                  <a:rPr lang="zh-CN" altLang="en-US" dirty="0"/>
                  <a:t>的计算中使用到了</a:t>
                </a:r>
                <a:r>
                  <a:rPr lang="en-US" altLang="zh-CN" dirty="0"/>
                  <a:t>μ</a:t>
                </a:r>
                <a:r>
                  <a:rPr lang="zh-CN" altLang="en-US" dirty="0"/>
                  <a:t>，因此计算</a:t>
                </a:r>
                <a:r>
                  <a:rPr lang="en-US" altLang="zh-CN" dirty="0"/>
                  <a:t>σ</a:t>
                </a:r>
                <a:r>
                  <a:rPr lang="zh-CN" altLang="en-US" dirty="0"/>
                  <a:t>所需的</a:t>
                </a:r>
                <a:r>
                  <a:rPr lang="en-US" altLang="zh-CN" dirty="0"/>
                  <a:t>k</a:t>
                </a:r>
                <a:r>
                  <a:rPr lang="zh-CN" altLang="en-US" dirty="0"/>
                  <a:t>个变量中实际只需要</a:t>
                </a:r>
                <a:r>
                  <a:rPr lang="en-US" altLang="zh-CN" dirty="0"/>
                  <a:t>k-1</a:t>
                </a:r>
                <a:r>
                  <a:rPr lang="zh-CN" altLang="en-US" dirty="0"/>
                  <a:t>个就得到全部信息，因而</a:t>
                </a:r>
                <a:r>
                  <a:rPr lang="en-US" altLang="zh-CN" dirty="0"/>
                  <a:t>σ</a:t>
                </a:r>
                <a:r>
                  <a:rPr lang="zh-CN" altLang="en-US" dirty="0"/>
                  <a:t>平方服从卡方分布且自由度为</a:t>
                </a:r>
                <a:r>
                  <a:rPr lang="en-US" altLang="zh-CN" dirty="0"/>
                  <a:t>k-1</a:t>
                </a:r>
                <a:r>
                  <a:rPr lang="zh-CN" altLang="en-US" dirty="0"/>
                  <a:t>，根据定义这个</a:t>
                </a:r>
                <a:r>
                  <a:rPr lang="en-US" altLang="zh-CN" dirty="0"/>
                  <a:t>t</a:t>
                </a:r>
                <a:r>
                  <a:rPr lang="zh-CN" altLang="en-US" dirty="0"/>
                  <a:t>分布的自由度也为</a:t>
                </a:r>
                <a:r>
                  <a:rPr lang="en-US" altLang="zh-CN" dirty="0"/>
                  <a:t>k-1</a:t>
                </a:r>
                <a:endParaRPr lang="zh-CN" altLang="en-US" dirty="0"/>
              </a:p>
            </p:txBody>
          </p:sp>
        </mc:Choice>
        <mc:Fallback xmlns="">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smtClean="0"/>
                  <a:t>测试错误率样本数量可能比较有限，使用</a:t>
                </a:r>
                <a:r>
                  <a:rPr lang="en-US" altLang="zh-CN" dirty="0" smtClean="0"/>
                  <a:t>t</a:t>
                </a:r>
                <a:r>
                  <a:rPr lang="zh-CN" altLang="en-US" dirty="0" smtClean="0"/>
                  <a:t>分布来进行这组变量的假设检验</a:t>
                </a:r>
                <a:endParaRPr lang="en-US" altLang="zh-CN" dirty="0" smtClean="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smtClean="0"/>
                  <a:t>具体来说，使用这组数据的样本均值以及样本方差</a:t>
                </a:r>
                <a:r>
                  <a:rPr lang="zh-CN" altLang="en-US" dirty="0" smtClean="0"/>
                  <a:t>，尝试构造一个服从</a:t>
                </a:r>
                <a:r>
                  <a:rPr lang="en-US" altLang="zh-CN" dirty="0" smtClean="0"/>
                  <a:t>t</a:t>
                </a:r>
                <a:r>
                  <a:rPr lang="zh-CN" altLang="en-US" dirty="0" smtClean="0"/>
                  <a:t>分布的随机变量</a:t>
                </a:r>
                <a:r>
                  <a:rPr lang="el-GR" altLang="zh-CN" dirty="0" smtClean="0"/>
                  <a:t>τ</a:t>
                </a:r>
                <a:r>
                  <a:rPr lang="zh-CN" altLang="en-US" dirty="0" smtClean="0"/>
                  <a:t>来描述所假设的泛化错误率</a:t>
                </a:r>
                <a:r>
                  <a:rPr lang="zh-CN" altLang="en-US" sz="1200" i="0">
                    <a:latin typeface="Cambria Math" panose="02040503050406030204" pitchFamily="18" charset="0"/>
                  </a:rPr>
                  <a:t>𝜂</a:t>
                </a:r>
                <a:r>
                  <a:rPr lang="en-US" altLang="zh-CN" sz="1200" i="0" smtClean="0">
                    <a:latin typeface="Cambria Math" panose="02040503050406030204" pitchFamily="18" charset="0"/>
                  </a:rPr>
                  <a:t>_</a:t>
                </a:r>
                <a:r>
                  <a:rPr lang="en-US" altLang="zh-CN" sz="1200" b="0" i="0" smtClean="0">
                    <a:latin typeface="Cambria Math" panose="02040503050406030204" pitchFamily="18" charset="0"/>
                  </a:rPr>
                  <a:t>0</a:t>
                </a:r>
                <a:r>
                  <a:rPr lang="zh-CN" altLang="en-US" dirty="0" smtClean="0"/>
                  <a:t>是否合理</a:t>
                </a:r>
                <a:endParaRPr lang="zh-CN" altLang="en-US"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62</a:t>
            </a:fld>
            <a:endParaRPr lang="zh-CN" altLang="en-US"/>
          </a:p>
        </p:txBody>
      </p:sp>
    </p:spTree>
    <p:extLst>
      <p:ext uri="{BB962C8B-B14F-4D97-AF65-F5344CB8AC3E}">
        <p14:creationId xmlns:p14="http://schemas.microsoft.com/office/powerpoint/2010/main" val="24362286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对假设进行检验的时候</a:t>
                </a:r>
                <a:r>
                  <a:rPr lang="zh-CN" altLang="en-US" sz="1200" dirty="0"/>
                  <a:t>进行双边假设，若假设的</a:t>
                </a:r>
                <a14:m>
                  <m:oMath xmlns:m="http://schemas.openxmlformats.org/officeDocument/2006/math">
                    <m:sSub>
                      <m:sSubPr>
                        <m:ctrlPr>
                          <a:rPr lang="en-US" altLang="zh-CN" sz="1200" b="1" i="1" smtClean="0">
                            <a:solidFill>
                              <a:srgbClr val="0070C0"/>
                            </a:solidFill>
                            <a:latin typeface="Cambria Math" panose="02040503050406030204" pitchFamily="18" charset="0"/>
                            <a:ea typeface="Cambria Math" panose="02040503050406030204" pitchFamily="18" charset="0"/>
                          </a:rPr>
                        </m:ctrlPr>
                      </m:sSubPr>
                      <m:e>
                        <m:r>
                          <a:rPr lang="zh-CN" altLang="en-US" sz="1200" b="1" i="1">
                            <a:solidFill>
                              <a:srgbClr val="0070C0"/>
                            </a:solidFill>
                            <a:latin typeface="Cambria Math" panose="02040503050406030204" pitchFamily="18" charset="0"/>
                            <a:ea typeface="Cambria Math" panose="02040503050406030204" pitchFamily="18" charset="0"/>
                          </a:rPr>
                          <m:t>𝜼</m:t>
                        </m:r>
                      </m:e>
                      <m:sub>
                        <m:r>
                          <a:rPr lang="en-US" altLang="zh-CN" sz="1200" b="1" i="1" smtClean="0">
                            <a:solidFill>
                              <a:srgbClr val="0070C0"/>
                            </a:solidFill>
                            <a:latin typeface="Cambria Math" panose="02040503050406030204" pitchFamily="18" charset="0"/>
                            <a:ea typeface="Cambria Math" panose="02040503050406030204" pitchFamily="18" charset="0"/>
                          </a:rPr>
                          <m:t>𝟎</m:t>
                        </m:r>
                      </m:sub>
                    </m:sSub>
                  </m:oMath>
                </a14:m>
                <a:r>
                  <a:rPr lang="zh-CN" altLang="en-US" sz="1200" dirty="0"/>
                  <a:t>使得</a:t>
                </a:r>
                <a14:m>
                  <m:oMath xmlns:m="http://schemas.openxmlformats.org/officeDocument/2006/math">
                    <m:sSub>
                      <m:sSubPr>
                        <m:ctrlPr>
                          <a:rPr lang="en-US" altLang="zh-CN" sz="1200" i="1" smtClean="0">
                            <a:latin typeface="Cambria Math" panose="02040503050406030204" pitchFamily="18" charset="0"/>
                          </a:rPr>
                        </m:ctrlPr>
                      </m:sSubPr>
                      <m:e>
                        <m:r>
                          <a:rPr lang="zh-CN" altLang="en-US" sz="1200" i="1">
                            <a:latin typeface="Cambria Math" panose="02040503050406030204" pitchFamily="18" charset="0"/>
                          </a:rPr>
                          <m:t>𝜏</m:t>
                        </m:r>
                      </m:e>
                      <m:sub>
                        <m:r>
                          <a:rPr lang="en-US" altLang="zh-CN" sz="1200" b="0" i="1" smtClean="0">
                            <a:latin typeface="Cambria Math" panose="02040503050406030204" pitchFamily="18" charset="0"/>
                          </a:rPr>
                          <m:t>𝑡</m:t>
                        </m:r>
                      </m:sub>
                    </m:sSub>
                  </m:oMath>
                </a14:m>
                <a:r>
                  <a:rPr lang="zh-CN" altLang="en-US" sz="1200" kern="1200" dirty="0">
                    <a:solidFill>
                      <a:schemeClr val="tx1"/>
                    </a:solidFill>
                    <a:latin typeface="+mn-lt"/>
                    <a:ea typeface="+mn-ea"/>
                    <a:cs typeface="+mn-cs"/>
                  </a:rPr>
                  <a:t>在拒绝域之外，认为不能拒绝泛化错误率为</a:t>
                </a:r>
                <a14:m>
                  <m:oMath xmlns:m="http://schemas.openxmlformats.org/officeDocument/2006/math">
                    <m:sSub>
                      <m:sSubPr>
                        <m:ctrlPr>
                          <a:rPr lang="en-US" altLang="zh-CN" sz="1200" b="1" i="1" smtClean="0">
                            <a:solidFill>
                              <a:srgbClr val="0070C0"/>
                            </a:solidFill>
                            <a:latin typeface="Cambria Math" panose="02040503050406030204" pitchFamily="18" charset="0"/>
                            <a:ea typeface="Cambria Math" panose="02040503050406030204" pitchFamily="18" charset="0"/>
                          </a:rPr>
                        </m:ctrlPr>
                      </m:sSubPr>
                      <m:e>
                        <m:r>
                          <a:rPr lang="zh-CN" altLang="en-US" sz="1200" b="1" i="1">
                            <a:solidFill>
                              <a:srgbClr val="0070C0"/>
                            </a:solidFill>
                            <a:latin typeface="Cambria Math" panose="02040503050406030204" pitchFamily="18" charset="0"/>
                            <a:ea typeface="Cambria Math" panose="02040503050406030204" pitchFamily="18" charset="0"/>
                          </a:rPr>
                          <m:t>𝜼</m:t>
                        </m:r>
                      </m:e>
                      <m:sub>
                        <m:r>
                          <a:rPr lang="en-US" altLang="zh-CN" sz="1200" b="1" i="1" smtClean="0">
                            <a:solidFill>
                              <a:srgbClr val="0070C0"/>
                            </a:solidFill>
                            <a:latin typeface="Cambria Math" panose="02040503050406030204" pitchFamily="18" charset="0"/>
                            <a:ea typeface="Cambria Math" panose="02040503050406030204" pitchFamily="18" charset="0"/>
                          </a:rPr>
                          <m:t>𝟎</m:t>
                        </m:r>
                      </m:sub>
                    </m:sSub>
                  </m:oMath>
                </a14:m>
                <a:r>
                  <a:rPr lang="zh-CN" altLang="en-US" sz="1200" kern="1200" dirty="0">
                    <a:solidFill>
                      <a:schemeClr val="tx1"/>
                    </a:solidFill>
                    <a:latin typeface="+mn-lt"/>
                    <a:ea typeface="+mn-ea"/>
                    <a:cs typeface="+mn-cs"/>
                  </a:rPr>
                  <a:t>的假设，反之，如果二者差值绝对值跑到拒绝域中了，我们就要拒绝泛化错误率为</a:t>
                </a:r>
                <a14:m>
                  <m:oMath xmlns:m="http://schemas.openxmlformats.org/officeDocument/2006/math">
                    <m:sSub>
                      <m:sSubPr>
                        <m:ctrlPr>
                          <a:rPr lang="en-US" altLang="zh-CN" sz="1200" b="1" i="1" smtClean="0">
                            <a:solidFill>
                              <a:srgbClr val="0070C0"/>
                            </a:solidFill>
                            <a:latin typeface="Cambria Math" panose="02040503050406030204" pitchFamily="18" charset="0"/>
                            <a:ea typeface="Cambria Math" panose="02040503050406030204" pitchFamily="18" charset="0"/>
                          </a:rPr>
                        </m:ctrlPr>
                      </m:sSubPr>
                      <m:e>
                        <m:r>
                          <a:rPr lang="zh-CN" altLang="en-US" sz="1200" b="1" i="1">
                            <a:solidFill>
                              <a:srgbClr val="0070C0"/>
                            </a:solidFill>
                            <a:latin typeface="Cambria Math" panose="02040503050406030204" pitchFamily="18" charset="0"/>
                            <a:ea typeface="Cambria Math" panose="02040503050406030204" pitchFamily="18" charset="0"/>
                          </a:rPr>
                          <m:t>𝜼</m:t>
                        </m:r>
                      </m:e>
                      <m:sub>
                        <m:r>
                          <a:rPr lang="en-US" altLang="zh-CN" sz="1200" b="1" i="1" smtClean="0">
                            <a:solidFill>
                              <a:srgbClr val="0070C0"/>
                            </a:solidFill>
                            <a:latin typeface="Cambria Math" panose="02040503050406030204" pitchFamily="18" charset="0"/>
                            <a:ea typeface="Cambria Math" panose="02040503050406030204" pitchFamily="18" charset="0"/>
                          </a:rPr>
                          <m:t>𝟎</m:t>
                        </m:r>
                      </m:sub>
                    </m:sSub>
                  </m:oMath>
                </a14:m>
                <a:r>
                  <a:rPr lang="zh-CN" altLang="en-US" sz="1200" kern="1200" dirty="0">
                    <a:solidFill>
                      <a:schemeClr val="tx1"/>
                    </a:solidFill>
                    <a:latin typeface="+mn-lt"/>
                    <a:ea typeface="+mn-ea"/>
                    <a:cs typeface="+mn-cs"/>
                  </a:rPr>
                  <a:t>的假设</a:t>
                </a:r>
              </a:p>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sz="1200" dirty="0"/>
                  <a:t>这两个拒绝域的端点可以通过查表的求得</a:t>
                </a:r>
                <a:endParaRPr lang="zh-CN" altLang="en-US" dirty="0"/>
              </a:p>
            </p:txBody>
          </p:sp>
        </mc:Choice>
        <mc:Fallback xmlns="">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smtClean="0"/>
                  <a:t>对假设进行检验的时候，使用上</a:t>
                </a:r>
                <a:r>
                  <a:rPr lang="el-GR" altLang="zh-CN" sz="1200" dirty="0" smtClean="0"/>
                  <a:t>α</a:t>
                </a:r>
                <a:r>
                  <a:rPr lang="en-US" altLang="zh-CN" sz="1200" dirty="0" smtClean="0"/>
                  <a:t>/2</a:t>
                </a:r>
                <a:r>
                  <a:rPr lang="zh-CN" altLang="en-US" sz="1200" dirty="0" smtClean="0"/>
                  <a:t>以及下</a:t>
                </a:r>
                <a:r>
                  <a:rPr lang="el-GR" altLang="zh-CN" sz="1200" dirty="0" smtClean="0"/>
                  <a:t>α</a:t>
                </a:r>
                <a:r>
                  <a:rPr lang="en-US" altLang="zh-CN" sz="1200" dirty="0" smtClean="0"/>
                  <a:t>/2</a:t>
                </a:r>
                <a:r>
                  <a:rPr lang="zh-CN" altLang="en-US" sz="1200" dirty="0" smtClean="0"/>
                  <a:t>分位数进行双边假设，若假设的</a:t>
                </a:r>
                <a:r>
                  <a:rPr lang="zh-CN" altLang="en-US" sz="1200" b="1" i="0">
                    <a:solidFill>
                      <a:srgbClr val="0070C0"/>
                    </a:solidFill>
                    <a:latin typeface="Cambria Math" panose="02040503050406030204" pitchFamily="18" charset="0"/>
                    <a:ea typeface="Cambria Math" panose="02040503050406030204" pitchFamily="18" charset="0"/>
                  </a:rPr>
                  <a:t>𝜼</a:t>
                </a:r>
                <a:r>
                  <a:rPr lang="en-US" altLang="zh-CN" sz="1200" b="1" i="0" smtClean="0">
                    <a:solidFill>
                      <a:srgbClr val="0070C0"/>
                    </a:solidFill>
                    <a:latin typeface="Cambria Math" panose="02040503050406030204" pitchFamily="18" charset="0"/>
                    <a:ea typeface="Cambria Math" panose="02040503050406030204" pitchFamily="18" charset="0"/>
                  </a:rPr>
                  <a:t>_</a:t>
                </a:r>
                <a:r>
                  <a:rPr lang="en-US" altLang="zh-CN" sz="1200" b="1" i="0" smtClean="0">
                    <a:solidFill>
                      <a:srgbClr val="0070C0"/>
                    </a:solidFill>
                    <a:latin typeface="Cambria Math" panose="02040503050406030204" pitchFamily="18" charset="0"/>
                    <a:ea typeface="Cambria Math" panose="02040503050406030204" pitchFamily="18" charset="0"/>
                  </a:rPr>
                  <a:t>𝟎</a:t>
                </a:r>
                <a:r>
                  <a:rPr lang="zh-CN" altLang="en-US" sz="1200" dirty="0" smtClean="0"/>
                  <a:t>使得</a:t>
                </a:r>
                <a:r>
                  <a:rPr lang="en-US" altLang="zh-CN" sz="1200" i="0" kern="1200" smtClean="0">
                    <a:solidFill>
                      <a:schemeClr val="tx1"/>
                    </a:solidFill>
                    <a:latin typeface="+mn-lt"/>
                    <a:ea typeface="+mn-ea"/>
                    <a:cs typeface="+mn-cs"/>
                  </a:rPr>
                  <a:t>|</a:t>
                </a:r>
                <a:r>
                  <a:rPr lang="zh-CN" altLang="en-US" sz="1200" i="0" kern="1200">
                    <a:solidFill>
                      <a:schemeClr val="tx1"/>
                    </a:solidFill>
                    <a:latin typeface="+mn-lt"/>
                    <a:ea typeface="+mn-ea"/>
                    <a:cs typeface="+mn-cs"/>
                  </a:rPr>
                  <a:t>𝛍</a:t>
                </a:r>
                <a:r>
                  <a:rPr lang="en-US" altLang="zh-CN" sz="1200" i="0" kern="1200">
                    <a:solidFill>
                      <a:schemeClr val="tx1"/>
                    </a:solidFill>
                    <a:latin typeface="+mn-lt"/>
                    <a:ea typeface="+mn-ea"/>
                    <a:cs typeface="+mn-cs"/>
                  </a:rPr>
                  <a:t>−</a:t>
                </a:r>
                <a:r>
                  <a:rPr lang="zh-CN" altLang="en-US" sz="1200" b="1" i="0">
                    <a:solidFill>
                      <a:srgbClr val="0070C0"/>
                    </a:solidFill>
                    <a:latin typeface="Cambria Math" panose="02040503050406030204" pitchFamily="18" charset="0"/>
                    <a:ea typeface="Cambria Math" panose="02040503050406030204" pitchFamily="18" charset="0"/>
                  </a:rPr>
                  <a:t>𝜼</a:t>
                </a:r>
                <a:r>
                  <a:rPr lang="en-US" altLang="zh-CN" sz="1200" b="1" i="0" smtClean="0">
                    <a:solidFill>
                      <a:srgbClr val="0070C0"/>
                    </a:solidFill>
                    <a:latin typeface="Cambria Math" panose="02040503050406030204" pitchFamily="18" charset="0"/>
                    <a:ea typeface="Cambria Math" panose="02040503050406030204" pitchFamily="18" charset="0"/>
                  </a:rPr>
                  <a:t>_</a:t>
                </a:r>
                <a:r>
                  <a:rPr lang="en-US" altLang="zh-CN" sz="1200" b="1" i="0" smtClean="0">
                    <a:solidFill>
                      <a:srgbClr val="0070C0"/>
                    </a:solidFill>
                    <a:latin typeface="Cambria Math" panose="02040503050406030204" pitchFamily="18" charset="0"/>
                    <a:ea typeface="Cambria Math" panose="02040503050406030204" pitchFamily="18" charset="0"/>
                  </a:rPr>
                  <a:t>𝟎</a:t>
                </a:r>
                <a:r>
                  <a:rPr lang="en-US" altLang="zh-CN" sz="1200" b="1" i="0" kern="1200">
                    <a:solidFill>
                      <a:schemeClr val="tx1"/>
                    </a:solidFill>
                    <a:latin typeface="+mn-lt"/>
                    <a:ea typeface="+mn-ea"/>
                    <a:cs typeface="+mn-cs"/>
                  </a:rPr>
                  <a:t> |</a:t>
                </a:r>
                <a:r>
                  <a:rPr lang="zh-CN" altLang="en-US" sz="1200" kern="1200" dirty="0" smtClean="0">
                    <a:solidFill>
                      <a:schemeClr val="tx1"/>
                    </a:solidFill>
                    <a:latin typeface="+mn-lt"/>
                    <a:ea typeface="+mn-ea"/>
                    <a:cs typeface="+mn-cs"/>
                  </a:rPr>
                  <a:t>在分位数区间内，认为不能拒绝泛化错误率为</a:t>
                </a:r>
                <a:r>
                  <a:rPr lang="zh-CN" altLang="en-US" sz="1200" b="1" i="0">
                    <a:solidFill>
                      <a:srgbClr val="0070C0"/>
                    </a:solidFill>
                    <a:latin typeface="Cambria Math" panose="02040503050406030204" pitchFamily="18" charset="0"/>
                    <a:ea typeface="Cambria Math" panose="02040503050406030204" pitchFamily="18" charset="0"/>
                  </a:rPr>
                  <a:t>𝜼</a:t>
                </a:r>
                <a:r>
                  <a:rPr lang="en-US" altLang="zh-CN" sz="1200" b="1" i="0" smtClean="0">
                    <a:solidFill>
                      <a:srgbClr val="0070C0"/>
                    </a:solidFill>
                    <a:latin typeface="Cambria Math" panose="02040503050406030204" pitchFamily="18" charset="0"/>
                    <a:ea typeface="Cambria Math" panose="02040503050406030204" pitchFamily="18" charset="0"/>
                  </a:rPr>
                  <a:t>_</a:t>
                </a:r>
                <a:r>
                  <a:rPr lang="en-US" altLang="zh-CN" sz="1200" b="1" i="0" smtClean="0">
                    <a:solidFill>
                      <a:srgbClr val="0070C0"/>
                    </a:solidFill>
                    <a:latin typeface="Cambria Math" panose="02040503050406030204" pitchFamily="18" charset="0"/>
                    <a:ea typeface="Cambria Math" panose="02040503050406030204" pitchFamily="18" charset="0"/>
                  </a:rPr>
                  <a:t>𝟎</a:t>
                </a:r>
                <a:r>
                  <a:rPr lang="zh-CN" altLang="en-US" sz="1200" kern="1200" dirty="0" smtClean="0">
                    <a:solidFill>
                      <a:schemeClr val="tx1"/>
                    </a:solidFill>
                    <a:latin typeface="+mn-lt"/>
                    <a:ea typeface="+mn-ea"/>
                    <a:cs typeface="+mn-cs"/>
                  </a:rPr>
                  <a:t>的假设，反之，如果二者差值绝对值跑到外面去，我们就要拒绝泛化错误率为</a:t>
                </a:r>
                <a:r>
                  <a:rPr lang="zh-CN" altLang="en-US" sz="1200" b="1" i="0">
                    <a:solidFill>
                      <a:srgbClr val="0070C0"/>
                    </a:solidFill>
                    <a:latin typeface="Cambria Math" panose="02040503050406030204" pitchFamily="18" charset="0"/>
                    <a:ea typeface="Cambria Math" panose="02040503050406030204" pitchFamily="18" charset="0"/>
                  </a:rPr>
                  <a:t>𝜼</a:t>
                </a:r>
                <a:r>
                  <a:rPr lang="en-US" altLang="zh-CN" sz="1200" b="1" i="0" smtClean="0">
                    <a:solidFill>
                      <a:srgbClr val="0070C0"/>
                    </a:solidFill>
                    <a:latin typeface="Cambria Math" panose="02040503050406030204" pitchFamily="18" charset="0"/>
                    <a:ea typeface="Cambria Math" panose="02040503050406030204" pitchFamily="18" charset="0"/>
                  </a:rPr>
                  <a:t>_𝟎</a:t>
                </a:r>
                <a:r>
                  <a:rPr lang="zh-CN" altLang="en-US" sz="1200" kern="1200" dirty="0" smtClean="0">
                    <a:solidFill>
                      <a:schemeClr val="tx1"/>
                    </a:solidFill>
                    <a:latin typeface="+mn-lt"/>
                    <a:ea typeface="+mn-ea"/>
                    <a:cs typeface="+mn-cs"/>
                  </a:rPr>
                  <a:t>的假设</a:t>
                </a:r>
                <a:endParaRPr lang="zh-CN" altLang="en-US" sz="1200" kern="1200" dirty="0">
                  <a:solidFill>
                    <a:schemeClr val="tx1"/>
                  </a:solidFill>
                  <a:latin typeface="+mn-lt"/>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endParaRPr lang="zh-CN" altLang="en-US"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63</a:t>
            </a:fld>
            <a:endParaRPr lang="zh-CN" altLang="en-US"/>
          </a:p>
        </p:txBody>
      </p:sp>
    </p:spTree>
    <p:extLst>
      <p:ext uri="{BB962C8B-B14F-4D97-AF65-F5344CB8AC3E}">
        <p14:creationId xmlns:p14="http://schemas.microsoft.com/office/powerpoint/2010/main" val="344465798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接下来是*，相比</a:t>
            </a:r>
            <a:r>
              <a:rPr lang="en-US" altLang="zh-CN" sz="1200" dirty="0">
                <a:latin typeface="微软雅黑" panose="020B0503020204020204" pitchFamily="34" charset="-122"/>
                <a:ea typeface="微软雅黑" panose="020B0503020204020204" pitchFamily="34" charset="-122"/>
              </a:rPr>
              <a:t>K</a:t>
            </a:r>
            <a:r>
              <a:rPr lang="zh-CN" altLang="en-US" sz="1200" dirty="0">
                <a:latin typeface="微软雅黑" panose="020B0503020204020204" pitchFamily="34" charset="-122"/>
                <a:ea typeface="微软雅黑" panose="020B0503020204020204" pitchFamily="34" charset="-122"/>
              </a:rPr>
              <a:t>折假设检验</a:t>
            </a:r>
            <a:r>
              <a:rPr lang="zh-CN" altLang="en-US" sz="1200" baseline="0" dirty="0">
                <a:latin typeface="+mn-lt"/>
                <a:ea typeface="+mn-ea"/>
              </a:rPr>
              <a:t>，</a:t>
            </a:r>
            <a:r>
              <a:rPr lang="zh-CN" altLang="en-US" sz="1200" dirty="0">
                <a:latin typeface="微软雅黑" panose="020B0503020204020204" pitchFamily="34" charset="-122"/>
                <a:ea typeface="微软雅黑" panose="020B0503020204020204" pitchFamily="34" charset="-122"/>
              </a:rPr>
              <a:t>交叉验证</a:t>
            </a:r>
            <a:r>
              <a:rPr lang="en-US" altLang="zh-CN" sz="1200" dirty="0">
                <a:latin typeface="微软雅黑" panose="020B0503020204020204" pitchFamily="34" charset="-122"/>
                <a:ea typeface="微软雅黑" panose="020B0503020204020204" pitchFamily="34" charset="-122"/>
              </a:rPr>
              <a:t>t</a:t>
            </a:r>
            <a:r>
              <a:rPr lang="zh-CN" altLang="en-US" sz="1200" dirty="0">
                <a:latin typeface="微软雅黑" panose="020B0503020204020204" pitchFamily="34" charset="-122"/>
                <a:ea typeface="微软雅黑" panose="020B0503020204020204" pitchFamily="34" charset="-122"/>
              </a:rPr>
              <a:t>检验</a:t>
            </a:r>
            <a:r>
              <a:rPr lang="zh-CN" altLang="en-US" sz="1200" baseline="0" dirty="0">
                <a:latin typeface="+mn-lt"/>
                <a:ea typeface="+mn-ea"/>
              </a:rPr>
              <a:t>能够对两个学习器性能差异进行显著性检验</a:t>
            </a:r>
            <a:endParaRPr lang="zh-CN" altLang="en-US" sz="1200"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64</a:t>
            </a:fld>
            <a:endParaRPr lang="zh-CN" altLang="en-US"/>
          </a:p>
        </p:txBody>
      </p:sp>
    </p:spTree>
    <p:extLst>
      <p:ext uri="{BB962C8B-B14F-4D97-AF65-F5344CB8AC3E}">
        <p14:creationId xmlns:p14="http://schemas.microsoft.com/office/powerpoint/2010/main" val="31329758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这里我们的</a:t>
            </a:r>
            <a:r>
              <a:rPr lang="zh-CN" altLang="en-US" b="1" dirty="0"/>
              <a:t>零假设</a:t>
            </a:r>
            <a:r>
              <a:rPr lang="zh-CN" altLang="en-US" dirty="0"/>
              <a:t>是</a:t>
            </a:r>
            <a:r>
              <a:rPr lang="en-US" altLang="zh-CN" dirty="0"/>
              <a:t>A</a:t>
            </a:r>
            <a:r>
              <a:rPr lang="zh-CN" altLang="en-US" dirty="0"/>
              <a:t>和</a:t>
            </a:r>
            <a:r>
              <a:rPr lang="en-US" altLang="zh-CN" dirty="0"/>
              <a:t>B</a:t>
            </a:r>
            <a:r>
              <a:rPr lang="zh-CN" altLang="en-US" dirty="0"/>
              <a:t>的泛化错误率相同，只不过作为样本我们获得的是两组测试错误率</a:t>
            </a:r>
            <a:r>
              <a:rPr lang="el-GR" altLang="zh-CN" dirty="0"/>
              <a:t>ε</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两两求差后就能有</a:t>
            </a:r>
            <a:r>
              <a:rPr lang="en-US" altLang="zh-CN" dirty="0"/>
              <a:t>k</a:t>
            </a:r>
            <a:r>
              <a:rPr lang="zh-CN" altLang="en-US" dirty="0"/>
              <a:t>个差值</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65</a:t>
            </a:fld>
            <a:endParaRPr lang="zh-CN" altLang="en-US"/>
          </a:p>
        </p:txBody>
      </p:sp>
    </p:spTree>
    <p:extLst>
      <p:ext uri="{BB962C8B-B14F-4D97-AF65-F5344CB8AC3E}">
        <p14:creationId xmlns:p14="http://schemas.microsoft.com/office/powerpoint/2010/main" val="14721992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a:t>
            </a:r>
            <a:r>
              <a:rPr lang="en-US" altLang="zh-CN" dirty="0"/>
              <a:t>k</a:t>
            </a:r>
            <a:r>
              <a:rPr lang="zh-CN" altLang="en-US" dirty="0"/>
              <a:t>个差值的形式和之前的假设检验看上去很像，我们想对这组变量进行假设检验</a:t>
            </a:r>
            <a:endParaRPr lang="en-US" altLang="zh-CN" dirty="0"/>
          </a:p>
          <a:p>
            <a:r>
              <a:rPr lang="zh-CN" altLang="en-US" dirty="0"/>
              <a:t>实际上，将</a:t>
            </a:r>
            <a:r>
              <a:rPr lang="en-US" altLang="zh-CN" dirty="0"/>
              <a:t>t</a:t>
            </a:r>
            <a:r>
              <a:rPr lang="zh-CN" altLang="en-US" dirty="0"/>
              <a:t>检验改造一下，我们就能对此类问题进行研究</a:t>
            </a:r>
            <a:endParaRPr lang="en-US" altLang="zh-CN" dirty="0"/>
          </a:p>
          <a:p>
            <a:r>
              <a:rPr lang="zh-CN" altLang="en-US" dirty="0"/>
              <a:t>于是引入成对</a:t>
            </a:r>
            <a:r>
              <a:rPr lang="en-US" altLang="zh-CN" dirty="0"/>
              <a:t>t</a:t>
            </a:r>
            <a:r>
              <a:rPr lang="zh-CN" altLang="en-US" dirty="0"/>
              <a:t>检验</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66</a:t>
            </a:fld>
            <a:endParaRPr lang="zh-CN" altLang="en-US"/>
          </a:p>
        </p:txBody>
      </p:sp>
    </p:spTree>
    <p:extLst>
      <p:ext uri="{BB962C8B-B14F-4D97-AF65-F5344CB8AC3E}">
        <p14:creationId xmlns:p14="http://schemas.microsoft.com/office/powerpoint/2010/main" val="3191087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a:extLst>
              <a:ext uri="{FF2B5EF4-FFF2-40B4-BE49-F238E27FC236}">
                <a16:creationId xmlns:a16="http://schemas.microsoft.com/office/drawing/2014/main" id="{E55D8B34-3D52-4606-8D52-83D6B99C3EA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备注占位符 2">
            <a:extLst>
              <a:ext uri="{FF2B5EF4-FFF2-40B4-BE49-F238E27FC236}">
                <a16:creationId xmlns:a16="http://schemas.microsoft.com/office/drawing/2014/main" id="{2E06E29E-3A83-4D7C-A1D7-EE77680744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a:t>那现在就让我们来看看一般在现实中是如何进行模型评估与选择的</a:t>
            </a:r>
          </a:p>
        </p:txBody>
      </p:sp>
      <p:sp>
        <p:nvSpPr>
          <p:cNvPr id="15364" name="灯片编号占位符 3">
            <a:extLst>
              <a:ext uri="{FF2B5EF4-FFF2-40B4-BE49-F238E27FC236}">
                <a16:creationId xmlns:a16="http://schemas.microsoft.com/office/drawing/2014/main" id="{8CA1E764-76C4-4992-B5AC-7908CD6AD59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46766A9E-5B59-46FB-94EE-72361141C7E8}" type="slidenum">
              <a:rPr lang="zh-CN" altLang="en-US" smtClean="0"/>
              <a:pPr/>
              <a:t>9</a:t>
            </a:fld>
            <a:endParaRPr lang="zh-CN" altLang="en-US"/>
          </a:p>
        </p:txBody>
      </p:sp>
    </p:spTree>
    <p:extLst>
      <p:ext uri="{BB962C8B-B14F-4D97-AF65-F5344CB8AC3E}">
        <p14:creationId xmlns:p14="http://schemas.microsoft.com/office/powerpoint/2010/main" val="262287746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成对</a:t>
            </a:r>
            <a:r>
              <a:rPr lang="en-US" altLang="zh-CN" dirty="0"/>
              <a:t>t</a:t>
            </a:r>
            <a:r>
              <a:rPr lang="zh-CN" altLang="en-US" dirty="0"/>
              <a:t>检验方法和</a:t>
            </a:r>
            <a:r>
              <a:rPr lang="en-US" altLang="zh-CN" dirty="0"/>
              <a:t>t</a:t>
            </a:r>
            <a:r>
              <a:rPr lang="zh-CN" altLang="en-US" dirty="0"/>
              <a:t>检验方法一样要求差值之间是独立的，且</a:t>
            </a:r>
            <a:r>
              <a:rPr lang="zh-CN" altLang="en-US" sz="1200" dirty="0">
                <a:latin typeface="微软雅黑" panose="020B0503020204020204" pitchFamily="34" charset="-122"/>
                <a:ea typeface="微软雅黑" panose="020B0503020204020204" pitchFamily="34" charset="-122"/>
              </a:rPr>
              <a:t>差值的总体服从方差未知的正态分布，只不过这里</a:t>
            </a:r>
            <a:r>
              <a:rPr lang="zh-CN" altLang="en-US" sz="1200" b="1" dirty="0">
                <a:latin typeface="微软雅黑" panose="020B0503020204020204" pitchFamily="34" charset="-122"/>
                <a:ea typeface="微软雅黑" panose="020B0503020204020204" pitchFamily="34" charset="-122"/>
              </a:rPr>
              <a:t>零假设</a:t>
            </a:r>
            <a:r>
              <a:rPr lang="zh-CN" altLang="en-US" sz="1200" dirty="0">
                <a:latin typeface="微软雅黑" panose="020B0503020204020204" pitchFamily="34" charset="-122"/>
                <a:ea typeface="微软雅黑" panose="020B0503020204020204" pitchFamily="34" charset="-122"/>
              </a:rPr>
              <a:t>是直接关于差值的均值</a:t>
            </a:r>
            <a:r>
              <a:rPr lang="en-US" altLang="zh-CN" sz="1200" dirty="0">
                <a:latin typeface="微软雅黑" panose="020B0503020204020204" pitchFamily="34" charset="-122"/>
                <a:ea typeface="微软雅黑" panose="020B0503020204020204" pitchFamily="34" charset="-122"/>
              </a:rPr>
              <a:t>μ</a:t>
            </a:r>
            <a:r>
              <a:rPr lang="zh-CN" altLang="en-US" sz="1200" dirty="0">
                <a:latin typeface="微软雅黑" panose="020B0503020204020204" pitchFamily="34" charset="-122"/>
                <a:ea typeface="微软雅黑" panose="020B0503020204020204" pitchFamily="34" charset="-122"/>
              </a:rPr>
              <a:t>的，这样问题就可以利用单总体</a:t>
            </a:r>
            <a:r>
              <a:rPr lang="en-US" altLang="zh-CN" sz="1200" dirty="0">
                <a:latin typeface="微软雅黑" panose="020B0503020204020204" pitchFamily="34" charset="-122"/>
                <a:ea typeface="微软雅黑" panose="020B0503020204020204" pitchFamily="34" charset="-122"/>
              </a:rPr>
              <a:t>t</a:t>
            </a:r>
            <a:r>
              <a:rPr lang="zh-CN" altLang="en-US" sz="1200" dirty="0">
                <a:latin typeface="微软雅黑" panose="020B0503020204020204" pitchFamily="34" charset="-122"/>
                <a:ea typeface="微软雅黑" panose="020B0503020204020204" pitchFamily="34" charset="-122"/>
              </a:rPr>
              <a:t>检验的结论进行研究</a:t>
            </a:r>
            <a:endParaRPr lang="en-US" altLang="zh-CN"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67</a:t>
            </a:fld>
            <a:endParaRPr lang="zh-CN" altLang="en-US"/>
          </a:p>
        </p:txBody>
      </p:sp>
    </p:spTree>
    <p:extLst>
      <p:ext uri="{BB962C8B-B14F-4D97-AF65-F5344CB8AC3E}">
        <p14:creationId xmlns:p14="http://schemas.microsoft.com/office/powerpoint/2010/main" val="40307459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dirty="0"/>
                  <a:t>利用这组差值可以构造这样一个自由度为</a:t>
                </a:r>
                <a:r>
                  <a:rPr lang="en-US" altLang="zh-CN" dirty="0"/>
                  <a:t>k-1</a:t>
                </a:r>
                <a:r>
                  <a:rPr lang="zh-CN" altLang="en-US" dirty="0"/>
                  <a:t>的统计量；</a:t>
                </a:r>
                <a:endParaRPr lang="en-US" altLang="zh-CN" dirty="0"/>
              </a:p>
              <a:p>
                <a:r>
                  <a:rPr lang="zh-CN" altLang="en-US" dirty="0"/>
                  <a:t>实际上这里我们所做的</a:t>
                </a:r>
                <a:r>
                  <a:rPr lang="zh-CN" altLang="en-US" b="1" dirty="0"/>
                  <a:t>零假设</a:t>
                </a:r>
                <a:r>
                  <a:rPr lang="zh-CN" altLang="en-US" dirty="0"/>
                  <a:t>就是</a:t>
                </a:r>
                <a14:m>
                  <m:oMath xmlns:m="http://schemas.openxmlformats.org/officeDocument/2006/math">
                    <m:r>
                      <a:rPr lang="zh-CN" altLang="en-US" sz="1200" i="1" smtClean="0">
                        <a:latin typeface="Cambria Math" panose="02040503050406030204" pitchFamily="18" charset="0"/>
                      </a:rPr>
                      <m:t>𝜇</m:t>
                    </m:r>
                  </m:oMath>
                </a14:m>
                <a:r>
                  <a:rPr lang="en-US" altLang="zh-CN" dirty="0"/>
                  <a:t>=0</a:t>
                </a:r>
                <a:r>
                  <a:rPr lang="zh-CN" altLang="en-US" dirty="0"/>
                  <a:t>，因而当统计量</a:t>
                </a:r>
                <a:r>
                  <a:rPr lang="en-US" altLang="zh-CN" dirty="0" err="1"/>
                  <a:t>τ_t</a:t>
                </a:r>
                <a:r>
                  <a:rPr lang="zh-CN" altLang="en-US" dirty="0"/>
                  <a:t>的绝对值不落到拒绝域中时，可以以</a:t>
                </a:r>
                <a:r>
                  <a:rPr lang="en-US" altLang="zh-CN" dirty="0"/>
                  <a:t>1-</a:t>
                </a:r>
                <a:r>
                  <a:rPr lang="el-GR" altLang="zh-CN" sz="1200" dirty="0"/>
                  <a:t>α</a:t>
                </a:r>
                <a:r>
                  <a:rPr lang="zh-CN" altLang="en-US" sz="1200" dirty="0"/>
                  <a:t>的置信度认为“学习器</a:t>
                </a:r>
                <a:r>
                  <a:rPr lang="en-US" altLang="zh-CN" sz="1200" dirty="0"/>
                  <a:t>A</a:t>
                </a:r>
                <a:r>
                  <a:rPr lang="zh-CN" altLang="en-US" sz="1200" dirty="0"/>
                  <a:t>和</a:t>
                </a:r>
                <a:r>
                  <a:rPr lang="en-US" altLang="zh-CN" sz="1200" dirty="0"/>
                  <a:t>B</a:t>
                </a:r>
                <a:r>
                  <a:rPr lang="zh-CN" altLang="en-US" sz="1200" dirty="0"/>
                  <a:t>的性能相同”的假设成立，</a:t>
                </a:r>
                <a:endParaRPr lang="zh-CN" altLang="en-US" dirty="0"/>
              </a:p>
            </p:txBody>
          </p:sp>
        </mc:Choice>
        <mc:Fallback xmlns="">
          <p:sp>
            <p:nvSpPr>
              <p:cNvPr id="3" name="备注占位符 2"/>
              <p:cNvSpPr>
                <a:spLocks noGrp="1"/>
              </p:cNvSpPr>
              <p:nvPr>
                <p:ph type="body" idx="1"/>
              </p:nvPr>
            </p:nvSpPr>
            <p:spPr/>
            <p:txBody>
              <a:bodyPr/>
              <a:lstStyle/>
              <a:p>
                <a:r>
                  <a:rPr lang="zh-CN" altLang="en-US" dirty="0" smtClean="0"/>
                  <a:t>利用这组差值可以构造这样一个自由度为</a:t>
                </a:r>
                <a:r>
                  <a:rPr lang="en-US" altLang="zh-CN" dirty="0" smtClean="0"/>
                  <a:t>k-1</a:t>
                </a:r>
                <a:r>
                  <a:rPr lang="zh-CN" altLang="en-US" dirty="0" smtClean="0"/>
                  <a:t>的统计量；</a:t>
                </a:r>
                <a:endParaRPr lang="en-US" altLang="zh-CN" dirty="0" smtClean="0"/>
              </a:p>
              <a:p>
                <a:r>
                  <a:rPr lang="zh-CN" altLang="en-US" dirty="0" smtClean="0"/>
                  <a:t>实际上这里我们所做的</a:t>
                </a:r>
                <a:r>
                  <a:rPr lang="zh-CN" altLang="en-US" b="1" dirty="0" smtClean="0"/>
                  <a:t>零假设</a:t>
                </a:r>
                <a:r>
                  <a:rPr lang="zh-CN" altLang="en-US" dirty="0" smtClean="0"/>
                  <a:t>就是</a:t>
                </a:r>
                <a:r>
                  <a:rPr lang="zh-CN" altLang="en-US" sz="1200" i="0" smtClean="0">
                    <a:latin typeface="Cambria Math" panose="02040503050406030204" pitchFamily="18" charset="0"/>
                  </a:rPr>
                  <a:t>𝜇</a:t>
                </a:r>
                <a:r>
                  <a:rPr lang="en-US" altLang="zh-CN" dirty="0" smtClean="0"/>
                  <a:t>=0</a:t>
                </a:r>
                <a:r>
                  <a:rPr lang="zh-CN" altLang="en-US" dirty="0" smtClean="0"/>
                  <a:t>，因而当统计量</a:t>
                </a:r>
                <a:r>
                  <a:rPr lang="en-US" altLang="zh-CN" dirty="0" err="1" smtClean="0"/>
                  <a:t>τ_t</a:t>
                </a:r>
                <a:r>
                  <a:rPr lang="zh-CN" altLang="en-US" dirty="0"/>
                  <a:t>的</a:t>
                </a:r>
                <a:r>
                  <a:rPr lang="zh-CN" altLang="en-US" dirty="0" smtClean="0"/>
                  <a:t>绝对值不落到拒绝域中时</a:t>
                </a:r>
                <a:r>
                  <a:rPr lang="zh-CN" altLang="en-US" dirty="0"/>
                  <a:t>，可以以</a:t>
                </a:r>
                <a:r>
                  <a:rPr lang="en-US" altLang="zh-CN" dirty="0"/>
                  <a:t>1-</a:t>
                </a:r>
                <a:r>
                  <a:rPr lang="el-GR" altLang="zh-CN" sz="1200" dirty="0"/>
                  <a:t>α</a:t>
                </a:r>
                <a:r>
                  <a:rPr lang="zh-CN" altLang="en-US" sz="1200" dirty="0"/>
                  <a:t>的置信度认为“学习器</a:t>
                </a:r>
                <a:r>
                  <a:rPr lang="en-US" altLang="zh-CN" sz="1200" dirty="0"/>
                  <a:t>A</a:t>
                </a:r>
                <a:r>
                  <a:rPr lang="zh-CN" altLang="en-US" sz="1200" dirty="0"/>
                  <a:t>和</a:t>
                </a:r>
                <a:r>
                  <a:rPr lang="en-US" altLang="zh-CN" sz="1200" dirty="0"/>
                  <a:t>B</a:t>
                </a:r>
                <a:r>
                  <a:rPr lang="zh-CN" altLang="en-US" sz="1200" dirty="0"/>
                  <a:t>的性能相同”的假设成立</a:t>
                </a:r>
                <a:r>
                  <a:rPr lang="zh-CN" altLang="en-US" sz="1200" dirty="0" smtClean="0"/>
                  <a:t>，</a:t>
                </a:r>
                <a:endParaRPr lang="zh-CN" altLang="en-US"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68</a:t>
            </a:fld>
            <a:endParaRPr lang="zh-CN" altLang="en-US"/>
          </a:p>
        </p:txBody>
      </p:sp>
    </p:spTree>
    <p:extLst>
      <p:ext uri="{BB962C8B-B14F-4D97-AF65-F5344CB8AC3E}">
        <p14:creationId xmlns:p14="http://schemas.microsoft.com/office/powerpoint/2010/main" val="2697238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使用</a:t>
            </a:r>
            <a:r>
              <a:rPr lang="en-US" altLang="zh-CN" dirty="0"/>
              <a:t>k</a:t>
            </a:r>
            <a:r>
              <a:rPr lang="zh-CN" altLang="en-US" dirty="0"/>
              <a:t>折交叉验证时，每折的数据都会被用到</a:t>
            </a:r>
            <a:r>
              <a:rPr lang="en-US" altLang="zh-CN" dirty="0"/>
              <a:t>k-1</a:t>
            </a:r>
            <a:r>
              <a:rPr lang="zh-CN" altLang="en-US" dirty="0"/>
              <a:t>次作为训练集，因此这</a:t>
            </a:r>
            <a:r>
              <a:rPr lang="en-US" altLang="zh-CN" dirty="0"/>
              <a:t>k</a:t>
            </a:r>
            <a:r>
              <a:rPr lang="zh-CN" altLang="en-US" dirty="0"/>
              <a:t>次测试结果之间可能并非完全独立的，导致假设更容易通过。</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因此</a:t>
            </a:r>
            <a:r>
              <a:rPr lang="en-US" altLang="zh-CN" sz="1200" dirty="0">
                <a:latin typeface="微软雅黑" panose="020B0503020204020204" pitchFamily="34" charset="-122"/>
                <a:ea typeface="微软雅黑" panose="020B0503020204020204" pitchFamily="34" charset="-122"/>
              </a:rPr>
              <a:t>5×2</a:t>
            </a:r>
            <a:r>
              <a:rPr lang="zh-CN" altLang="en-US" sz="1200" dirty="0">
                <a:latin typeface="微软雅黑" panose="020B0503020204020204" pitchFamily="34" charset="-122"/>
                <a:ea typeface="微软雅黑" panose="020B0503020204020204" pitchFamily="34" charset="-122"/>
              </a:rPr>
              <a:t>交叉验证法相比</a:t>
            </a:r>
            <a:r>
              <a:rPr lang="zh-CN" altLang="en-US" dirty="0"/>
              <a:t>交叉验证</a:t>
            </a:r>
            <a:r>
              <a:rPr lang="en-US" altLang="zh-CN" dirty="0"/>
              <a:t>t</a:t>
            </a:r>
            <a:r>
              <a:rPr lang="zh-CN" altLang="en-US" dirty="0"/>
              <a:t>检验多出的内容即为组合以及平均</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69</a:t>
            </a:fld>
            <a:endParaRPr lang="zh-CN" altLang="en-US"/>
          </a:p>
        </p:txBody>
      </p:sp>
    </p:spTree>
    <p:extLst>
      <p:ext uri="{BB962C8B-B14F-4D97-AF65-F5344CB8AC3E}">
        <p14:creationId xmlns:p14="http://schemas.microsoft.com/office/powerpoint/2010/main" val="38202528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将数据切分为</a:t>
            </a:r>
            <a:r>
              <a:rPr lang="en-US" altLang="zh-CN" dirty="0"/>
              <a:t>5*2=10</a:t>
            </a:r>
            <a:r>
              <a:rPr lang="zh-CN" altLang="en-US" dirty="0"/>
              <a:t>折，学习器</a:t>
            </a:r>
            <a:r>
              <a:rPr lang="en-US" altLang="zh-CN" dirty="0"/>
              <a:t>A</a:t>
            </a:r>
            <a:r>
              <a:rPr lang="zh-CN" altLang="en-US" dirty="0"/>
              <a:t>和</a:t>
            </a:r>
            <a:r>
              <a:rPr lang="en-US" altLang="zh-CN" dirty="0"/>
              <a:t>B</a:t>
            </a:r>
            <a:r>
              <a:rPr lang="zh-CN" altLang="en-US" dirty="0"/>
              <a:t>分别在每折上计算测试错误率；</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求差值后两两一组，仅使用第一组的差值代替总体均值，其余组的差值仅参与方差的计算，</a:t>
            </a:r>
            <a:r>
              <a:rPr lang="en-US" altLang="zh-CN" sz="1200" dirty="0">
                <a:latin typeface="微软雅黑" panose="020B0503020204020204" pitchFamily="34" charset="-122"/>
                <a:ea typeface="微软雅黑" panose="020B0503020204020204" pitchFamily="34" charset="-122"/>
              </a:rPr>
              <a:t>5×2</a:t>
            </a:r>
            <a:r>
              <a:rPr lang="zh-CN" altLang="en-US" sz="1200" dirty="0">
                <a:latin typeface="微软雅黑" panose="020B0503020204020204" pitchFamily="34" charset="-122"/>
                <a:ea typeface="微软雅黑" panose="020B0503020204020204" pitchFamily="34" charset="-122"/>
              </a:rPr>
              <a:t>交叉验证就是通过这种方式</a:t>
            </a:r>
            <a:r>
              <a:rPr lang="zh-CN" altLang="en-US" dirty="0"/>
              <a:t>缓解测试错误率的非独立性</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70</a:t>
            </a:fld>
            <a:endParaRPr lang="zh-CN" altLang="en-US"/>
          </a:p>
        </p:txBody>
      </p:sp>
    </p:spTree>
    <p:extLst>
      <p:ext uri="{BB962C8B-B14F-4D97-AF65-F5344CB8AC3E}">
        <p14:creationId xmlns:p14="http://schemas.microsoft.com/office/powerpoint/2010/main" val="102913240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将这些假设的均值以及方差看做关于泛化误差率的独立采样，同样可以构造一个服从</a:t>
                </a:r>
                <a:r>
                  <a:rPr lang="en-US" altLang="zh-CN" dirty="0"/>
                  <a:t>t</a:t>
                </a:r>
                <a:r>
                  <a:rPr lang="zh-CN" altLang="en-US" dirty="0"/>
                  <a:t>分布的随机变量，其自由度为</a:t>
                </a:r>
                <a:r>
                  <a:rPr lang="en-US" altLang="zh-CN" dirty="0"/>
                  <a:t>5</a:t>
                </a:r>
                <a:r>
                  <a:rPr lang="zh-CN" altLang="en-US" dirty="0"/>
                  <a:t>，因为</a:t>
                </a:r>
                <a:r>
                  <a:rPr lang="en-US" altLang="zh-CN" dirty="0"/>
                  <a:t>5</a:t>
                </a:r>
                <a:r>
                  <a:rPr lang="zh-CN" altLang="en-US" dirty="0"/>
                  <a:t>个</a:t>
                </a:r>
                <a:r>
                  <a:rPr lang="en-US" altLang="zh-CN" dirty="0"/>
                  <a:t>σ</a:t>
                </a:r>
                <a:r>
                  <a:rPr lang="en-US" altLang="zh-CN" baseline="30000" dirty="0"/>
                  <a:t>2</a:t>
                </a:r>
                <a:r>
                  <a:rPr lang="zh-CN" altLang="en-US" dirty="0"/>
                  <a:t>之间不像之前的</a:t>
                </a:r>
                <a:r>
                  <a:rPr lang="en-US" altLang="zh-CN" dirty="0"/>
                  <a:t>t</a:t>
                </a:r>
                <a:r>
                  <a:rPr lang="zh-CN" altLang="en-US" dirty="0"/>
                  <a:t>检验一样存在总体均值作为约束了。</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这里同样使用的</a:t>
                </a:r>
                <a:r>
                  <a:rPr lang="zh-CN" altLang="en-US" b="1" dirty="0"/>
                  <a:t>零假设是</a:t>
                </a:r>
                <a14:m>
                  <m:oMath xmlns:m="http://schemas.openxmlformats.org/officeDocument/2006/math">
                    <m:r>
                      <a:rPr lang="zh-CN" altLang="en-US" sz="1200" b="1" i="1" smtClean="0">
                        <a:latin typeface="Cambria Math" panose="02040503050406030204" pitchFamily="18" charset="0"/>
                      </a:rPr>
                      <m:t>𝝁</m:t>
                    </m:r>
                  </m:oMath>
                </a14:m>
                <a:r>
                  <a:rPr lang="en-US" altLang="zh-CN" b="1" dirty="0"/>
                  <a:t>=0</a:t>
                </a:r>
                <a:r>
                  <a:rPr lang="zh-CN" altLang="en-US" dirty="0"/>
                  <a:t>，当</a:t>
                </a:r>
                <a14:m>
                  <m:oMath xmlns:m="http://schemas.openxmlformats.org/officeDocument/2006/math">
                    <m:r>
                      <a:rPr lang="zh-CN" altLang="en-US" sz="1200" i="1" smtClean="0">
                        <a:latin typeface="Cambria Math" panose="02040503050406030204" pitchFamily="18" charset="0"/>
                      </a:rPr>
                      <m:t>𝜏</m:t>
                    </m:r>
                  </m:oMath>
                </a14:m>
                <a:r>
                  <a:rPr lang="zh-CN" altLang="en-US" dirty="0"/>
                  <a:t>的取值超出分位数区间时，能够以</a:t>
                </a:r>
                <a:r>
                  <a:rPr lang="en-US" altLang="zh-CN" dirty="0"/>
                  <a:t>1-</a:t>
                </a:r>
                <a:r>
                  <a:rPr lang="el-GR" altLang="zh-CN" sz="1200" dirty="0"/>
                  <a:t>α</a:t>
                </a:r>
                <a:r>
                  <a:rPr lang="zh-CN" altLang="en-US" sz="1200" dirty="0"/>
                  <a:t>的置信度认为学习器</a:t>
                </a:r>
                <a:r>
                  <a:rPr lang="en-US" altLang="zh-CN" sz="1200" dirty="0"/>
                  <a:t>A</a:t>
                </a:r>
                <a:r>
                  <a:rPr lang="zh-CN" altLang="en-US" sz="1200" dirty="0"/>
                  <a:t>和</a:t>
                </a:r>
                <a:r>
                  <a:rPr lang="en-US" altLang="zh-CN" sz="1200" dirty="0"/>
                  <a:t>B</a:t>
                </a:r>
                <a:r>
                  <a:rPr lang="zh-CN" altLang="en-US" sz="1200" dirty="0"/>
                  <a:t>的性能有显著区别</a:t>
                </a:r>
                <a:endParaRPr lang="zh-CN" altLang="en-US" dirty="0"/>
              </a:p>
            </p:txBody>
          </p:sp>
        </mc:Choice>
        <mc:Fallback xmlns="">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将</a:t>
                </a:r>
                <a:r>
                  <a:rPr lang="zh-CN" altLang="en-US" dirty="0" smtClean="0"/>
                  <a:t>这些假设的均值以及方差</a:t>
                </a:r>
                <a:r>
                  <a:rPr lang="zh-CN" altLang="en-US" dirty="0"/>
                  <a:t>看做关于泛化误差率的独立采样，同样可以构造一个服从</a:t>
                </a:r>
                <a:r>
                  <a:rPr lang="en-US" altLang="zh-CN" dirty="0"/>
                  <a:t>t</a:t>
                </a:r>
                <a:r>
                  <a:rPr lang="zh-CN" altLang="en-US" dirty="0"/>
                  <a:t>分布的随机变量，其自由度为</a:t>
                </a:r>
                <a:r>
                  <a:rPr lang="en-US" altLang="zh-CN" dirty="0"/>
                  <a:t>5</a:t>
                </a:r>
                <a:r>
                  <a:rPr lang="zh-CN" altLang="en-US" dirty="0"/>
                  <a:t>，因为</a:t>
                </a:r>
                <a:r>
                  <a:rPr lang="en-US" altLang="zh-CN" dirty="0"/>
                  <a:t>5</a:t>
                </a:r>
                <a:r>
                  <a:rPr lang="zh-CN" altLang="en-US" dirty="0" smtClean="0"/>
                  <a:t>个</a:t>
                </a:r>
                <a:r>
                  <a:rPr lang="en-US" altLang="zh-CN" dirty="0" smtClean="0"/>
                  <a:t>σ</a:t>
                </a:r>
                <a:r>
                  <a:rPr lang="en-US" altLang="zh-CN" baseline="30000" dirty="0" smtClean="0"/>
                  <a:t>2</a:t>
                </a:r>
                <a:r>
                  <a:rPr lang="zh-CN" altLang="en-US" dirty="0" smtClean="0"/>
                  <a:t>之间不像之前的</a:t>
                </a:r>
                <a:r>
                  <a:rPr lang="en-US" altLang="zh-CN" dirty="0" smtClean="0"/>
                  <a:t>t</a:t>
                </a:r>
                <a:r>
                  <a:rPr lang="zh-CN" altLang="en-US" dirty="0" smtClean="0"/>
                  <a:t>检验一样存在总体均值</a:t>
                </a:r>
                <a:r>
                  <a:rPr lang="zh-CN" altLang="en-US" dirty="0"/>
                  <a:t>作为约束了。</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smtClean="0"/>
                  <a:t>这里同样使用的</a:t>
                </a:r>
                <a:r>
                  <a:rPr lang="zh-CN" altLang="en-US" b="1" dirty="0" smtClean="0"/>
                  <a:t>零假设是</a:t>
                </a:r>
                <a:r>
                  <a:rPr lang="zh-CN" altLang="en-US" sz="1200" b="1" i="0" smtClean="0">
                    <a:latin typeface="Cambria Math" panose="02040503050406030204" pitchFamily="18" charset="0"/>
                  </a:rPr>
                  <a:t>𝝁</a:t>
                </a:r>
                <a:r>
                  <a:rPr lang="en-US" altLang="zh-CN" b="1" dirty="0" smtClean="0"/>
                  <a:t>=</a:t>
                </a:r>
                <a:r>
                  <a:rPr lang="en-US" altLang="zh-CN" b="1" dirty="0" smtClean="0"/>
                  <a:t>0</a:t>
                </a:r>
                <a:r>
                  <a:rPr lang="zh-CN" altLang="en-US" dirty="0" smtClean="0"/>
                  <a:t>，当</a:t>
                </a:r>
                <a:r>
                  <a:rPr lang="zh-CN" altLang="en-US" sz="1200" i="0" smtClean="0">
                    <a:latin typeface="Cambria Math" panose="02040503050406030204" pitchFamily="18" charset="0"/>
                  </a:rPr>
                  <a:t>𝜏</a:t>
                </a:r>
                <a:r>
                  <a:rPr lang="zh-CN" altLang="en-US" dirty="0"/>
                  <a:t>的取值超出分位数区间时，能够以</a:t>
                </a:r>
                <a:r>
                  <a:rPr lang="en-US" altLang="zh-CN" dirty="0"/>
                  <a:t>1-</a:t>
                </a:r>
                <a:r>
                  <a:rPr lang="el-GR" altLang="zh-CN" sz="1200" dirty="0"/>
                  <a:t>α</a:t>
                </a:r>
                <a:r>
                  <a:rPr lang="zh-CN" altLang="en-US" sz="1200" dirty="0"/>
                  <a:t>的置信度认为学习器</a:t>
                </a:r>
                <a:r>
                  <a:rPr lang="en-US" altLang="zh-CN" sz="1200" dirty="0"/>
                  <a:t>A</a:t>
                </a:r>
                <a:r>
                  <a:rPr lang="zh-CN" altLang="en-US" sz="1200" dirty="0"/>
                  <a:t>和</a:t>
                </a:r>
                <a:r>
                  <a:rPr lang="en-US" altLang="zh-CN" sz="1200" dirty="0"/>
                  <a:t>B</a:t>
                </a:r>
                <a:r>
                  <a:rPr lang="zh-CN" altLang="en-US" sz="1200" dirty="0"/>
                  <a:t>的性能有显著区别</a:t>
                </a:r>
                <a:endParaRPr lang="zh-CN" altLang="en-US"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71</a:t>
            </a:fld>
            <a:endParaRPr lang="zh-CN" altLang="en-US"/>
          </a:p>
        </p:txBody>
      </p:sp>
    </p:spTree>
    <p:extLst>
      <p:ext uri="{BB962C8B-B14F-4D97-AF65-F5344CB8AC3E}">
        <p14:creationId xmlns:p14="http://schemas.microsoft.com/office/powerpoint/2010/main" val="363126792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72</a:t>
            </a:fld>
            <a:endParaRPr lang="zh-CN" altLang="en-US"/>
          </a:p>
        </p:txBody>
      </p:sp>
    </p:spTree>
    <p:extLst>
      <p:ext uri="{BB962C8B-B14F-4D97-AF65-F5344CB8AC3E}">
        <p14:creationId xmlns:p14="http://schemas.microsoft.com/office/powerpoint/2010/main" val="423963440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sz="1200" dirty="0">
                <a:latin typeface="微软雅黑" panose="020B0503020204020204" pitchFamily="34" charset="-122"/>
                <a:ea typeface="微软雅黑" panose="020B0503020204020204" pitchFamily="34" charset="-122"/>
              </a:rPr>
              <a:t>E</a:t>
            </a:r>
            <a:r>
              <a:rPr lang="en-US" altLang="zh-CN" sz="1200" baseline="-25000" dirty="0">
                <a:latin typeface="微软雅黑" panose="020B0503020204020204" pitchFamily="34" charset="-122"/>
                <a:ea typeface="微软雅黑" panose="020B0503020204020204" pitchFamily="34" charset="-122"/>
              </a:rPr>
              <a:t>01</a:t>
            </a:r>
            <a:r>
              <a:rPr lang="zh-CN" altLang="en-US" sz="1200" baseline="0" dirty="0">
                <a:latin typeface="微软雅黑" panose="020B0503020204020204" pitchFamily="34" charset="-122"/>
                <a:ea typeface="微软雅黑" panose="020B0503020204020204" pitchFamily="34" charset="-122"/>
              </a:rPr>
              <a:t>分别代表</a:t>
            </a:r>
            <a:r>
              <a:rPr lang="en-US" altLang="zh-CN" sz="1200" baseline="0" dirty="0">
                <a:latin typeface="微软雅黑" panose="020B0503020204020204" pitchFamily="34" charset="-122"/>
                <a:ea typeface="微软雅黑" panose="020B0503020204020204" pitchFamily="34" charset="-122"/>
              </a:rPr>
              <a:t>A</a:t>
            </a:r>
            <a:r>
              <a:rPr lang="zh-CN" altLang="en-US" sz="1200" baseline="0" dirty="0">
                <a:latin typeface="微软雅黑" panose="020B0503020204020204" pitchFamily="34" charset="-122"/>
                <a:ea typeface="微软雅黑" panose="020B0503020204020204" pitchFamily="34" charset="-122"/>
              </a:rPr>
              <a:t>分类正确而</a:t>
            </a:r>
            <a:r>
              <a:rPr lang="en-US" altLang="zh-CN" sz="1200" baseline="0" dirty="0">
                <a:latin typeface="微软雅黑" panose="020B0503020204020204" pitchFamily="34" charset="-122"/>
                <a:ea typeface="微软雅黑" panose="020B0503020204020204" pitchFamily="34" charset="-122"/>
              </a:rPr>
              <a:t>B</a:t>
            </a:r>
            <a:r>
              <a:rPr lang="zh-CN" altLang="en-US" sz="1200" baseline="0" dirty="0">
                <a:latin typeface="微软雅黑" panose="020B0503020204020204" pitchFamily="34" charset="-122"/>
                <a:ea typeface="微软雅黑" panose="020B0503020204020204" pitchFamily="34" charset="-122"/>
              </a:rPr>
              <a:t>分类错误的样本数，</a:t>
            </a:r>
            <a:r>
              <a:rPr lang="en-US" altLang="zh-CN" sz="1200" dirty="0">
                <a:latin typeface="微软雅黑" panose="020B0503020204020204" pitchFamily="34" charset="-122"/>
                <a:ea typeface="微软雅黑" panose="020B0503020204020204" pitchFamily="34" charset="-122"/>
              </a:rPr>
              <a:t>E</a:t>
            </a:r>
            <a:r>
              <a:rPr lang="en-US" altLang="zh-CN" sz="1200" baseline="-25000" dirty="0">
                <a:latin typeface="微软雅黑" panose="020B0503020204020204" pitchFamily="34" charset="-122"/>
                <a:ea typeface="微软雅黑" panose="020B0503020204020204" pitchFamily="34" charset="-122"/>
              </a:rPr>
              <a:t>10</a:t>
            </a:r>
            <a:r>
              <a:rPr lang="zh-CN" altLang="en-US" sz="1200" baseline="0" dirty="0">
                <a:latin typeface="微软雅黑" panose="020B0503020204020204" pitchFamily="34" charset="-122"/>
                <a:ea typeface="微软雅黑" panose="020B0503020204020204" pitchFamily="34" charset="-122"/>
              </a:rPr>
              <a:t>相反</a:t>
            </a:r>
            <a:endParaRPr lang="en-US" altLang="zh-CN" sz="1200" baseline="0" dirty="0">
              <a:latin typeface="微软雅黑" panose="020B0503020204020204" pitchFamily="34" charset="-122"/>
              <a:ea typeface="微软雅黑" panose="020B0503020204020204" pitchFamily="34" charset="-122"/>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一般</a:t>
            </a:r>
            <a:r>
              <a:rPr lang="zh-CN" altLang="en-US" sz="1200" dirty="0">
                <a:latin typeface="微软雅黑" panose="020B0503020204020204" pitchFamily="34" charset="-122"/>
                <a:ea typeface="微软雅黑" panose="020B0503020204020204" pitchFamily="34" charset="-122"/>
              </a:rPr>
              <a:t>二者差值的绝对值</a:t>
            </a:r>
            <a:r>
              <a:rPr lang="zh-CN" altLang="en-US" dirty="0"/>
              <a:t>较小，比如</a:t>
            </a:r>
            <a:r>
              <a:rPr lang="en-US" altLang="zh-CN" dirty="0"/>
              <a:t>&lt;25</a:t>
            </a:r>
            <a:r>
              <a:rPr lang="zh-CN" altLang="en-US" dirty="0"/>
              <a:t>，直接使用卡方分布不能很好地近似这种分布</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因此分子中的减</a:t>
            </a:r>
            <a:r>
              <a:rPr lang="en-US" altLang="zh-CN" dirty="0"/>
              <a:t>1</a:t>
            </a:r>
            <a:r>
              <a:rPr lang="zh-CN" altLang="en-US" dirty="0"/>
              <a:t>对此进行了连续性校正</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73</a:t>
            </a:fld>
            <a:endParaRPr lang="zh-CN" altLang="en-US"/>
          </a:p>
        </p:txBody>
      </p:sp>
    </p:spTree>
    <p:extLst>
      <p:ext uri="{BB962C8B-B14F-4D97-AF65-F5344CB8AC3E}">
        <p14:creationId xmlns:p14="http://schemas.microsoft.com/office/powerpoint/2010/main" val="229648540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应用场景；基本思想</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74</a:t>
            </a:fld>
            <a:endParaRPr lang="zh-CN" altLang="en-US"/>
          </a:p>
        </p:txBody>
      </p:sp>
    </p:spTree>
    <p:extLst>
      <p:ext uri="{BB962C8B-B14F-4D97-AF65-F5344CB8AC3E}">
        <p14:creationId xmlns:p14="http://schemas.microsoft.com/office/powerpoint/2010/main" val="13476192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75</a:t>
            </a:fld>
            <a:endParaRPr lang="zh-CN" altLang="en-US"/>
          </a:p>
        </p:txBody>
      </p:sp>
    </p:spTree>
    <p:extLst>
      <p:ext uri="{BB962C8B-B14F-4D97-AF65-F5344CB8AC3E}">
        <p14:creationId xmlns:p14="http://schemas.microsoft.com/office/powerpoint/2010/main" val="343254673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每行值都包括</a:t>
            </a:r>
            <a:r>
              <a:rPr lang="en-US" altLang="zh-CN" dirty="0"/>
              <a:t>1</a:t>
            </a:r>
            <a:r>
              <a:rPr lang="zh-CN" altLang="en-US" dirty="0"/>
              <a:t>到</a:t>
            </a:r>
            <a:r>
              <a:rPr lang="en-US" altLang="zh-CN" dirty="0"/>
              <a:t>k</a:t>
            </a:r>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现在研究的对象即为多个样本上、多个学习器的性能差异的假设检验</a:t>
            </a:r>
            <a:endParaRPr lang="en-US" altLang="zh-CN"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dirty="0"/>
              <a:t>因此在</a:t>
            </a:r>
            <a:r>
              <a:rPr lang="en-US" altLang="zh-CN" sz="1200" dirty="0">
                <a:latin typeface="微软雅黑" panose="020B0503020204020204" pitchFamily="34" charset="-122"/>
                <a:ea typeface="微软雅黑" panose="020B0503020204020204" pitchFamily="34" charset="-122"/>
              </a:rPr>
              <a:t>Friedman</a:t>
            </a:r>
            <a:r>
              <a:rPr lang="zh-CN" altLang="en-US" sz="1200" dirty="0">
                <a:latin typeface="微软雅黑" panose="020B0503020204020204" pitchFamily="34" charset="-122"/>
                <a:ea typeface="微软雅黑" panose="020B0503020204020204" pitchFamily="34" charset="-122"/>
              </a:rPr>
              <a:t>检验</a:t>
            </a:r>
            <a:r>
              <a:rPr lang="zh-CN" altLang="en-US" sz="1200" dirty="0">
                <a:latin typeface="+mn-lt"/>
                <a:ea typeface="+mn-ea"/>
              </a:rPr>
              <a:t>中所做的</a:t>
            </a:r>
            <a:r>
              <a:rPr lang="zh-CN" altLang="en-US" sz="1200" b="1" dirty="0">
                <a:latin typeface="+mn-lt"/>
                <a:ea typeface="+mn-ea"/>
              </a:rPr>
              <a:t>零假设</a:t>
            </a:r>
            <a:r>
              <a:rPr lang="zh-CN" altLang="en-US" sz="1200" dirty="0">
                <a:latin typeface="+mn-lt"/>
                <a:ea typeface="+mn-ea"/>
              </a:rPr>
              <a:t>是“所有学习器的性能相同，也就是</a:t>
            </a:r>
            <a:r>
              <a:rPr lang="en-US" altLang="zh-CN" sz="1200" dirty="0" err="1">
                <a:latin typeface="+mn-lt"/>
                <a:ea typeface="+mn-ea"/>
              </a:rPr>
              <a:t>ri</a:t>
            </a:r>
            <a:r>
              <a:rPr lang="zh-CN" altLang="en-US" sz="1200" dirty="0">
                <a:latin typeface="+mn-lt"/>
                <a:ea typeface="+mn-ea"/>
              </a:rPr>
              <a:t>的分布没有显著差异”</a:t>
            </a:r>
            <a:endParaRPr lang="zh-CN" altLang="en-US" sz="1200"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76</a:t>
            </a:fld>
            <a:endParaRPr lang="zh-CN" altLang="en-US"/>
          </a:p>
        </p:txBody>
      </p:sp>
    </p:spTree>
    <p:extLst>
      <p:ext uri="{BB962C8B-B14F-4D97-AF65-F5344CB8AC3E}">
        <p14:creationId xmlns:p14="http://schemas.microsoft.com/office/powerpoint/2010/main" val="37856706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幻灯片图像占位符 1">
            <a:extLst>
              <a:ext uri="{FF2B5EF4-FFF2-40B4-BE49-F238E27FC236}">
                <a16:creationId xmlns:a16="http://schemas.microsoft.com/office/drawing/2014/main" id="{277BF42E-3060-4F6B-ADC9-683673B4B4F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备注占位符 2">
            <a:extLst>
              <a:ext uri="{FF2B5EF4-FFF2-40B4-BE49-F238E27FC236}">
                <a16:creationId xmlns:a16="http://schemas.microsoft.com/office/drawing/2014/main" id="{B91B3BA8-B648-4BF1-8312-83BF552B866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zh-CN" altLang="en-US"/>
              <a:t>互斥：考试要考本质一致但是题目不同的问题。</a:t>
            </a:r>
            <a:endParaRPr lang="en-US" altLang="zh-CN"/>
          </a:p>
          <a:p>
            <a:pPr eaLnBrk="1" hangingPunct="1"/>
            <a:r>
              <a:rPr lang="zh-CN" altLang="en-US"/>
              <a:t>类别不均：二分类</a:t>
            </a:r>
            <a:r>
              <a:rPr lang="en-US" altLang="zh-CN"/>
              <a:t>99% </a:t>
            </a:r>
            <a:r>
              <a:rPr lang="zh-CN" altLang="en-US"/>
              <a:t>和</a:t>
            </a:r>
            <a:r>
              <a:rPr lang="en-US" altLang="zh-CN"/>
              <a:t>1%</a:t>
            </a:r>
            <a:r>
              <a:rPr lang="zh-CN" altLang="en-US"/>
              <a:t>，模型偏向学习</a:t>
            </a:r>
            <a:endParaRPr lang="en-US" altLang="zh-CN"/>
          </a:p>
        </p:txBody>
      </p:sp>
      <p:sp>
        <p:nvSpPr>
          <p:cNvPr id="18436" name="灯片编号占位符 3">
            <a:extLst>
              <a:ext uri="{FF2B5EF4-FFF2-40B4-BE49-F238E27FC236}">
                <a16:creationId xmlns:a16="http://schemas.microsoft.com/office/drawing/2014/main" id="{2F3FBDC3-E541-40AC-817A-7024B6C712B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6154522C-1CBE-4D58-A18F-D40EFF3280D1}" type="slidenum">
              <a:rPr lang="zh-CN" altLang="en-US" smtClean="0"/>
              <a:pPr/>
              <a:t>11</a:t>
            </a:fld>
            <a:endParaRPr lang="zh-CN" altLang="en-US"/>
          </a:p>
        </p:txBody>
      </p:sp>
    </p:spTree>
    <p:extLst>
      <p:ext uri="{BB962C8B-B14F-4D97-AF65-F5344CB8AC3E}">
        <p14:creationId xmlns:p14="http://schemas.microsoft.com/office/powerpoint/2010/main" val="26113308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eaLnBrk="1" hangingPunct="1">
                  <a:lnSpc>
                    <a:spcPct val="150000"/>
                  </a:lnSpc>
                  <a:buFont typeface="Arial" panose="020B0604020202020204" pitchFamily="34" charset="0"/>
                  <a:buNone/>
                </a:pPr>
                <a:r>
                  <a:rPr lang="zh-CN" altLang="en-US" baseline="0" dirty="0"/>
                  <a:t>*</a:t>
                </a:r>
                <a:r>
                  <a:rPr lang="en-US" altLang="zh-CN" baseline="0" dirty="0"/>
                  <a:t>2</a:t>
                </a:r>
                <a:r>
                  <a:rPr lang="zh-CN" altLang="en-US" baseline="0" dirty="0"/>
                  <a:t>：可以使用卡方检验，构造统计量的时候</a:t>
                </a:r>
                <a:r>
                  <a:rPr lang="zh-CN" altLang="en-US" sz="1200" b="0" i="0" kern="1200" dirty="0">
                    <a:solidFill>
                      <a:schemeClr val="tx1"/>
                    </a:solidFill>
                    <a:effectLst/>
                    <a:latin typeface="+mn-lt"/>
                    <a:ea typeface="+mn-ea"/>
                    <a:cs typeface="+mn-cs"/>
                  </a:rPr>
                  <a:t>进行标准化，</a:t>
                </a:r>
                <a:r>
                  <a:rPr lang="zh-CN" altLang="en-US" baseline="0" dirty="0"/>
                  <a:t>将总体的分布转化为标准正态分布</a:t>
                </a:r>
                <a:endParaRPr lang="en-US" altLang="zh-CN" baseline="0" dirty="0"/>
              </a:p>
              <a:p>
                <a:pPr eaLnBrk="1" hangingPunct="1">
                  <a:lnSpc>
                    <a:spcPct val="150000"/>
                  </a:lnSpc>
                  <a:buFont typeface="Arial" panose="020B0604020202020204" pitchFamily="34" charset="0"/>
                  <a:buNone/>
                </a:pPr>
                <a:r>
                  <a:rPr lang="zh-CN" altLang="en-US" sz="1200" baseline="0" dirty="0">
                    <a:latin typeface="微软雅黑" panose="020B0503020204020204" pitchFamily="34" charset="-122"/>
                    <a:ea typeface="微软雅黑" panose="020B0503020204020204" pitchFamily="34" charset="-122"/>
                  </a:rPr>
                  <a:t>*</a:t>
                </a:r>
                <a:r>
                  <a:rPr lang="en-US" altLang="zh-CN" sz="1200" baseline="0" dirty="0">
                    <a:latin typeface="微软雅黑" panose="020B0503020204020204" pitchFamily="34" charset="-122"/>
                    <a:ea typeface="微软雅黑" panose="020B0503020204020204" pitchFamily="34" charset="-122"/>
                  </a:rPr>
                  <a:t>2</a:t>
                </a:r>
                <a:r>
                  <a:rPr lang="zh-CN" altLang="en-US" sz="1200" baseline="0" dirty="0">
                    <a:latin typeface="微软雅黑" panose="020B0503020204020204" pitchFamily="34" charset="-122"/>
                    <a:ea typeface="微软雅黑" panose="020B0503020204020204" pitchFamily="34" charset="-122"/>
                  </a:rPr>
                  <a:t>：同样由于构造统计量的时候</a:t>
                </a:r>
                <a:r>
                  <a:rPr lang="en-US" altLang="zh-CN" sz="1200" baseline="0" dirty="0">
                    <a:latin typeface="微软雅黑" panose="020B0503020204020204" pitchFamily="34" charset="-122"/>
                    <a:ea typeface="微软雅黑" panose="020B0503020204020204" pitchFamily="34" charset="-122"/>
                  </a:rPr>
                  <a:t>k</a:t>
                </a:r>
                <a:r>
                  <a:rPr lang="zh-CN" altLang="en-US" sz="1200" baseline="0" dirty="0">
                    <a:latin typeface="微软雅黑" panose="020B0503020204020204" pitchFamily="34" charset="-122"/>
                    <a:ea typeface="微软雅黑" panose="020B0503020204020204" pitchFamily="34" charset="-122"/>
                  </a:rPr>
                  <a:t>个</a:t>
                </a:r>
                <a14:m>
                  <m:oMath xmlns:m="http://schemas.openxmlformats.org/officeDocument/2006/math">
                    <m:d>
                      <m:dPr>
                        <m:ctrlPr>
                          <a:rPr lang="en-US" altLang="zh-CN" sz="1200" b="0" i="1" smtClean="0">
                            <a:latin typeface="Cambria Math" panose="02040503050406030204" pitchFamily="18" charset="0"/>
                            <a:ea typeface="微软雅黑" panose="020B0503020204020204" pitchFamily="34" charset="-122"/>
                          </a:rPr>
                        </m:ctrlPr>
                      </m:dPr>
                      <m:e>
                        <m:sSub>
                          <m:sSubPr>
                            <m:ctrlPr>
                              <a:rPr lang="en-US" altLang="zh-CN" sz="1200" b="0" i="1" smtClean="0">
                                <a:latin typeface="Cambria Math" panose="02040503050406030204" pitchFamily="18" charset="0"/>
                                <a:ea typeface="微软雅黑" panose="020B0503020204020204" pitchFamily="34" charset="-122"/>
                              </a:rPr>
                            </m:ctrlPr>
                          </m:sSubPr>
                          <m:e>
                            <m:r>
                              <a:rPr lang="en-US" altLang="zh-CN" sz="1200" b="0" i="1" smtClean="0">
                                <a:latin typeface="Cambria Math" panose="02040503050406030204" pitchFamily="18" charset="0"/>
                                <a:ea typeface="微软雅黑" panose="020B0503020204020204" pitchFamily="34" charset="-122"/>
                              </a:rPr>
                              <m:t>𝑟</m:t>
                            </m:r>
                          </m:e>
                          <m:sub>
                            <m:r>
                              <a:rPr lang="en-US" altLang="zh-CN" sz="1200" b="0" i="1" smtClean="0">
                                <a:latin typeface="Cambria Math" panose="02040503050406030204" pitchFamily="18" charset="0"/>
                                <a:ea typeface="微软雅黑" panose="020B0503020204020204" pitchFamily="34" charset="-122"/>
                              </a:rPr>
                              <m:t>𝑖</m:t>
                            </m:r>
                          </m:sub>
                        </m:sSub>
                        <m:r>
                          <a:rPr lang="en-US" altLang="zh-CN" sz="1200" b="0" i="1" smtClean="0">
                            <a:latin typeface="Cambria Math" panose="02040503050406030204" pitchFamily="18" charset="0"/>
                            <a:ea typeface="微软雅黑" panose="020B0503020204020204" pitchFamily="34" charset="-122"/>
                          </a:rPr>
                          <m:t>−</m:t>
                        </m:r>
                        <m:r>
                          <a:rPr lang="zh-CN" altLang="en-US" sz="1200" b="0" i="1" smtClean="0">
                            <a:latin typeface="Cambria Math" panose="02040503050406030204" pitchFamily="18" charset="0"/>
                            <a:ea typeface="微软雅黑" panose="020B0503020204020204" pitchFamily="34" charset="-122"/>
                          </a:rPr>
                          <m:t>𝜇</m:t>
                        </m:r>
                      </m:e>
                    </m:d>
                  </m:oMath>
                </a14:m>
                <a:r>
                  <a:rPr lang="zh-CN" altLang="en-US" sz="1200" baseline="0" dirty="0">
                    <a:latin typeface="微软雅黑" panose="020B0503020204020204" pitchFamily="34" charset="-122"/>
                    <a:ea typeface="微软雅黑" panose="020B0503020204020204" pitchFamily="34" charset="-122"/>
                  </a:rPr>
                  <a:t>中有</a:t>
                </a:r>
                <a:r>
                  <a:rPr lang="en-US" altLang="zh-CN" sz="1200" baseline="0" dirty="0">
                    <a:latin typeface="微软雅黑" panose="020B0503020204020204" pitchFamily="34" charset="-122"/>
                    <a:ea typeface="微软雅黑" panose="020B0503020204020204" pitchFamily="34" charset="-122"/>
                  </a:rPr>
                  <a:t>1</a:t>
                </a:r>
                <a:r>
                  <a:rPr lang="zh-CN" altLang="en-US" sz="1200" baseline="0" dirty="0">
                    <a:latin typeface="微软雅黑" panose="020B0503020204020204" pitchFamily="34" charset="-122"/>
                    <a:ea typeface="微软雅黑" panose="020B0503020204020204" pitchFamily="34" charset="-122"/>
                  </a:rPr>
                  <a:t>个实际上是可以通过其他</a:t>
                </a:r>
                <a:r>
                  <a:rPr lang="en-US" altLang="zh-CN" sz="1200" baseline="0" dirty="0">
                    <a:latin typeface="微软雅黑" panose="020B0503020204020204" pitchFamily="34" charset="-122"/>
                    <a:ea typeface="微软雅黑" panose="020B0503020204020204" pitchFamily="34" charset="-122"/>
                  </a:rPr>
                  <a:t>k-1</a:t>
                </a:r>
                <a:r>
                  <a:rPr lang="zh-CN" altLang="en-US" sz="1200" baseline="0" dirty="0">
                    <a:latin typeface="微软雅黑" panose="020B0503020204020204" pitchFamily="34" charset="-122"/>
                    <a:ea typeface="微软雅黑" panose="020B0503020204020204" pitchFamily="34" charset="-122"/>
                  </a:rPr>
                  <a:t>个变量计算的，因此自由度</a:t>
                </a:r>
                <a:r>
                  <a:rPr lang="en-US" altLang="zh-CN" sz="1200" baseline="0" dirty="0">
                    <a:latin typeface="微软雅黑" panose="020B0503020204020204" pitchFamily="34" charset="-122"/>
                    <a:ea typeface="微软雅黑" panose="020B0503020204020204" pitchFamily="34" charset="-122"/>
                  </a:rPr>
                  <a:t>k-1</a:t>
                </a:r>
                <a:endParaRPr lang="en-US" altLang="zh-CN" sz="12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None/>
                </a:pP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3</a:t>
                </a:r>
                <a:r>
                  <a:rPr lang="zh-CN" altLang="en-US" sz="1200" dirty="0">
                    <a:latin typeface="微软雅黑" panose="020B0503020204020204" pitchFamily="34" charset="-122"/>
                    <a:ea typeface="微软雅黑" panose="020B0503020204020204" pitchFamily="34" charset="-122"/>
                  </a:rPr>
                  <a:t>：因为要求</a:t>
                </a:r>
                <a:r>
                  <a:rPr lang="en-US" altLang="zh-CN" sz="1200" dirty="0">
                    <a:latin typeface="微软雅黑" panose="020B0503020204020204" pitchFamily="34" charset="-122"/>
                    <a:ea typeface="微软雅黑" panose="020B0503020204020204" pitchFamily="34" charset="-122"/>
                  </a:rPr>
                  <a:t>N</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k</a:t>
                </a:r>
                <a:r>
                  <a:rPr lang="zh-CN" altLang="en-US" sz="1200" dirty="0">
                    <a:latin typeface="微软雅黑" panose="020B0503020204020204" pitchFamily="34" charset="-122"/>
                    <a:ea typeface="微软雅黑" panose="020B0503020204020204" pitchFamily="34" charset="-122"/>
                  </a:rPr>
                  <a:t>较大，因此不满足该条件的情况下存在过于保守的问题，因此需要改造一下</a:t>
                </a:r>
                <a:endParaRPr lang="en-US" altLang="zh-CN" sz="1200" dirty="0">
                  <a:latin typeface="微软雅黑" panose="020B0503020204020204" pitchFamily="34" charset="-122"/>
                  <a:ea typeface="微软雅黑" panose="020B0503020204020204" pitchFamily="34" charset="-122"/>
                </a:endParaRPr>
              </a:p>
              <a:p>
                <a:pPr marL="0" marR="0" indent="0" algn="l" defTabSz="914400" rtl="0" eaLnBrk="1" fontAlgn="base" latinLnBrk="0" hangingPunct="1">
                  <a:lnSpc>
                    <a:spcPct val="100000"/>
                  </a:lnSpc>
                  <a:spcBef>
                    <a:spcPct val="30000"/>
                  </a:spcBef>
                  <a:spcAft>
                    <a:spcPct val="0"/>
                  </a:spcAft>
                  <a:buClrTx/>
                  <a:buSzTx/>
                  <a:buFontTx/>
                  <a:buNone/>
                  <a:tabLst/>
                  <a:defRPr/>
                </a:pPr>
                <a:endParaRPr lang="zh-CN" altLang="en-US" baseline="0" dirty="0"/>
              </a:p>
            </p:txBody>
          </p:sp>
        </mc:Choice>
        <mc:Fallback xmlns="">
          <p:sp>
            <p:nvSpPr>
              <p:cNvPr id="3" name="备注占位符 2"/>
              <p:cNvSpPr>
                <a:spLocks noGrp="1"/>
              </p:cNvSpPr>
              <p:nvPr>
                <p:ph type="body" idx="1"/>
              </p:nvPr>
            </p:nvSpPr>
            <p:spPr/>
            <p:txBody>
              <a:bodyPr/>
              <a:lstStyle/>
              <a:p>
                <a:pPr eaLnBrk="1" hangingPunct="1">
                  <a:lnSpc>
                    <a:spcPct val="150000"/>
                  </a:lnSpc>
                  <a:buFont typeface="Arial" panose="020B0604020202020204" pitchFamily="34" charset="0"/>
                  <a:buNone/>
                </a:pPr>
                <a:r>
                  <a:rPr lang="zh-CN" altLang="en-US" baseline="0" dirty="0" smtClean="0"/>
                  <a:t>使用卡方分布的分位数进行假设的检验</a:t>
                </a:r>
                <a:endParaRPr lang="en-US" altLang="zh-CN" sz="1200" dirty="0" smtClean="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None/>
                </a:pPr>
                <a:r>
                  <a:rPr lang="zh-CN" altLang="en-US" sz="1200" dirty="0" smtClean="0">
                    <a:latin typeface="微软雅黑" panose="020B0503020204020204" pitchFamily="34" charset="-122"/>
                    <a:ea typeface="微软雅黑" panose="020B0503020204020204" pitchFamily="34" charset="-122"/>
                  </a:rPr>
                  <a:t>使用</a:t>
                </a:r>
                <a:r>
                  <a:rPr lang="zh-CN" altLang="en-US" sz="1200" i="0" smtClean="0">
                    <a:latin typeface="Cambria Math" panose="02040503050406030204" pitchFamily="18" charset="0"/>
                    <a:ea typeface="微软雅黑" panose="020B0503020204020204" pitchFamily="34" charset="-122"/>
                  </a:rPr>
                  <a:t>𝜒</a:t>
                </a:r>
                <a:r>
                  <a:rPr lang="en-US" altLang="zh-CN" sz="1200" i="0">
                    <a:latin typeface="Cambria Math" panose="02040503050406030204" pitchFamily="18" charset="0"/>
                    <a:ea typeface="微软雅黑" panose="020B0503020204020204" pitchFamily="34" charset="-122"/>
                  </a:rPr>
                  <a:t>_</a:t>
                </a:r>
                <a:r>
                  <a:rPr lang="zh-CN" altLang="en-US" sz="1200" i="0" smtClean="0">
                    <a:latin typeface="Cambria Math" panose="02040503050406030204" pitchFamily="18" charset="0"/>
                    <a:ea typeface="微软雅黑" panose="020B0503020204020204" pitchFamily="34" charset="-122"/>
                  </a:rPr>
                  <a:t>𝛼^</a:t>
                </a:r>
                <a:r>
                  <a:rPr lang="en-US" altLang="zh-CN" sz="1200" i="0">
                    <a:latin typeface="Cambria Math" panose="02040503050406030204" pitchFamily="18" charset="0"/>
                    <a:ea typeface="微软雅黑" panose="020B0503020204020204" pitchFamily="34" charset="-122"/>
                  </a:rPr>
                  <a:t>2</a:t>
                </a:r>
                <a:r>
                  <a:rPr lang="en-US" altLang="zh-CN" sz="1200" i="0" smtClean="0">
                    <a:latin typeface="Cambria Math" panose="02040503050406030204" pitchFamily="18" charset="0"/>
                    <a:ea typeface="微软雅黑" panose="020B0503020204020204" pitchFamily="34" charset="-122"/>
                  </a:rPr>
                  <a:t> (</a:t>
                </a:r>
                <a:r>
                  <a:rPr lang="en-US" altLang="zh-CN" sz="1200" b="0" i="0" smtClean="0">
                    <a:latin typeface="Cambria Math" panose="02040503050406030204" pitchFamily="18" charset="0"/>
                    <a:ea typeface="微软雅黑" panose="020B0503020204020204" pitchFamily="34" charset="-122"/>
                  </a:rPr>
                  <a:t>𝑘−1)</a:t>
                </a:r>
                <a:r>
                  <a:rPr lang="zh-CN" altLang="en-US" sz="1200" dirty="0" smtClean="0">
                    <a:latin typeface="微软雅黑" panose="020B0503020204020204" pitchFamily="34" charset="-122"/>
                    <a:ea typeface="微软雅黑" panose="020B0503020204020204" pitchFamily="34" charset="-122"/>
                  </a:rPr>
                  <a:t>对假设进行</a:t>
                </a:r>
                <a:r>
                  <a:rPr lang="zh-CN" altLang="en-US" sz="1200" dirty="0" smtClean="0">
                    <a:latin typeface="微软雅黑" panose="020B0503020204020204" pitchFamily="34" charset="-122"/>
                    <a:ea typeface="微软雅黑" panose="020B0503020204020204" pitchFamily="34" charset="-122"/>
                  </a:rPr>
                  <a:t>检验</a:t>
                </a:r>
                <a:endParaRPr lang="en-US" altLang="zh-CN" sz="1200" dirty="0" smtClean="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None/>
                </a:pPr>
                <a:r>
                  <a:rPr lang="zh-CN" altLang="en-US" sz="1200" dirty="0" smtClean="0">
                    <a:latin typeface="微软雅黑" panose="020B0503020204020204" pitchFamily="34" charset="-122"/>
                    <a:ea typeface="微软雅黑" panose="020B0503020204020204" pitchFamily="34" charset="-122"/>
                  </a:rPr>
                  <a:t>存在过于保守的问题</a:t>
                </a:r>
                <a:endParaRPr lang="en-US" altLang="zh-CN" sz="1200" dirty="0" smtClean="0">
                  <a:latin typeface="微软雅黑" panose="020B0503020204020204" pitchFamily="34" charset="-122"/>
                  <a:ea typeface="微软雅黑" panose="020B0503020204020204" pitchFamily="34" charset="-122"/>
                </a:endParaRPr>
              </a:p>
              <a:p>
                <a:pPr marL="0" marR="0" indent="0" algn="l" defTabSz="914400" rtl="0" eaLnBrk="1" fontAlgn="base" latinLnBrk="0" hangingPunct="1">
                  <a:lnSpc>
                    <a:spcPct val="100000"/>
                  </a:lnSpc>
                  <a:spcBef>
                    <a:spcPct val="30000"/>
                  </a:spcBef>
                  <a:spcAft>
                    <a:spcPct val="0"/>
                  </a:spcAft>
                  <a:buClrTx/>
                  <a:buSzTx/>
                  <a:buFontTx/>
                  <a:buNone/>
                  <a:tabLst/>
                  <a:defRPr/>
                </a:pPr>
                <a:endParaRPr lang="zh-CN" altLang="en-US" baseline="0"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77</a:t>
            </a:fld>
            <a:endParaRPr lang="zh-CN" altLang="en-US"/>
          </a:p>
        </p:txBody>
      </p:sp>
    </p:spTree>
    <p:extLst>
      <p:ext uri="{BB962C8B-B14F-4D97-AF65-F5344CB8AC3E}">
        <p14:creationId xmlns:p14="http://schemas.microsoft.com/office/powerpoint/2010/main" val="318888875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baseline="0" dirty="0"/>
              <a:t>使用</a:t>
            </a:r>
            <a:r>
              <a:rPr lang="en-US" altLang="zh-CN" baseline="0" dirty="0"/>
              <a:t>F</a:t>
            </a:r>
            <a:r>
              <a:rPr lang="zh-CN" altLang="en-US" baseline="0" dirty="0"/>
              <a:t>检验</a:t>
            </a:r>
            <a:endParaRPr lang="en-US" altLang="zh-CN" baseline="0" dirty="0"/>
          </a:p>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baseline="0" dirty="0"/>
              <a:t>(</a:t>
            </a:r>
            <a:r>
              <a:rPr lang="zh-CN" altLang="en-US" baseline="0" dirty="0"/>
              <a:t>先下一页</a:t>
            </a:r>
            <a:r>
              <a:rPr lang="en-US" altLang="zh-CN"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baseline="0" dirty="0"/>
              <a:t>这里</a:t>
            </a:r>
            <a:r>
              <a:rPr lang="en-US" altLang="zh-CN" baseline="0" dirty="0"/>
              <a:t>τ</a:t>
            </a:r>
            <a:r>
              <a:rPr lang="zh-CN" altLang="en-US" baseline="0" dirty="0"/>
              <a:t>卡方即为上一步中构造的统计量</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78</a:t>
            </a:fld>
            <a:endParaRPr lang="zh-CN" altLang="en-US"/>
          </a:p>
        </p:txBody>
      </p:sp>
    </p:spTree>
    <p:extLst>
      <p:ext uri="{BB962C8B-B14F-4D97-AF65-F5344CB8AC3E}">
        <p14:creationId xmlns:p14="http://schemas.microsoft.com/office/powerpoint/2010/main" val="277275835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latin typeface="楷体" panose="02010609060101010101" pitchFamily="49" charset="-122"/>
                <a:ea typeface="楷体" panose="02010609060101010101" pitchFamily="49" charset="-122"/>
              </a:rPr>
              <a:t>两个独立的服从卡方分布的变量，自由度分别为</a:t>
            </a:r>
            <a:r>
              <a:rPr lang="en-US" altLang="zh-CN" dirty="0">
                <a:latin typeface="楷体" panose="02010609060101010101" pitchFamily="49" charset="-122"/>
                <a:ea typeface="楷体" panose="02010609060101010101" pitchFamily="49" charset="-122"/>
              </a:rPr>
              <a:t>n1</a:t>
            </a:r>
            <a:r>
              <a:rPr lang="zh-CN" altLang="en-US" dirty="0">
                <a:latin typeface="楷体" panose="02010609060101010101" pitchFamily="49" charset="-122"/>
                <a:ea typeface="楷体" panose="02010609060101010101" pitchFamily="49" charset="-122"/>
              </a:rPr>
              <a:t>和</a:t>
            </a:r>
            <a:r>
              <a:rPr lang="en-US" altLang="zh-CN" dirty="0">
                <a:latin typeface="楷体" panose="02010609060101010101" pitchFamily="49" charset="-122"/>
                <a:ea typeface="楷体" panose="02010609060101010101" pitchFamily="49" charset="-122"/>
              </a:rPr>
              <a:t>n2</a:t>
            </a:r>
            <a:r>
              <a:rPr lang="zh-CN" altLang="en-US" dirty="0">
                <a:latin typeface="楷体" panose="02010609060101010101" pitchFamily="49" charset="-122"/>
                <a:ea typeface="楷体" panose="02010609060101010101" pitchFamily="49" charset="-122"/>
              </a:rPr>
              <a:t>，可以通过分别除以各自的自由度再彼此相除的方法构造一个服从自由度为</a:t>
            </a:r>
            <a:r>
              <a:rPr lang="en-US" altLang="zh-CN" dirty="0">
                <a:latin typeface="楷体" panose="02010609060101010101" pitchFamily="49" charset="-122"/>
                <a:ea typeface="楷体" panose="02010609060101010101" pitchFamily="49" charset="-122"/>
              </a:rPr>
              <a:t>n1</a:t>
            </a:r>
            <a:r>
              <a:rPr lang="zh-CN" altLang="en-US" dirty="0">
                <a:latin typeface="楷体" panose="02010609060101010101" pitchFamily="49" charset="-122"/>
                <a:ea typeface="楷体" panose="02010609060101010101" pitchFamily="49" charset="-122"/>
              </a:rPr>
              <a:t>和</a:t>
            </a:r>
            <a:r>
              <a:rPr lang="en-US" altLang="zh-CN" dirty="0">
                <a:latin typeface="楷体" panose="02010609060101010101" pitchFamily="49" charset="-122"/>
                <a:ea typeface="楷体" panose="02010609060101010101" pitchFamily="49" charset="-122"/>
              </a:rPr>
              <a:t>n2</a:t>
            </a:r>
            <a:r>
              <a:rPr lang="zh-CN" altLang="en-US" dirty="0">
                <a:latin typeface="楷体" panose="02010609060101010101" pitchFamily="49" charset="-122"/>
                <a:ea typeface="楷体" panose="02010609060101010101" pitchFamily="49" charset="-122"/>
              </a:rPr>
              <a:t>的</a:t>
            </a:r>
            <a:r>
              <a:rPr lang="en-US" altLang="zh-CN" dirty="0">
                <a:latin typeface="楷体" panose="02010609060101010101" pitchFamily="49" charset="-122"/>
                <a:ea typeface="楷体" panose="02010609060101010101" pitchFamily="49" charset="-122"/>
              </a:rPr>
              <a:t>F</a:t>
            </a:r>
            <a:r>
              <a:rPr lang="zh-CN" altLang="en-US" dirty="0">
                <a:latin typeface="楷体" panose="02010609060101010101" pitchFamily="49" charset="-122"/>
                <a:ea typeface="楷体" panose="02010609060101010101" pitchFamily="49" charset="-122"/>
              </a:rPr>
              <a:t>分布的变量</a:t>
            </a:r>
            <a:endParaRPr lang="en-US" altLang="zh-CN" dirty="0">
              <a:latin typeface="楷体" panose="02010609060101010101" pitchFamily="49" charset="-122"/>
              <a:ea typeface="楷体" panose="02010609060101010101" pitchFamily="49" charset="-122"/>
            </a:endParaRP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79</a:t>
            </a:fld>
            <a:endParaRPr lang="zh-CN" altLang="en-US"/>
          </a:p>
        </p:txBody>
      </p:sp>
    </p:spTree>
    <p:extLst>
      <p:ext uri="{BB962C8B-B14F-4D97-AF65-F5344CB8AC3E}">
        <p14:creationId xmlns:p14="http://schemas.microsoft.com/office/powerpoint/2010/main" val="212923916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baseline="0" dirty="0"/>
                  <a:t>这张表格即</a:t>
                </a:r>
                <a:r>
                  <a:rPr lang="zh-CN" altLang="en-US" sz="1200" dirty="0"/>
                  <a:t>对于选定的数据集个数</a:t>
                </a:r>
                <a:r>
                  <a:rPr lang="en-US" altLang="zh-CN" sz="1200" dirty="0"/>
                  <a:t>N</a:t>
                </a:r>
                <a:r>
                  <a:rPr lang="zh-CN" altLang="en-US" sz="1200" dirty="0"/>
                  <a:t>以及学习器个数</a:t>
                </a:r>
                <a:r>
                  <a:rPr lang="en-US" altLang="zh-CN" sz="1200" dirty="0"/>
                  <a:t>k</a:t>
                </a:r>
                <a:r>
                  <a:rPr lang="zh-CN" altLang="en-US" sz="1200" dirty="0"/>
                  <a:t>，随机变量</a:t>
                </a:r>
                <a14:m>
                  <m:oMath xmlns:m="http://schemas.openxmlformats.org/officeDocument/2006/math">
                    <m:sSub>
                      <m:sSubPr>
                        <m:ctrlPr>
                          <a:rPr lang="en-US" altLang="zh-CN" sz="1200" i="1" smtClean="0">
                            <a:latin typeface="Cambria Math" panose="02040503050406030204" pitchFamily="18" charset="0"/>
                            <a:ea typeface="微软雅黑" panose="020B0503020204020204" pitchFamily="34" charset="-122"/>
                          </a:rPr>
                        </m:ctrlPr>
                      </m:sSubPr>
                      <m:e>
                        <m:r>
                          <a:rPr lang="zh-CN" altLang="en-US" sz="1200">
                            <a:latin typeface="Cambria Math" panose="02040503050406030204" pitchFamily="18" charset="0"/>
                            <a:ea typeface="微软雅黑" panose="020B0503020204020204" pitchFamily="34" charset="-122"/>
                          </a:rPr>
                          <m:t>𝜏</m:t>
                        </m:r>
                      </m:e>
                      <m:sub>
                        <m:r>
                          <a:rPr lang="en-US" altLang="zh-CN" sz="1200">
                            <a:latin typeface="Cambria Math" panose="02040503050406030204" pitchFamily="18" charset="0"/>
                            <a:ea typeface="微软雅黑" panose="020B0503020204020204" pitchFamily="34" charset="-122"/>
                          </a:rPr>
                          <m:t>𝐹</m:t>
                        </m:r>
                      </m:sub>
                    </m:sSub>
                  </m:oMath>
                </a14:m>
                <a:r>
                  <a:rPr lang="zh-CN" altLang="en-US" baseline="0" dirty="0"/>
                  <a:t>大于多少的时候，才能认为这</a:t>
                </a:r>
                <a:r>
                  <a:rPr lang="en-US" altLang="zh-CN" baseline="0" dirty="0"/>
                  <a:t>k</a:t>
                </a:r>
                <a:r>
                  <a:rPr lang="zh-CN" altLang="en-US" baseline="0" dirty="0"/>
                  <a:t>个学习器性能相同的假设在置信度</a:t>
                </a:r>
                <a:r>
                  <a:rPr lang="en-US" altLang="zh-CN" baseline="0" dirty="0"/>
                  <a:t>1-</a:t>
                </a:r>
                <a:r>
                  <a:rPr lang="el-GR" altLang="zh-CN" sz="1200" dirty="0"/>
                  <a:t>α</a:t>
                </a:r>
                <a:r>
                  <a:rPr lang="zh-CN" altLang="en-US" sz="1200" dirty="0"/>
                  <a:t>下不成立，也就是拒绝了假设</a:t>
                </a:r>
                <a:endParaRPr lang="zh-CN" altLang="en-US" baseline="0" dirty="0"/>
              </a:p>
            </p:txBody>
          </p:sp>
        </mc:Choice>
        <mc:Fallback xmlns="">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baseline="0" dirty="0" smtClean="0"/>
                  <a:t>这张表格即</a:t>
                </a:r>
                <a:r>
                  <a:rPr lang="zh-CN" altLang="en-US" sz="1200" dirty="0" smtClean="0"/>
                  <a:t>对于选定的数据集个数</a:t>
                </a:r>
                <a:r>
                  <a:rPr lang="en-US" altLang="zh-CN" sz="1200" dirty="0" smtClean="0"/>
                  <a:t>N</a:t>
                </a:r>
                <a:r>
                  <a:rPr lang="zh-CN" altLang="en-US" sz="1200" dirty="0" smtClean="0"/>
                  <a:t>以及学习器个数</a:t>
                </a:r>
                <a:r>
                  <a:rPr lang="en-US" altLang="zh-CN" sz="1200" dirty="0" smtClean="0"/>
                  <a:t>k</a:t>
                </a:r>
                <a:r>
                  <a:rPr lang="zh-CN" altLang="en-US" sz="1200" dirty="0" smtClean="0"/>
                  <a:t>，随机变量</a:t>
                </a:r>
                <a:r>
                  <a:rPr lang="zh-CN" altLang="en-US" sz="1200" i="0">
                    <a:latin typeface="Cambria Math" panose="02040503050406030204" pitchFamily="18" charset="0"/>
                    <a:ea typeface="微软雅黑" panose="020B0503020204020204" pitchFamily="34" charset="-122"/>
                  </a:rPr>
                  <a:t>𝜏</a:t>
                </a:r>
                <a:r>
                  <a:rPr lang="en-US" altLang="zh-CN" sz="1200" i="0" smtClean="0">
                    <a:latin typeface="Cambria Math" panose="02040503050406030204" pitchFamily="18" charset="0"/>
                    <a:ea typeface="微软雅黑" panose="020B0503020204020204" pitchFamily="34" charset="-122"/>
                  </a:rPr>
                  <a:t>_</a:t>
                </a:r>
                <a:r>
                  <a:rPr lang="en-US" altLang="zh-CN" sz="1200" i="0">
                    <a:latin typeface="Cambria Math" panose="02040503050406030204" pitchFamily="18" charset="0"/>
                    <a:ea typeface="微软雅黑" panose="020B0503020204020204" pitchFamily="34" charset="-122"/>
                  </a:rPr>
                  <a:t>𝐹</a:t>
                </a:r>
                <a:r>
                  <a:rPr lang="zh-CN" altLang="en-US" baseline="0" dirty="0" smtClean="0"/>
                  <a:t>大于多少的时候，才能认为这</a:t>
                </a:r>
                <a:r>
                  <a:rPr lang="en-US" altLang="zh-CN" baseline="0" dirty="0" smtClean="0"/>
                  <a:t>k</a:t>
                </a:r>
                <a:r>
                  <a:rPr lang="zh-CN" altLang="en-US" baseline="0" dirty="0" smtClean="0"/>
                  <a:t>个学习器性能相同的假设在置信度</a:t>
                </a:r>
                <a:r>
                  <a:rPr lang="en-US" altLang="zh-CN" baseline="0" dirty="0" smtClean="0"/>
                  <a:t>1-</a:t>
                </a:r>
                <a:r>
                  <a:rPr lang="el-GR" altLang="zh-CN" sz="1200" dirty="0" smtClean="0"/>
                  <a:t>α</a:t>
                </a:r>
                <a:r>
                  <a:rPr lang="zh-CN" altLang="en-US" sz="1200" dirty="0" smtClean="0"/>
                  <a:t>下不成立，也就是拒绝了假设</a:t>
                </a:r>
                <a:endParaRPr lang="zh-CN" altLang="en-US" baseline="0" dirty="0"/>
              </a:p>
            </p:txBody>
          </p:sp>
        </mc:Fallback>
      </mc:AlternateContent>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80</a:t>
            </a:fld>
            <a:endParaRPr lang="zh-CN" altLang="en-US"/>
          </a:p>
        </p:txBody>
      </p:sp>
    </p:spTree>
    <p:extLst>
      <p:ext uri="{BB962C8B-B14F-4D97-AF65-F5344CB8AC3E}">
        <p14:creationId xmlns:p14="http://schemas.microsoft.com/office/powerpoint/2010/main" val="39892086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050" baseline="0" dirty="0"/>
              <a:t>当</a:t>
            </a:r>
            <a:r>
              <a:rPr lang="en-US" altLang="zh-CN" sz="1050" baseline="0" dirty="0"/>
              <a:t>F</a:t>
            </a:r>
            <a:r>
              <a:rPr lang="zh-CN" altLang="en-US" sz="1050" baseline="0" dirty="0"/>
              <a:t>分布拒绝了假设的时候，我们还要进行一次后续检验来区分各个学习器，常用的有</a:t>
            </a:r>
            <a:r>
              <a:rPr lang="en-US" altLang="zh-CN" sz="1050" baseline="0" dirty="0" err="1"/>
              <a:t>Nemenyi</a:t>
            </a:r>
            <a:r>
              <a:rPr lang="zh-CN" altLang="en-US" sz="1050" baseline="0" dirty="0"/>
              <a:t>检验</a:t>
            </a:r>
            <a:endParaRPr lang="en-US" altLang="zh-CN" sz="1050" baseline="0" dirty="0"/>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050" baseline="0" dirty="0"/>
              <a:t>若两个算法的平均序值的差值超出某个置信度下的</a:t>
            </a:r>
            <a:r>
              <a:rPr lang="zh-CN" altLang="en-US" sz="1050" dirty="0">
                <a:latin typeface="微软雅黑" panose="020B0503020204020204" pitchFamily="34" charset="-122"/>
                <a:ea typeface="微软雅黑" panose="020B0503020204020204" pitchFamily="34" charset="-122"/>
              </a:rPr>
              <a:t>临界值域，则以该置信度拒绝两个算法性能相同的假设</a:t>
            </a:r>
            <a:endParaRPr lang="zh-CN" altLang="en-US" sz="1050" baseline="-25000"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81</a:t>
            </a:fld>
            <a:endParaRPr lang="zh-CN" altLang="en-US"/>
          </a:p>
        </p:txBody>
      </p:sp>
    </p:spTree>
    <p:extLst>
      <p:ext uri="{BB962C8B-B14F-4D97-AF65-F5344CB8AC3E}">
        <p14:creationId xmlns:p14="http://schemas.microsoft.com/office/powerpoint/2010/main" val="9257371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endParaRPr lang="zh-CN" altLang="en-US" baseline="-25000" dirty="0"/>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82</a:t>
            </a:fld>
            <a:endParaRPr lang="zh-CN" altLang="en-US"/>
          </a:p>
        </p:txBody>
      </p:sp>
    </p:spTree>
    <p:extLst>
      <p:ext uri="{BB962C8B-B14F-4D97-AF65-F5344CB8AC3E}">
        <p14:creationId xmlns:p14="http://schemas.microsoft.com/office/powerpoint/2010/main" val="245773612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baseline="-25000" dirty="0"/>
              <a:t>二者分两步走，对于这幅图而言，计算出每个学习器的平均序值</a:t>
            </a:r>
            <a:r>
              <a:rPr lang="en-US" altLang="zh-CN" baseline="-25000" dirty="0" err="1"/>
              <a:t>ri</a:t>
            </a:r>
            <a:r>
              <a:rPr lang="zh-CN" altLang="en-US" baseline="-25000" dirty="0"/>
              <a:t>，随后比较</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83</a:t>
            </a:fld>
            <a:endParaRPr lang="zh-CN" altLang="en-US"/>
          </a:p>
        </p:txBody>
      </p:sp>
    </p:spTree>
    <p:extLst>
      <p:ext uri="{BB962C8B-B14F-4D97-AF65-F5344CB8AC3E}">
        <p14:creationId xmlns:p14="http://schemas.microsoft.com/office/powerpoint/2010/main" val="137803322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lnSpc>
                <a:spcPct val="150000"/>
              </a:lnSpc>
              <a:buFont typeface="Arial" panose="020B0604020202020204" pitchFamily="34" charset="0"/>
              <a:buNone/>
            </a:pPr>
            <a:r>
              <a:rPr lang="zh-CN" altLang="en-US" sz="1200" dirty="0">
                <a:latin typeface="微软雅黑" panose="020B0503020204020204" pitchFamily="34" charset="-122"/>
                <a:ea typeface="微软雅黑" panose="020B0503020204020204" pitchFamily="34" charset="-122"/>
              </a:rPr>
              <a:t>比较检验基于统计学方法，关于学习器的性能或性能差异构造统计量，给出零假设以及显著度，判断学习器性能在统计意义上的优劣，从而提供选择选择模型的依据；</a:t>
            </a:r>
            <a:endParaRPr lang="en-US" altLang="zh-CN" sz="12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None/>
            </a:pPr>
            <a:r>
              <a:rPr lang="zh-CN" altLang="en-US" sz="1200" dirty="0">
                <a:latin typeface="微软雅黑" panose="020B0503020204020204" pitchFamily="34" charset="-122"/>
                <a:ea typeface="微软雅黑" panose="020B0503020204020204" pitchFamily="34" charset="-122"/>
              </a:rPr>
              <a:t>刚才我们也列举了一部分方法，不同的检验方法有其适用场景，需要根据样本特征选择合适的假设以及检验方案</a:t>
            </a:r>
          </a:p>
        </p:txBody>
      </p:sp>
      <p:sp>
        <p:nvSpPr>
          <p:cNvPr id="4" name="灯片编号占位符 3"/>
          <p:cNvSpPr>
            <a:spLocks noGrp="1"/>
          </p:cNvSpPr>
          <p:nvPr>
            <p:ph type="sldNum" sz="quarter" idx="10"/>
          </p:nvPr>
        </p:nvSpPr>
        <p:spPr/>
        <p:txBody>
          <a:bodyPr/>
          <a:lstStyle/>
          <a:p>
            <a:pPr>
              <a:defRPr/>
            </a:pPr>
            <a:fld id="{75D71AB1-3089-4FD6-BCD8-9337B721B533}" type="slidenum">
              <a:rPr lang="zh-CN" altLang="en-US" smtClean="0"/>
              <a:pPr>
                <a:defRPr/>
              </a:pPr>
              <a:t>84</a:t>
            </a:fld>
            <a:endParaRPr lang="zh-CN" altLang="en-US"/>
          </a:p>
        </p:txBody>
      </p:sp>
    </p:spTree>
    <p:extLst>
      <p:ext uri="{BB962C8B-B14F-4D97-AF65-F5344CB8AC3E}">
        <p14:creationId xmlns:p14="http://schemas.microsoft.com/office/powerpoint/2010/main" val="110441138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很显然，只需要将似然函数 作相应替换，去掉常数项，求解模型的最大后验概率就等价于最小化 </a:t>
            </a:r>
            <a:r>
              <a:rPr lang="en-US" altLang="zh-CN" sz="1200" b="0" i="0" kern="1200" dirty="0" smtClean="0">
                <a:solidFill>
                  <a:schemeClr val="tx1"/>
                </a:solidFill>
                <a:effectLst/>
                <a:latin typeface="+mn-lt"/>
                <a:ea typeface="+mn-ea"/>
                <a:cs typeface="+mn-cs"/>
              </a:rPr>
              <a:t>BIC</a:t>
            </a:r>
            <a:r>
              <a:rPr lang="zh-CN" altLang="en-US" sz="1200" b="0" i="0" kern="1200" dirty="0" smtClean="0">
                <a:solidFill>
                  <a:schemeClr val="tx1"/>
                </a:solidFill>
                <a:effectLst/>
                <a:latin typeface="+mn-lt"/>
                <a:ea typeface="+mn-ea"/>
                <a:cs typeface="+mn-cs"/>
              </a:rPr>
              <a:t>，因此在样本量很大使得 </a:t>
            </a:r>
            <a:r>
              <a:rPr lang="en-US" altLang="zh-CN" sz="1200" b="0" i="0" kern="1200" dirty="0" err="1" smtClean="0">
                <a:solidFill>
                  <a:schemeClr val="tx1"/>
                </a:solidFill>
                <a:effectLst/>
                <a:latin typeface="+mn-lt"/>
                <a:ea typeface="+mn-ea"/>
                <a:cs typeface="+mn-cs"/>
              </a:rPr>
              <a:t>lalapce</a:t>
            </a:r>
            <a:r>
              <a:rPr lang="en-US" altLang="zh-CN" sz="1200" b="0" i="0" kern="1200" dirty="0" smtClean="0">
                <a:solidFill>
                  <a:schemeClr val="tx1"/>
                </a:solidFill>
                <a:effectLst/>
                <a:latin typeface="+mn-lt"/>
                <a:ea typeface="+mn-ea"/>
                <a:cs typeface="+mn-cs"/>
              </a:rPr>
              <a:t> </a:t>
            </a:r>
            <a:r>
              <a:rPr lang="zh-CN" altLang="en-US" sz="1200" b="0" i="0" kern="1200" dirty="0" smtClean="0">
                <a:solidFill>
                  <a:schemeClr val="tx1"/>
                </a:solidFill>
                <a:effectLst/>
                <a:latin typeface="+mn-lt"/>
                <a:ea typeface="+mn-ea"/>
                <a:cs typeface="+mn-cs"/>
              </a:rPr>
              <a:t>近似效果很好时，</a:t>
            </a:r>
            <a:r>
              <a:rPr lang="en-US" altLang="zh-CN" sz="1200" b="0" i="0" kern="1200" dirty="0" smtClean="0">
                <a:solidFill>
                  <a:schemeClr val="tx1"/>
                </a:solidFill>
                <a:effectLst/>
                <a:latin typeface="+mn-lt"/>
                <a:ea typeface="+mn-ea"/>
                <a:cs typeface="+mn-cs"/>
              </a:rPr>
              <a:t>BIC </a:t>
            </a:r>
            <a:r>
              <a:rPr lang="zh-CN" altLang="en-US" sz="1200" b="0" i="0" kern="1200" dirty="0" smtClean="0">
                <a:solidFill>
                  <a:schemeClr val="tx1"/>
                </a:solidFill>
                <a:effectLst/>
                <a:latin typeface="+mn-lt"/>
                <a:ea typeface="+mn-ea"/>
                <a:cs typeface="+mn-cs"/>
              </a:rPr>
              <a:t>准则便渐进选择最佳模型。</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zh-CN" altLang="en-US" sz="1200" b="0" i="0" kern="1200" dirty="0" smtClean="0">
                <a:solidFill>
                  <a:schemeClr val="tx1"/>
                </a:solidFill>
                <a:effectLst/>
                <a:latin typeface="+mn-lt"/>
                <a:ea typeface="+mn-ea"/>
                <a:cs typeface="+mn-cs"/>
              </a:rPr>
              <a:t>一句话阐述 </a:t>
            </a:r>
            <a:r>
              <a:rPr lang="en-US" altLang="zh-CN" sz="1200" b="0" i="0" kern="1200" dirty="0" smtClean="0">
                <a:solidFill>
                  <a:schemeClr val="tx1"/>
                </a:solidFill>
                <a:effectLst/>
                <a:latin typeface="+mn-lt"/>
                <a:ea typeface="+mn-ea"/>
                <a:cs typeface="+mn-cs"/>
              </a:rPr>
              <a:t>Laplace </a:t>
            </a:r>
            <a:r>
              <a:rPr lang="zh-CN" altLang="en-US" sz="1200" b="0" i="0" kern="1200" dirty="0" smtClean="0">
                <a:solidFill>
                  <a:schemeClr val="tx1"/>
                </a:solidFill>
                <a:effectLst/>
                <a:latin typeface="+mn-lt"/>
                <a:ea typeface="+mn-ea"/>
                <a:cs typeface="+mn-cs"/>
              </a:rPr>
              <a:t>技巧即，对于复杂概率函数的似然求解，我们可以将其在参数的极大似然估计处做二阶泰勒展开，根据似然函数在 </a:t>
            </a:r>
            <a:r>
              <a:rPr lang="en-US" altLang="zh-CN" sz="1200" b="0" i="0" kern="1200" dirty="0" smtClean="0">
                <a:solidFill>
                  <a:schemeClr val="tx1"/>
                </a:solidFill>
                <a:effectLst/>
                <a:latin typeface="+mn-lt"/>
                <a:ea typeface="+mn-ea"/>
                <a:cs typeface="+mn-cs"/>
              </a:rPr>
              <a:t>MLE </a:t>
            </a:r>
            <a:r>
              <a:rPr lang="zh-CN" altLang="en-US" sz="1200" b="0" i="0" kern="1200" dirty="0" smtClean="0">
                <a:solidFill>
                  <a:schemeClr val="tx1"/>
                </a:solidFill>
                <a:effectLst/>
                <a:latin typeface="+mn-lt"/>
                <a:ea typeface="+mn-ea"/>
                <a:cs typeface="+mn-cs"/>
              </a:rPr>
              <a:t>估计处的一阶导为 </a:t>
            </a:r>
            <a:r>
              <a:rPr lang="en-US" altLang="zh-CN" sz="1200" b="0" i="0" kern="1200" dirty="0" smtClean="0">
                <a:solidFill>
                  <a:schemeClr val="tx1"/>
                </a:solidFill>
                <a:effectLst/>
                <a:latin typeface="+mn-lt"/>
                <a:ea typeface="+mn-ea"/>
                <a:cs typeface="+mn-cs"/>
              </a:rPr>
              <a:t>0 </a:t>
            </a:r>
            <a:r>
              <a:rPr lang="zh-CN" altLang="en-US" sz="1200" b="0" i="0" kern="1200" dirty="0" smtClean="0">
                <a:solidFill>
                  <a:schemeClr val="tx1"/>
                </a:solidFill>
                <a:effectLst/>
                <a:latin typeface="+mn-lt"/>
                <a:ea typeface="+mn-ea"/>
                <a:cs typeface="+mn-cs"/>
              </a:rPr>
              <a:t>的性质，原始的概率函数可凑成正态密度函数的形式，于是复杂概率函数就可以用均值和方差均可求的正态分布来近似。</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pPr>
              <a:defRPr/>
            </a:pPr>
            <a:fld id="{04566ED3-A6D6-46D6-8D0C-13CD5577B251}" type="slidenum">
              <a:rPr lang="zh-CN" altLang="en-US" smtClean="0"/>
              <a:pPr>
                <a:defRPr/>
              </a:pPr>
              <a:t>97</a:t>
            </a:fld>
            <a:endParaRPr lang="zh-CN" altLang="en-US"/>
          </a:p>
        </p:txBody>
      </p:sp>
    </p:spTree>
    <p:extLst>
      <p:ext uri="{BB962C8B-B14F-4D97-AF65-F5344CB8AC3E}">
        <p14:creationId xmlns:p14="http://schemas.microsoft.com/office/powerpoint/2010/main" val="39695023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a:extLst>
              <a:ext uri="{FF2B5EF4-FFF2-40B4-BE49-F238E27FC236}">
                <a16:creationId xmlns:a16="http://schemas.microsoft.com/office/drawing/2014/main" id="{2AE4BE37-D542-424C-8E1B-93446C7D907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备注占位符 2">
            <a:extLst>
              <a:ext uri="{FF2B5EF4-FFF2-40B4-BE49-F238E27FC236}">
                <a16:creationId xmlns:a16="http://schemas.microsoft.com/office/drawing/2014/main" id="{BE398B7F-63AE-4065-8F5B-A14CF78BB68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zh-CN" altLang="en-US"/>
              <a:t>The BIC was developed by Gideon E. Schwarz and published in a 1978 paper</a:t>
            </a:r>
            <a:endParaRPr lang="en-US" altLang="zh-CN"/>
          </a:p>
          <a:p>
            <a:pPr>
              <a:spcBef>
                <a:spcPct val="0"/>
              </a:spcBef>
            </a:pPr>
            <a:endParaRPr lang="zh-CN" altLang="en-US"/>
          </a:p>
          <a:p>
            <a:pPr>
              <a:spcBef>
                <a:spcPct val="0"/>
              </a:spcBef>
            </a:pPr>
            <a:r>
              <a:rPr lang="en-US" altLang="zh-CN"/>
              <a:t>ESTIMATING THE DIMENSION OF A MODEL</a:t>
            </a:r>
            <a:endParaRPr lang="zh-CN" altLang="en-US"/>
          </a:p>
        </p:txBody>
      </p:sp>
      <p:sp>
        <p:nvSpPr>
          <p:cNvPr id="11268" name="灯片编号占位符 3">
            <a:extLst>
              <a:ext uri="{FF2B5EF4-FFF2-40B4-BE49-F238E27FC236}">
                <a16:creationId xmlns:a16="http://schemas.microsoft.com/office/drawing/2014/main" id="{F7DBCFD4-B593-4275-ABFD-48EE0377C1E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963BF8DF-63B2-4A0D-81F9-5D10AFCF331D}" type="slidenum">
              <a:rPr lang="zh-CN" altLang="en-US"/>
              <a:pPr/>
              <a:t>98</a:t>
            </a:fld>
            <a:endParaRPr lang="zh-CN" altLang="en-US"/>
          </a:p>
        </p:txBody>
      </p:sp>
    </p:spTree>
    <p:extLst>
      <p:ext uri="{BB962C8B-B14F-4D97-AF65-F5344CB8AC3E}">
        <p14:creationId xmlns:p14="http://schemas.microsoft.com/office/powerpoint/2010/main" val="3067789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a:extLst>
              <a:ext uri="{FF2B5EF4-FFF2-40B4-BE49-F238E27FC236}">
                <a16:creationId xmlns:a16="http://schemas.microsoft.com/office/drawing/2014/main" id="{A28C8D95-7D7C-40EC-A273-3BEC58BA027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a:extLst>
              <a:ext uri="{FF2B5EF4-FFF2-40B4-BE49-F238E27FC236}">
                <a16:creationId xmlns:a16="http://schemas.microsoft.com/office/drawing/2014/main" id="{28F45E64-DB64-4E5C-B4FA-E83A1024F19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a:t>经验误差（有限样本）</a:t>
            </a:r>
            <a:r>
              <a:rPr lang="en-US" altLang="zh-CN"/>
              <a:t> </a:t>
            </a:r>
            <a:r>
              <a:rPr lang="en-US" altLang="zh-CN">
                <a:sym typeface="Wingdings" panose="05000000000000000000" pitchFamily="2" charset="2"/>
              </a:rPr>
              <a:t> </a:t>
            </a:r>
            <a:r>
              <a:rPr lang="zh-CN" altLang="en-US"/>
              <a:t>估计泛化误差（整体分布）</a:t>
            </a:r>
          </a:p>
        </p:txBody>
      </p:sp>
      <p:sp>
        <p:nvSpPr>
          <p:cNvPr id="6148" name="灯片编号占位符 3">
            <a:extLst>
              <a:ext uri="{FF2B5EF4-FFF2-40B4-BE49-F238E27FC236}">
                <a16:creationId xmlns:a16="http://schemas.microsoft.com/office/drawing/2014/main" id="{1F9B4755-D874-423B-8C11-80D28DBA20D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1CD8365B-C83E-4AF4-AE43-E3E89F790B1B}" type="slidenum">
              <a:rPr lang="zh-CN" altLang="en-US" smtClean="0"/>
              <a:pPr/>
              <a:t>17</a:t>
            </a:fld>
            <a:endParaRPr lang="zh-CN" altLang="en-US"/>
          </a:p>
        </p:txBody>
      </p:sp>
    </p:spTree>
    <p:extLst>
      <p:ext uri="{BB962C8B-B14F-4D97-AF65-F5344CB8AC3E}">
        <p14:creationId xmlns:p14="http://schemas.microsoft.com/office/powerpoint/2010/main" val="160566886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163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54DBF000-627A-46D3-984E-A7B28E44ACD6}" type="slidenum">
              <a:rPr lang="zh-CN" altLang="en-US"/>
              <a:pPr/>
              <a:t>101</a:t>
            </a:fld>
            <a:endParaRPr lang="zh-CN" altLang="en-US"/>
          </a:p>
        </p:txBody>
      </p:sp>
    </p:spTree>
    <p:extLst>
      <p:ext uri="{BB962C8B-B14F-4D97-AF65-F5344CB8AC3E}">
        <p14:creationId xmlns:p14="http://schemas.microsoft.com/office/powerpoint/2010/main" val="329177805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正态分布检验</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104</a:t>
            </a:fld>
            <a:endParaRPr lang="zh-CN" altLang="en-US"/>
          </a:p>
        </p:txBody>
      </p:sp>
    </p:spTree>
    <p:extLst>
      <p:ext uri="{BB962C8B-B14F-4D97-AF65-F5344CB8AC3E}">
        <p14:creationId xmlns:p14="http://schemas.microsoft.com/office/powerpoint/2010/main" val="406730056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利用观测数据判断总体是否服从正态分布的检验称为正态分布检验，重要的一种特殊的</a:t>
            </a:r>
            <a:r>
              <a:rPr lang="zh-CN" altLang="en-US" sz="1200" b="0" i="0" u="none" strike="noStrike" kern="1200" dirty="0">
                <a:solidFill>
                  <a:schemeClr val="tx1"/>
                </a:solidFill>
                <a:effectLst/>
                <a:latin typeface="+mn-lt"/>
                <a:ea typeface="+mn-ea"/>
                <a:cs typeface="+mn-cs"/>
                <a:hlinkClick r:id="rId3"/>
              </a:rPr>
              <a:t>拟合优度</a:t>
            </a:r>
            <a:r>
              <a:rPr lang="zh-CN" altLang="en-US" sz="1200" b="0" i="0" u="none" strike="noStrike" kern="1200" dirty="0">
                <a:solidFill>
                  <a:schemeClr val="tx1"/>
                </a:solidFill>
                <a:effectLst/>
                <a:latin typeface="+mn-lt"/>
                <a:ea typeface="+mn-ea"/>
                <a:cs typeface="+mn-cs"/>
              </a:rPr>
              <a:t>假设检验。</a:t>
            </a:r>
            <a:endParaRPr lang="en-US" altLang="zh-CN" sz="1200" b="0" i="0" u="none" strike="noStrike" kern="1200" dirty="0">
              <a:solidFill>
                <a:schemeClr val="tx1"/>
              </a:solidFill>
              <a:effectLst/>
              <a:latin typeface="+mn-lt"/>
              <a:ea typeface="+mn-ea"/>
              <a:cs typeface="+mn-cs"/>
            </a:endParaRPr>
          </a:p>
          <a:p>
            <a:r>
              <a:rPr lang="en-US" altLang="zh-CN" sz="1200" b="0" i="0" u="none" strike="noStrike" kern="1200" dirty="0">
                <a:solidFill>
                  <a:schemeClr val="tx1"/>
                </a:solidFill>
                <a:effectLst/>
                <a:latin typeface="+mn-lt"/>
                <a:ea typeface="+mn-ea"/>
                <a:cs typeface="+mn-cs"/>
              </a:rPr>
              <a:t>the ECDF is the probability distribution you would get if you sampled from your sample, instead of the population. </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105</a:t>
            </a:fld>
            <a:endParaRPr lang="zh-CN" altLang="en-US"/>
          </a:p>
        </p:txBody>
      </p:sp>
    </p:spTree>
    <p:extLst>
      <p:ext uri="{BB962C8B-B14F-4D97-AF65-F5344CB8AC3E}">
        <p14:creationId xmlns:p14="http://schemas.microsoft.com/office/powerpoint/2010/main" val="31152058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u="none" strike="noStrike" kern="1200">
                <a:solidFill>
                  <a:schemeClr val="tx1"/>
                </a:solidFill>
                <a:effectLst/>
                <a:latin typeface="+mn-lt"/>
                <a:ea typeface="+mn-ea"/>
                <a:cs typeface="+mn-cs"/>
              </a:rPr>
              <a:t>CDF</a:t>
            </a:r>
            <a:r>
              <a:rPr lang="zh-CN" altLang="en-US" sz="1200" b="0" i="0" u="none" strike="noStrike" kern="1200">
                <a:solidFill>
                  <a:schemeClr val="tx1"/>
                </a:solidFill>
                <a:effectLst/>
                <a:latin typeface="+mn-lt"/>
                <a:ea typeface="+mn-ea"/>
                <a:cs typeface="+mn-cs"/>
              </a:rPr>
              <a:t>简单理解实际上就是概率密度函数的积分</a:t>
            </a:r>
            <a:r>
              <a:rPr lang="en-US" altLang="zh-CN" sz="1200" b="0" i="0" u="none" strike="noStrike" kern="1200">
                <a:solidFill>
                  <a:schemeClr val="tx1"/>
                </a:solidFill>
                <a:effectLst/>
                <a:latin typeface="+mn-lt"/>
                <a:ea typeface="+mn-ea"/>
                <a:cs typeface="+mn-cs"/>
              </a:rPr>
              <a:t>;</a:t>
            </a:r>
          </a:p>
          <a:p>
            <a:r>
              <a:rPr lang="en-US" altLang="zh-CN" sz="1200" b="0" i="0" u="none" strike="noStrike" kern="1200">
                <a:solidFill>
                  <a:schemeClr val="tx1"/>
                </a:solidFill>
                <a:effectLst/>
                <a:latin typeface="+mn-lt"/>
                <a:ea typeface="+mn-ea"/>
                <a:cs typeface="+mn-cs"/>
              </a:rPr>
              <a:t>K-S</a:t>
            </a:r>
            <a:r>
              <a:rPr lang="zh-CN" altLang="en-US" sz="1200" b="0" i="0" u="none" strike="noStrike" kern="1200" dirty="0">
                <a:solidFill>
                  <a:schemeClr val="tx1"/>
                </a:solidFill>
                <a:effectLst/>
                <a:latin typeface="+mn-lt"/>
                <a:ea typeface="+mn-ea"/>
                <a:cs typeface="+mn-cs"/>
              </a:rPr>
              <a:t>处理顺序数据；</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是观察数据的序号；</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106</a:t>
            </a:fld>
            <a:endParaRPr lang="zh-CN" altLang="en-US"/>
          </a:p>
        </p:txBody>
      </p:sp>
    </p:spTree>
    <p:extLst>
      <p:ext uri="{BB962C8B-B14F-4D97-AF65-F5344CB8AC3E}">
        <p14:creationId xmlns:p14="http://schemas.microsoft.com/office/powerpoint/2010/main" val="173002721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K-S</a:t>
            </a:r>
            <a:r>
              <a:rPr lang="zh-CN" altLang="en-US" sz="1200" b="0" i="0" u="none" strike="noStrike" kern="1200" dirty="0">
                <a:solidFill>
                  <a:schemeClr val="tx1"/>
                </a:solidFill>
                <a:effectLst/>
                <a:latin typeface="+mn-lt"/>
                <a:ea typeface="+mn-ea"/>
                <a:cs typeface="+mn-cs"/>
              </a:rPr>
              <a:t>处理顺序数据；</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是观察数据的序号；</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107</a:t>
            </a:fld>
            <a:endParaRPr lang="zh-CN" altLang="en-US"/>
          </a:p>
        </p:txBody>
      </p:sp>
    </p:spTree>
    <p:extLst>
      <p:ext uri="{BB962C8B-B14F-4D97-AF65-F5344CB8AC3E}">
        <p14:creationId xmlns:p14="http://schemas.microsoft.com/office/powerpoint/2010/main" val="28083441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Smirnov</a:t>
            </a:r>
            <a:r>
              <a:rPr lang="zh-CN" altLang="en-US" sz="1200" b="0" i="0" u="none" strike="noStrike" kern="1200" dirty="0">
                <a:solidFill>
                  <a:schemeClr val="tx1"/>
                </a:solidFill>
                <a:effectLst/>
                <a:latin typeface="+mn-lt"/>
                <a:ea typeface="+mn-ea"/>
                <a:cs typeface="+mn-cs"/>
              </a:rPr>
              <a:t>检验则是针对两组样本数据是否服从同一分布的检验，其思想与</a:t>
            </a:r>
            <a:r>
              <a:rPr lang="en-US" altLang="zh-CN" sz="1200" b="0" i="0" u="none" strike="noStrike" kern="1200" dirty="0">
                <a:solidFill>
                  <a:schemeClr val="tx1"/>
                </a:solidFill>
                <a:effectLst/>
                <a:latin typeface="+mn-lt"/>
                <a:ea typeface="+mn-ea"/>
                <a:cs typeface="+mn-cs"/>
              </a:rPr>
              <a:t>Kolmogorov</a:t>
            </a:r>
            <a:r>
              <a:rPr lang="zh-CN" altLang="en-US" sz="1200" b="0" i="0" u="none" strike="noStrike" kern="1200" dirty="0">
                <a:solidFill>
                  <a:schemeClr val="tx1"/>
                </a:solidFill>
                <a:effectLst/>
                <a:latin typeface="+mn-lt"/>
                <a:ea typeface="+mn-ea"/>
                <a:cs typeface="+mn-cs"/>
              </a:rPr>
              <a:t>检验一致，区别在于</a:t>
            </a:r>
            <a:r>
              <a:rPr lang="en-US" altLang="zh-CN" sz="1200" b="0" i="0" u="none" strike="noStrike" kern="1200" dirty="0">
                <a:solidFill>
                  <a:schemeClr val="tx1"/>
                </a:solidFill>
                <a:effectLst/>
                <a:latin typeface="+mn-lt"/>
                <a:ea typeface="+mn-ea"/>
                <a:cs typeface="+mn-cs"/>
              </a:rPr>
              <a:t>Smirnov</a:t>
            </a:r>
            <a:r>
              <a:rPr lang="zh-CN" altLang="en-US" sz="1200" b="0" i="0" u="none" strike="noStrike" kern="1200" dirty="0">
                <a:solidFill>
                  <a:schemeClr val="tx1"/>
                </a:solidFill>
                <a:effectLst/>
                <a:latin typeface="+mn-lt"/>
                <a:ea typeface="+mn-ea"/>
                <a:cs typeface="+mn-cs"/>
              </a:rPr>
              <a:t>检验计算的是两个样本累积概率的最大差值，当然统计量分布和临界值表肯定也不一样。</a:t>
            </a:r>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108</a:t>
            </a:fld>
            <a:endParaRPr lang="zh-CN" altLang="en-US"/>
          </a:p>
        </p:txBody>
      </p:sp>
    </p:spTree>
    <p:extLst>
      <p:ext uri="{BB962C8B-B14F-4D97-AF65-F5344CB8AC3E}">
        <p14:creationId xmlns:p14="http://schemas.microsoft.com/office/powerpoint/2010/main" val="194935165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rgbClr val="000000"/>
                </a:solidFill>
                <a:latin typeface="等线" panose="02010600030101010101" pitchFamily="2" charset="-122"/>
                <a:ea typeface="+mn-ea"/>
              </a:rPr>
              <a:t>用途：判断数据属于哪种分布。</a:t>
            </a:r>
            <a:endParaRPr lang="en-US" altLang="zh-CN" dirty="0">
              <a:solidFill>
                <a:srgbClr val="000000"/>
              </a:solidFill>
              <a:latin typeface="等线" panose="02010600030101010101" pitchFamily="2" charset="-122"/>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等线" panose="02010600030101010101" pitchFamily="2" charset="-122"/>
                <a:ea typeface="+mn-ea"/>
              </a:rPr>
              <a:t>H0</a:t>
            </a:r>
            <a:r>
              <a:rPr lang="zh-CN" altLang="en-US" sz="1200" dirty="0">
                <a:latin typeface="等线" panose="02010600030101010101" pitchFamily="2" charset="-122"/>
                <a:ea typeface="+mn-ea"/>
              </a:rPr>
              <a:t>假设：</a:t>
            </a:r>
            <a:r>
              <a:rPr lang="en-US" altLang="zh-CN" sz="1200" dirty="0">
                <a:latin typeface="等线" panose="02010600030101010101" pitchFamily="2" charset="-122"/>
                <a:ea typeface="+mn-ea"/>
              </a:rPr>
              <a:t>The sample is drawn from the reference distribution(in the </a:t>
            </a:r>
            <a:r>
              <a:rPr lang="en-US" altLang="zh-CN" sz="1200" dirty="0">
                <a:solidFill>
                  <a:srgbClr val="FF0000"/>
                </a:solidFill>
                <a:latin typeface="等线" panose="02010600030101010101" pitchFamily="2" charset="-122"/>
                <a:ea typeface="+mn-ea"/>
              </a:rPr>
              <a:t>one-sample case</a:t>
            </a:r>
            <a:r>
              <a:rPr lang="en-US" altLang="zh-CN" sz="1200" dirty="0">
                <a:latin typeface="等线" panose="02010600030101010101" pitchFamily="2" charset="-122"/>
                <a:ea typeface="+mn-ea"/>
              </a:rPr>
              <a:t>) or </a:t>
            </a:r>
            <a:r>
              <a:rPr lang="en-US" altLang="zh-CN" sz="1200" b="0" i="0" kern="1200" dirty="0">
                <a:solidFill>
                  <a:schemeClr val="tx1"/>
                </a:solidFill>
                <a:effectLst/>
                <a:latin typeface="+mn-lt"/>
                <a:ea typeface="+mn-ea"/>
                <a:cs typeface="+mn-cs"/>
              </a:rPr>
              <a:t>there is no difference between the two distributions </a:t>
            </a:r>
            <a:r>
              <a:rPr lang="en-US" altLang="zh-CN" sz="1200" dirty="0">
                <a:latin typeface="等线" panose="02010600030101010101" pitchFamily="2" charset="-122"/>
                <a:ea typeface="+mn-ea"/>
              </a:rPr>
              <a:t>(in the </a:t>
            </a:r>
            <a:r>
              <a:rPr lang="en-US" altLang="zh-CN" sz="1200" dirty="0">
                <a:solidFill>
                  <a:srgbClr val="FF0000"/>
                </a:solidFill>
                <a:latin typeface="等线" panose="02010600030101010101" pitchFamily="2" charset="-122"/>
                <a:ea typeface="+mn-ea"/>
              </a:rPr>
              <a:t>two-sample case</a:t>
            </a:r>
            <a:r>
              <a:rPr lang="en-US" altLang="zh-CN" sz="1200" dirty="0">
                <a:latin typeface="等线" panose="02010600030101010101" pitchFamily="2" charset="-122"/>
                <a:ea typeface="+mn-ea"/>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等线" panose="02010600030101010101" pitchFamily="2" charset="-122"/>
                <a:ea typeface="+mn-ea"/>
              </a:rPr>
              <a:t>Distance: </a:t>
            </a:r>
            <a:r>
              <a:rPr lang="en-US" altLang="zh-CN" sz="1200" dirty="0">
                <a:solidFill>
                  <a:srgbClr val="000000"/>
                </a:solidFill>
                <a:latin typeface="等线" panose="02010600030101010101" pitchFamily="2" charset="-122"/>
                <a:ea typeface="+mn-ea"/>
              </a:rPr>
              <a:t>A </a:t>
            </a:r>
            <a:r>
              <a:rPr lang="en-US" altLang="zh-CN" sz="1200" dirty="0">
                <a:solidFill>
                  <a:srgbClr val="FF0000"/>
                </a:solidFill>
                <a:latin typeface="等线" panose="02010600030101010101" pitchFamily="2" charset="-122"/>
                <a:ea typeface="+mn-ea"/>
              </a:rPr>
              <a:t>distance</a:t>
            </a:r>
            <a:r>
              <a:rPr lang="en-US" altLang="zh-CN" sz="1200" dirty="0">
                <a:solidFill>
                  <a:srgbClr val="000000"/>
                </a:solidFill>
                <a:latin typeface="等线" panose="02010600030101010101" pitchFamily="2" charset="-122"/>
                <a:ea typeface="+mn-ea"/>
              </a:rPr>
              <a:t> between the empirical distribution function of the sample and the cumulative distribution function of the reference distribution, or between the empirical distribution functions of two samples.</a:t>
            </a:r>
            <a:endParaRPr lang="zh-CN" altLang="en-US" sz="1200" dirty="0">
              <a:latin typeface="等线" panose="02010600030101010101" pitchFamily="2" charset="-122"/>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latin typeface="等线" panose="02010600030101010101" pitchFamily="2" charset="-122"/>
              <a:ea typeface="+mn-ea"/>
            </a:endParaRPr>
          </a:p>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110</a:t>
            </a:fld>
            <a:endParaRPr lang="zh-CN" altLang="en-US"/>
          </a:p>
        </p:txBody>
      </p:sp>
    </p:spTree>
    <p:extLst>
      <p:ext uri="{BB962C8B-B14F-4D97-AF65-F5344CB8AC3E}">
        <p14:creationId xmlns:p14="http://schemas.microsoft.com/office/powerpoint/2010/main" val="203625952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Red line is CDF, blue line is an </a:t>
            </a:r>
            <a:r>
              <a:rPr lang="en-US" altLang="zh-CN" sz="1200" b="0" i="0" u="none" strike="noStrike" kern="1200" dirty="0">
                <a:solidFill>
                  <a:schemeClr val="tx1"/>
                </a:solidFill>
                <a:effectLst/>
                <a:latin typeface="+mn-lt"/>
                <a:ea typeface="+mn-ea"/>
                <a:cs typeface="+mn-cs"/>
                <a:hlinkClick r:id="rId3" tooltip="Empirical distribution function"/>
              </a:rPr>
              <a:t>ECDF</a:t>
            </a:r>
            <a:r>
              <a:rPr lang="en-US" altLang="zh-CN" sz="1200" b="0" i="0" u="none" strike="noStrike" kern="1200" dirty="0">
                <a:solidFill>
                  <a:schemeClr val="tx1"/>
                </a:solidFill>
                <a:effectLst/>
                <a:latin typeface="+mn-lt"/>
                <a:ea typeface="+mn-ea"/>
                <a:cs typeface="+mn-cs"/>
              </a:rPr>
              <a:t>, and the black arrow is the K–S statistic</a:t>
            </a:r>
            <a:r>
              <a:rPr lang="zh-CN" altLang="en-US" sz="1200" b="0" i="0" u="none" strike="noStrike" kern="1200" dirty="0">
                <a:solidFill>
                  <a:schemeClr val="tx1"/>
                </a:solidFill>
                <a:effectLst/>
                <a:latin typeface="+mn-lt"/>
                <a:ea typeface="+mn-ea"/>
                <a:cs typeface="+mn-cs"/>
              </a:rPr>
              <a:t>，即</a:t>
            </a:r>
            <a:r>
              <a:rPr lang="en-US" altLang="zh-CN" sz="1200" b="0" i="0" u="none" strike="noStrike" kern="1200" dirty="0">
                <a:solidFill>
                  <a:schemeClr val="tx1"/>
                </a:solidFill>
                <a:effectLst/>
                <a:latin typeface="+mn-lt"/>
                <a:ea typeface="+mn-ea"/>
                <a:cs typeface="+mn-cs"/>
              </a:rPr>
              <a:t>D</a:t>
            </a:r>
            <a:r>
              <a:rPr lang="zh-CN" altLang="en-US" sz="1200" b="0" i="0" u="none" strike="noStrike" kern="1200" dirty="0">
                <a:solidFill>
                  <a:schemeClr val="tx1"/>
                </a:solidFill>
                <a:effectLst/>
                <a:latin typeface="+mn-lt"/>
                <a:ea typeface="+mn-ea"/>
                <a:cs typeface="+mn-cs"/>
              </a:rPr>
              <a:t>值，</a:t>
            </a:r>
            <a:r>
              <a:rPr lang="en-US" altLang="zh-CN" sz="1200" b="0" i="0" u="none" strike="noStrike" kern="1200" dirty="0">
                <a:solidFill>
                  <a:schemeClr val="tx1"/>
                </a:solidFill>
                <a:effectLst/>
                <a:latin typeface="+mn-lt"/>
                <a:ea typeface="+mn-ea"/>
                <a:cs typeface="+mn-cs"/>
              </a:rPr>
              <a:t>D</a:t>
            </a:r>
            <a:r>
              <a:rPr lang="zh-CN" altLang="en-US" sz="1200" b="0" i="0" u="none" strike="noStrike" kern="1200" dirty="0">
                <a:solidFill>
                  <a:schemeClr val="tx1"/>
                </a:solidFill>
                <a:effectLst/>
                <a:latin typeface="+mn-lt"/>
                <a:ea typeface="+mn-ea"/>
                <a:cs typeface="+mn-cs"/>
              </a:rPr>
              <a:t>的大小决定了两组数据间的差异。</a:t>
            </a:r>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111</a:t>
            </a:fld>
            <a:endParaRPr lang="zh-CN" altLang="en-US"/>
          </a:p>
        </p:txBody>
      </p:sp>
    </p:spTree>
    <p:extLst>
      <p:ext uri="{BB962C8B-B14F-4D97-AF65-F5344CB8AC3E}">
        <p14:creationId xmlns:p14="http://schemas.microsoft.com/office/powerpoint/2010/main" val="8617564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112</a:t>
            </a:fld>
            <a:endParaRPr lang="zh-CN" altLang="en-US"/>
          </a:p>
        </p:txBody>
      </p:sp>
    </p:spTree>
    <p:extLst>
      <p:ext uri="{BB962C8B-B14F-4D97-AF65-F5344CB8AC3E}">
        <p14:creationId xmlns:p14="http://schemas.microsoft.com/office/powerpoint/2010/main" val="154716370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113</a:t>
            </a:fld>
            <a:endParaRPr lang="zh-CN" altLang="en-US"/>
          </a:p>
        </p:txBody>
      </p:sp>
    </p:spTree>
    <p:extLst>
      <p:ext uri="{BB962C8B-B14F-4D97-AF65-F5344CB8AC3E}">
        <p14:creationId xmlns:p14="http://schemas.microsoft.com/office/powerpoint/2010/main" val="1000129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幻灯片图像占位符 1">
            <a:extLst>
              <a:ext uri="{FF2B5EF4-FFF2-40B4-BE49-F238E27FC236}">
                <a16:creationId xmlns:a16="http://schemas.microsoft.com/office/drawing/2014/main" id="{3EA31DCE-DBC6-4821-ABC8-B90135EA924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备注占位符 2">
            <a:extLst>
              <a:ext uri="{FF2B5EF4-FFF2-40B4-BE49-F238E27FC236}">
                <a16:creationId xmlns:a16="http://schemas.microsoft.com/office/drawing/2014/main" id="{61653D37-424A-4BD2-A8F8-C6B51BDC1C8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a:t>错误率与精度仅仅是最基本的一种表示，无论是经验误差，还是泛化能力，我们一个模型的好坏，都是对于特定的任务而言的，而非仅仅由算法和数据决定，任务的需求也是非常重要的因素。</a:t>
            </a:r>
          </a:p>
          <a:p>
            <a:pPr eaLnBrk="1" hangingPunct="1">
              <a:spcBef>
                <a:spcPct val="0"/>
              </a:spcBef>
            </a:pPr>
            <a:endParaRPr lang="zh-CN" altLang="en-US"/>
          </a:p>
        </p:txBody>
      </p:sp>
      <p:sp>
        <p:nvSpPr>
          <p:cNvPr id="8196" name="灯片编号占位符 3">
            <a:extLst>
              <a:ext uri="{FF2B5EF4-FFF2-40B4-BE49-F238E27FC236}">
                <a16:creationId xmlns:a16="http://schemas.microsoft.com/office/drawing/2014/main" id="{77DFD047-C822-47FC-9343-7065B55E470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C3555437-99C0-4D61-BEE1-FFA22B3CDBC8}" type="slidenum">
              <a:rPr lang="zh-CN" altLang="en-US" smtClean="0"/>
              <a:pPr/>
              <a:t>18</a:t>
            </a:fld>
            <a:endParaRPr lang="zh-CN" altLang="en-US"/>
          </a:p>
        </p:txBody>
      </p:sp>
    </p:spTree>
    <p:extLst>
      <p:ext uri="{BB962C8B-B14F-4D97-AF65-F5344CB8AC3E}">
        <p14:creationId xmlns:p14="http://schemas.microsoft.com/office/powerpoint/2010/main" val="366249399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114</a:t>
            </a:fld>
            <a:endParaRPr lang="zh-CN" altLang="en-US"/>
          </a:p>
        </p:txBody>
      </p:sp>
    </p:spTree>
    <p:extLst>
      <p:ext uri="{BB962C8B-B14F-4D97-AF65-F5344CB8AC3E}">
        <p14:creationId xmlns:p14="http://schemas.microsoft.com/office/powerpoint/2010/main" val="238512561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上例中假设总体的参数是已知的，但这在实际应用中可能不知道对照分布的总体均值和标准差。在这种情况下通常用样本均值和标准差代替总体均值和标准差，这就是所谓的</a:t>
            </a:r>
            <a:r>
              <a:rPr lang="en-US" altLang="zh-CN" sz="1200" b="0" i="0" u="none" strike="noStrike" kern="1200" dirty="0">
                <a:solidFill>
                  <a:schemeClr val="tx1"/>
                </a:solidFill>
                <a:effectLst/>
                <a:latin typeface="+mn-lt"/>
                <a:ea typeface="+mn-ea"/>
                <a:cs typeface="+mn-cs"/>
              </a:rPr>
              <a:t>Lilliefors</a:t>
            </a:r>
            <a:r>
              <a:rPr lang="zh-CN" altLang="en-US" sz="1200" b="0" i="0" u="none" strike="noStrike" kern="1200" dirty="0">
                <a:solidFill>
                  <a:schemeClr val="tx1"/>
                </a:solidFill>
                <a:effectLst/>
                <a:latin typeface="+mn-lt"/>
                <a:ea typeface="+mn-ea"/>
                <a:cs typeface="+mn-cs"/>
              </a:rPr>
              <a:t>正态性检验。</a:t>
            </a:r>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115</a:t>
            </a:fld>
            <a:endParaRPr lang="zh-CN" altLang="en-US"/>
          </a:p>
        </p:txBody>
      </p:sp>
    </p:spTree>
    <p:extLst>
      <p:ext uri="{BB962C8B-B14F-4D97-AF65-F5344CB8AC3E}">
        <p14:creationId xmlns:p14="http://schemas.microsoft.com/office/powerpoint/2010/main" val="412618102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属于</a:t>
            </a:r>
            <a:r>
              <a:rPr lang="en-US" altLang="zh-CN" dirty="0"/>
              <a:t>One-sample K-S Test ;</a:t>
            </a:r>
            <a:r>
              <a:rPr lang="zh-CN" altLang="en-US" dirty="0"/>
              <a:t>基于</a:t>
            </a:r>
            <a:r>
              <a:rPr lang="en-US" altLang="zh-CN" dirty="0"/>
              <a:t>K-S</a:t>
            </a:r>
            <a:r>
              <a:rPr lang="zh-CN" altLang="en-US" dirty="0"/>
              <a:t>的一种正态性检验，</a:t>
            </a:r>
            <a:r>
              <a:rPr lang="zh-CN" altLang="en-US" sz="1200" b="0" i="0" u="none" strike="noStrike" kern="1200" dirty="0">
                <a:solidFill>
                  <a:schemeClr val="tx1"/>
                </a:solidFill>
                <a:effectLst/>
                <a:latin typeface="+mn-lt"/>
                <a:ea typeface="+mn-ea"/>
                <a:cs typeface="+mn-cs"/>
              </a:rPr>
              <a:t>其检验没有确定来自哪一个具体的正态分布</a:t>
            </a:r>
            <a:r>
              <a:rPr lang="zh-CN" altLang="en-US" dirty="0"/>
              <a:t>：</a:t>
            </a:r>
            <a:r>
              <a:rPr lang="en-US" altLang="zh-CN" sz="1200" dirty="0">
                <a:latin typeface="等线" panose="02010600030101010101" pitchFamily="2" charset="-122"/>
                <a:ea typeface="+mn-ea"/>
              </a:rPr>
              <a:t>correcting the K-S for small values at the tail of probability distributions.</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116</a:t>
            </a:fld>
            <a:endParaRPr lang="zh-CN" altLang="en-US"/>
          </a:p>
        </p:txBody>
      </p:sp>
    </p:spTree>
    <p:extLst>
      <p:ext uri="{BB962C8B-B14F-4D97-AF65-F5344CB8AC3E}">
        <p14:creationId xmlns:p14="http://schemas.microsoft.com/office/powerpoint/2010/main" val="13916392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117</a:t>
            </a:fld>
            <a:endParaRPr lang="zh-CN" altLang="en-US"/>
          </a:p>
        </p:txBody>
      </p:sp>
    </p:spTree>
    <p:extLst>
      <p:ext uri="{BB962C8B-B14F-4D97-AF65-F5344CB8AC3E}">
        <p14:creationId xmlns:p14="http://schemas.microsoft.com/office/powerpoint/2010/main" val="216909045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标准正态分布；</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118</a:t>
            </a:fld>
            <a:endParaRPr lang="zh-CN" altLang="en-US"/>
          </a:p>
        </p:txBody>
      </p:sp>
    </p:spTree>
    <p:extLst>
      <p:ext uri="{BB962C8B-B14F-4D97-AF65-F5344CB8AC3E}">
        <p14:creationId xmlns:p14="http://schemas.microsoft.com/office/powerpoint/2010/main" val="241433547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这里</a:t>
            </a:r>
            <a:r>
              <a:rPr lang="en-US" altLang="zh-CN" dirty="0"/>
              <a:t>D</a:t>
            </a:r>
            <a:r>
              <a:rPr lang="zh-CN" altLang="en-US" dirty="0"/>
              <a:t>中标准正态分布没有解的过程诶 那就是知道了正态分布 那和</a:t>
            </a:r>
            <a:r>
              <a:rPr lang="en-US" altLang="zh-CN" dirty="0"/>
              <a:t>K-S</a:t>
            </a:r>
            <a:r>
              <a:rPr lang="zh-CN" altLang="en-US" dirty="0"/>
              <a:t>有什么区别呢？（明白了 这是两种方法的思路）</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119</a:t>
            </a:fld>
            <a:endParaRPr lang="zh-CN" altLang="en-US"/>
          </a:p>
        </p:txBody>
      </p:sp>
    </p:spTree>
    <p:extLst>
      <p:ext uri="{BB962C8B-B14F-4D97-AF65-F5344CB8AC3E}">
        <p14:creationId xmlns:p14="http://schemas.microsoft.com/office/powerpoint/2010/main" val="413039327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120</a:t>
            </a:fld>
            <a:endParaRPr lang="zh-CN" altLang="en-US"/>
          </a:p>
        </p:txBody>
      </p:sp>
    </p:spTree>
    <p:extLst>
      <p:ext uri="{BB962C8B-B14F-4D97-AF65-F5344CB8AC3E}">
        <p14:creationId xmlns:p14="http://schemas.microsoft.com/office/powerpoint/2010/main" val="418747250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KS</a:t>
            </a:r>
            <a:r>
              <a:rPr lang="zh-CN" altLang="en-US" sz="1200" b="0" i="0" u="none" strike="noStrike" kern="1200" dirty="0">
                <a:solidFill>
                  <a:schemeClr val="tx1"/>
                </a:solidFill>
                <a:effectLst/>
                <a:latin typeface="+mn-lt"/>
                <a:ea typeface="+mn-ea"/>
                <a:cs typeface="+mn-cs"/>
              </a:rPr>
              <a:t>检验与</a:t>
            </a:r>
            <a:r>
              <a:rPr lang="en-US" altLang="zh-CN" sz="1200" b="0" i="0" u="none" strike="noStrike" kern="1200" dirty="0">
                <a:solidFill>
                  <a:schemeClr val="tx1"/>
                </a:solidFill>
                <a:effectLst/>
                <a:latin typeface="+mn-lt"/>
                <a:ea typeface="+mn-ea"/>
                <a:cs typeface="+mn-cs"/>
              </a:rPr>
              <a:t>t-</a:t>
            </a:r>
            <a:r>
              <a:rPr lang="zh-CN" altLang="en-US" sz="1200" b="0" i="0" u="none" strike="noStrike" kern="1200" dirty="0">
                <a:solidFill>
                  <a:schemeClr val="tx1"/>
                </a:solidFill>
                <a:effectLst/>
                <a:latin typeface="+mn-lt"/>
                <a:ea typeface="+mn-ea"/>
                <a:cs typeface="+mn-cs"/>
              </a:rPr>
              <a:t>检验之类的其他方法不同是</a:t>
            </a:r>
            <a:r>
              <a:rPr lang="en-US" altLang="zh-CN" sz="1200" b="0" i="0" u="none" strike="noStrike" kern="1200" dirty="0">
                <a:solidFill>
                  <a:schemeClr val="tx1"/>
                </a:solidFill>
                <a:effectLst/>
                <a:latin typeface="+mn-lt"/>
                <a:ea typeface="+mn-ea"/>
                <a:cs typeface="+mn-cs"/>
              </a:rPr>
              <a:t>KS</a:t>
            </a:r>
            <a:r>
              <a:rPr lang="zh-CN" altLang="en-US" sz="1200" b="0" i="0" u="none" strike="noStrike" kern="1200" dirty="0">
                <a:solidFill>
                  <a:schemeClr val="tx1"/>
                </a:solidFill>
                <a:effectLst/>
                <a:latin typeface="+mn-lt"/>
                <a:ea typeface="+mn-ea"/>
                <a:cs typeface="+mn-cs"/>
              </a:rPr>
              <a:t>检验不需要知道数据的分布情况，可以算是一种非参数检验方法。当然这样方便的代价就是当检验的数据分布符合特定的分布事，</a:t>
            </a:r>
            <a:r>
              <a:rPr lang="en-US" altLang="zh-CN" sz="1200" b="0" i="0" u="none" strike="noStrike" kern="1200" dirty="0">
                <a:solidFill>
                  <a:schemeClr val="tx1"/>
                </a:solidFill>
                <a:effectLst/>
                <a:latin typeface="+mn-lt"/>
                <a:ea typeface="+mn-ea"/>
                <a:cs typeface="+mn-cs"/>
              </a:rPr>
              <a:t>KS</a:t>
            </a:r>
            <a:r>
              <a:rPr lang="zh-CN" altLang="en-US" sz="1200" b="0" i="0" u="none" strike="noStrike" kern="1200" dirty="0">
                <a:solidFill>
                  <a:schemeClr val="tx1"/>
                </a:solidFill>
                <a:effectLst/>
                <a:latin typeface="+mn-lt"/>
                <a:ea typeface="+mn-ea"/>
                <a:cs typeface="+mn-cs"/>
              </a:rPr>
              <a:t>检验的灵敏度没有相应特定分布的检验来的高。</a:t>
            </a:r>
            <a:r>
              <a:rPr lang="en-US" altLang="zh-C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比如说</a:t>
            </a:r>
            <a:r>
              <a:rPr lang="en-US" altLang="zh-CN" sz="1200" b="0" i="0" u="none" strike="noStrike" kern="1200" dirty="0">
                <a:solidFill>
                  <a:schemeClr val="tx1"/>
                </a:solidFill>
                <a:effectLst/>
                <a:latin typeface="+mn-lt"/>
                <a:ea typeface="+mn-ea"/>
                <a:cs typeface="+mn-cs"/>
              </a:rPr>
              <a:t>W test</a:t>
            </a:r>
            <a:r>
              <a:rPr lang="zh-CN" altLang="en-US" sz="1200" b="0" i="0" u="none" strike="noStrike" kern="1200" dirty="0">
                <a:solidFill>
                  <a:schemeClr val="tx1"/>
                </a:solidFill>
                <a:effectLst/>
                <a:latin typeface="+mn-lt"/>
                <a:ea typeface="+mn-ea"/>
                <a:cs typeface="+mn-cs"/>
              </a:rPr>
              <a:t>专门针对检验正态分布的</a:t>
            </a:r>
            <a:r>
              <a:rPr lang="en-US" altLang="zh-CN" sz="1200" b="0" i="0" u="none" strike="noStrike" kern="1200" dirty="0">
                <a:solidFill>
                  <a:schemeClr val="tx1"/>
                </a:solidFill>
                <a:effectLst/>
                <a:latin typeface="+mn-lt"/>
                <a:ea typeface="+mn-ea"/>
                <a:cs typeface="+mn-cs"/>
              </a:rPr>
              <a:t>)</a:t>
            </a:r>
            <a:endParaRPr lang="en-US" altLang="zh-CN" dirty="0"/>
          </a:p>
          <a:p>
            <a:r>
              <a:rPr lang="zh-CN" altLang="en-US" dirty="0"/>
              <a:t>缺点有争议诶，</a:t>
            </a:r>
            <a:r>
              <a:rPr lang="en-US" altLang="zh-CN" dirty="0"/>
              <a:t>wiki</a:t>
            </a:r>
            <a:r>
              <a:rPr lang="zh-CN" altLang="en-US" dirty="0"/>
              <a:t>上说可以用于离散数据。其他资料说只用于连续和定量数据，然后</a:t>
            </a:r>
            <a:r>
              <a:rPr lang="en-US" altLang="zh-CN" dirty="0"/>
              <a:t>GOF Test</a:t>
            </a:r>
            <a:r>
              <a:rPr lang="zh-CN" altLang="en-US" dirty="0"/>
              <a:t>即可用于连续，又可用于离散。费解前者不是包含在后者里吗？后续再加上</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121</a:t>
            </a:fld>
            <a:endParaRPr lang="zh-CN" altLang="en-US"/>
          </a:p>
        </p:txBody>
      </p:sp>
    </p:spTree>
    <p:extLst>
      <p:ext uri="{BB962C8B-B14F-4D97-AF65-F5344CB8AC3E}">
        <p14:creationId xmlns:p14="http://schemas.microsoft.com/office/powerpoint/2010/main" val="378488190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124</a:t>
            </a:fld>
            <a:endParaRPr lang="zh-CN" altLang="en-US"/>
          </a:p>
        </p:txBody>
      </p:sp>
    </p:spTree>
    <p:extLst>
      <p:ext uri="{BB962C8B-B14F-4D97-AF65-F5344CB8AC3E}">
        <p14:creationId xmlns:p14="http://schemas.microsoft.com/office/powerpoint/2010/main" val="307903850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把每个数据点的差求平方以后相加，得到总的分布偏差，这样就考虑了所有的差异点，而不是像</a:t>
            </a:r>
            <a:r>
              <a:rPr lang="en-US" altLang="zh-CN" sz="1200" b="0" i="0" u="none" strike="noStrike" kern="1200" dirty="0">
                <a:solidFill>
                  <a:schemeClr val="tx1"/>
                </a:solidFill>
                <a:effectLst/>
                <a:latin typeface="+mn-lt"/>
                <a:ea typeface="+mn-ea"/>
                <a:cs typeface="+mn-cs"/>
              </a:rPr>
              <a:t>K-S</a:t>
            </a:r>
            <a:r>
              <a:rPr lang="zh-CN" altLang="en-US" sz="1200" b="0" i="0" u="none" strike="noStrike" kern="1200" dirty="0">
                <a:solidFill>
                  <a:schemeClr val="tx1"/>
                </a:solidFill>
                <a:effectLst/>
                <a:latin typeface="+mn-lt"/>
                <a:ea typeface="+mn-ea"/>
                <a:cs typeface="+mn-cs"/>
              </a:rPr>
              <a:t>检验那样只考虑一个最大的；</a:t>
            </a:r>
            <a:endParaRPr lang="zh-CN" altLang="en-US" dirty="0"/>
          </a:p>
          <a:p>
            <a:r>
              <a:rPr lang="zh-CN" altLang="en-US" dirty="0"/>
              <a:t>积分公式计算统计量较麻烦，改善的形式；</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125</a:t>
            </a:fld>
            <a:endParaRPr lang="zh-CN" altLang="en-US"/>
          </a:p>
        </p:txBody>
      </p:sp>
    </p:spTree>
    <p:extLst>
      <p:ext uri="{BB962C8B-B14F-4D97-AF65-F5344CB8AC3E}">
        <p14:creationId xmlns:p14="http://schemas.microsoft.com/office/powerpoint/2010/main" val="15941768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zh-CN" dirty="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E8E701DB-3556-4E5B-A041-A568BF2D07D0}" type="slidenum">
              <a:rPr lang="zh-CN" altLang="en-US"/>
              <a:pPr/>
              <a:t>35</a:t>
            </a:fld>
            <a:endParaRPr lang="zh-CN" altLang="en-US"/>
          </a:p>
        </p:txBody>
      </p:sp>
    </p:spTree>
    <p:extLst>
      <p:ext uri="{BB962C8B-B14F-4D97-AF65-F5344CB8AC3E}">
        <p14:creationId xmlns:p14="http://schemas.microsoft.com/office/powerpoint/2010/main" val="135817800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126</a:t>
            </a:fld>
            <a:endParaRPr lang="zh-CN" altLang="en-US"/>
          </a:p>
        </p:txBody>
      </p:sp>
    </p:spTree>
    <p:extLst>
      <p:ext uri="{BB962C8B-B14F-4D97-AF65-F5344CB8AC3E}">
        <p14:creationId xmlns:p14="http://schemas.microsoft.com/office/powerpoint/2010/main" val="109197369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介绍</a:t>
            </a:r>
            <a:r>
              <a:rPr lang="en-US" altLang="zh-CN" dirty="0"/>
              <a:t>P-value</a:t>
            </a:r>
            <a:r>
              <a:rPr lang="zh-CN" altLang="en-US" dirty="0"/>
              <a:t>和显著度的关系；</a:t>
            </a:r>
            <a:endParaRPr lang="en-US" altLang="zh-CN" dirty="0"/>
          </a:p>
          <a:p>
            <a:r>
              <a:rPr lang="zh-CN" altLang="en-US" dirty="0"/>
              <a:t>修正后的</a:t>
            </a:r>
            <a:r>
              <a:rPr lang="en-US" altLang="zh-CN" dirty="0"/>
              <a:t>AD*</a:t>
            </a:r>
            <a:r>
              <a:rPr lang="zh-CN" altLang="en-US" dirty="0"/>
              <a:t>是</a:t>
            </a:r>
            <a:r>
              <a:rPr lang="en-US" altLang="zh-CN" dirty="0"/>
              <a:t>0.3956;</a:t>
            </a:r>
          </a:p>
          <a:p>
            <a:r>
              <a:rPr lang="zh-CN" altLang="en-US" dirty="0"/>
              <a:t>算出来</a:t>
            </a:r>
            <a:r>
              <a:rPr lang="en-US" altLang="zh-CN" dirty="0"/>
              <a:t>P-value</a:t>
            </a:r>
            <a:r>
              <a:rPr lang="zh-CN" altLang="en-US" dirty="0"/>
              <a:t>是</a:t>
            </a:r>
            <a:r>
              <a:rPr lang="en-US" altLang="zh-CN" dirty="0"/>
              <a:t>0.3712&gt;alpha(0.05)</a:t>
            </a:r>
            <a:r>
              <a:rPr lang="zh-CN" altLang="en-US" dirty="0"/>
              <a:t>；</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127</a:t>
            </a:fld>
            <a:endParaRPr lang="zh-CN" altLang="en-US"/>
          </a:p>
        </p:txBody>
      </p:sp>
    </p:spTree>
    <p:extLst>
      <p:ext uri="{BB962C8B-B14F-4D97-AF65-F5344CB8AC3E}">
        <p14:creationId xmlns:p14="http://schemas.microsoft.com/office/powerpoint/2010/main" val="394277899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128</a:t>
            </a:fld>
            <a:endParaRPr lang="zh-CN" altLang="en-US"/>
          </a:p>
        </p:txBody>
      </p:sp>
    </p:spTree>
    <p:extLst>
      <p:ext uri="{BB962C8B-B14F-4D97-AF65-F5344CB8AC3E}">
        <p14:creationId xmlns:p14="http://schemas.microsoft.com/office/powerpoint/2010/main" val="367120853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129</a:t>
            </a:fld>
            <a:endParaRPr lang="zh-CN" altLang="en-US"/>
          </a:p>
        </p:txBody>
      </p:sp>
    </p:spTree>
    <p:extLst>
      <p:ext uri="{BB962C8B-B14F-4D97-AF65-F5344CB8AC3E}">
        <p14:creationId xmlns:p14="http://schemas.microsoft.com/office/powerpoint/2010/main" val="43842410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130</a:t>
            </a:fld>
            <a:endParaRPr lang="zh-CN" altLang="en-US"/>
          </a:p>
        </p:txBody>
      </p:sp>
    </p:spTree>
    <p:extLst>
      <p:ext uri="{BB962C8B-B14F-4D97-AF65-F5344CB8AC3E}">
        <p14:creationId xmlns:p14="http://schemas.microsoft.com/office/powerpoint/2010/main" val="267043104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得到相关系数</a:t>
            </a:r>
            <a:r>
              <a:rPr lang="en-US" altLang="zh-CN" dirty="0"/>
              <a:t>W</a:t>
            </a:r>
            <a:r>
              <a:rPr lang="zh-CN" altLang="en-US" dirty="0"/>
              <a:t>，越接近</a:t>
            </a:r>
            <a:r>
              <a:rPr lang="en-US" altLang="zh-CN" dirty="0"/>
              <a:t>1</a:t>
            </a:r>
            <a:r>
              <a:rPr lang="zh-CN" altLang="en-US" dirty="0"/>
              <a:t>越表明数据和正态分布拟合得越好；或者是和临界值比较，若大于临界值，数据服从正态分布；</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132</a:t>
            </a:fld>
            <a:endParaRPr lang="zh-CN" altLang="en-US"/>
          </a:p>
        </p:txBody>
      </p:sp>
    </p:spTree>
    <p:extLst>
      <p:ext uri="{BB962C8B-B14F-4D97-AF65-F5344CB8AC3E}">
        <p14:creationId xmlns:p14="http://schemas.microsoft.com/office/powerpoint/2010/main" val="272764852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a:t>
            </a:r>
            <a:r>
              <a:rPr lang="zh-CN" altLang="en-US" dirty="0"/>
              <a:t>值是个常数向量，直接查表可以得到</a:t>
            </a:r>
            <a:r>
              <a:rPr lang="en-US" altLang="zh-CN" dirty="0"/>
              <a:t>;</a:t>
            </a:r>
          </a:p>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133</a:t>
            </a:fld>
            <a:endParaRPr lang="zh-CN" altLang="en-US"/>
          </a:p>
        </p:txBody>
      </p:sp>
    </p:spTree>
    <p:extLst>
      <p:ext uri="{BB962C8B-B14F-4D97-AF65-F5344CB8AC3E}">
        <p14:creationId xmlns:p14="http://schemas.microsoft.com/office/powerpoint/2010/main" val="335977859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正态概率图</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134</a:t>
            </a:fld>
            <a:endParaRPr lang="zh-CN" altLang="en-US"/>
          </a:p>
        </p:txBody>
      </p:sp>
    </p:spTree>
    <p:extLst>
      <p:ext uri="{BB962C8B-B14F-4D97-AF65-F5344CB8AC3E}">
        <p14:creationId xmlns:p14="http://schemas.microsoft.com/office/powerpoint/2010/main" val="176709798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135</a:t>
            </a:fld>
            <a:endParaRPr lang="zh-CN" altLang="en-US"/>
          </a:p>
        </p:txBody>
      </p:sp>
    </p:spTree>
    <p:extLst>
      <p:ext uri="{BB962C8B-B14F-4D97-AF65-F5344CB8AC3E}">
        <p14:creationId xmlns:p14="http://schemas.microsoft.com/office/powerpoint/2010/main" val="330651315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Q-Q plot</a:t>
            </a:r>
            <a:r>
              <a:rPr lang="zh-CN" altLang="en-US" dirty="0"/>
              <a:t>；</a:t>
            </a:r>
            <a:endParaRPr lang="en-US" altLang="zh-CN" dirty="0"/>
          </a:p>
          <a:p>
            <a:r>
              <a:rPr lang="zh-CN" altLang="en-US" dirty="0"/>
              <a:t>正态概率图用于检查一组数据是否服从正态分布，是实数与正态分布数据之间函数关系的散点图。如果这组数据服从正态分布，正态概率图会是一条直线。</a:t>
            </a:r>
          </a:p>
        </p:txBody>
      </p:sp>
      <p:sp>
        <p:nvSpPr>
          <p:cNvPr id="4" name="灯片编号占位符 3"/>
          <p:cNvSpPr>
            <a:spLocks noGrp="1"/>
          </p:cNvSpPr>
          <p:nvPr>
            <p:ph type="sldNum" sz="quarter" idx="10"/>
          </p:nvPr>
        </p:nvSpPr>
        <p:spPr/>
        <p:txBody>
          <a:bodyPr/>
          <a:lstStyle/>
          <a:p>
            <a:fld id="{B40F9F18-2F56-410D-866C-789BD6C45DB2}" type="slidenum">
              <a:rPr lang="zh-CN" altLang="en-US" smtClean="0"/>
              <a:t>136</a:t>
            </a:fld>
            <a:endParaRPr lang="zh-CN" altLang="en-US"/>
          </a:p>
        </p:txBody>
      </p:sp>
    </p:spTree>
    <p:extLst>
      <p:ext uri="{BB962C8B-B14F-4D97-AF65-F5344CB8AC3E}">
        <p14:creationId xmlns:p14="http://schemas.microsoft.com/office/powerpoint/2010/main" val="1042253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zh-CN" altLang="en-US" dirty="0"/>
              <a:t>*</a:t>
            </a:r>
            <a:r>
              <a:rPr lang="en-US" altLang="zh-CN" dirty="0"/>
              <a:t>1</a:t>
            </a:r>
            <a:r>
              <a:rPr lang="zh-CN" altLang="en-US" dirty="0"/>
              <a:t>引入泛化误差概念；*</a:t>
            </a:r>
            <a:r>
              <a:rPr lang="en-US" altLang="zh-CN" dirty="0"/>
              <a:t>2</a:t>
            </a:r>
            <a:r>
              <a:rPr lang="zh-CN" altLang="en-US" dirty="0"/>
              <a:t>多种数据集复用方案，近似评估泛化误差；*</a:t>
            </a:r>
            <a:r>
              <a:rPr lang="en-US" altLang="zh-CN" dirty="0"/>
              <a:t>3</a:t>
            </a:r>
            <a:r>
              <a:rPr lang="zh-CN" altLang="en-US" dirty="0"/>
              <a:t>根据任务选择合适指标来量化性能</a:t>
            </a:r>
            <a:endParaRPr lang="en-US" altLang="zh-CN" dirty="0"/>
          </a:p>
          <a:p>
            <a:pPr>
              <a:spcBef>
                <a:spcPct val="0"/>
              </a:spcBef>
            </a:pPr>
            <a:endParaRPr lang="en-US" altLang="zh-CN" dirty="0"/>
          </a:p>
          <a:p>
            <a:pPr>
              <a:spcBef>
                <a:spcPct val="0"/>
              </a:spcBef>
            </a:pPr>
            <a:r>
              <a:rPr lang="zh-CN" altLang="en-US" dirty="0"/>
              <a:t>有了这些工具，我们能够基于比较的方法，在已有的数据集上，对特定任务评估并选择合适的学习器</a:t>
            </a:r>
            <a:endParaRPr lang="en-US" altLang="zh-CN" dirty="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E8E701DB-3556-4E5B-A041-A568BF2D07D0}" type="slidenum">
              <a:rPr lang="zh-CN" altLang="en-US"/>
              <a:pPr/>
              <a:t>36</a:t>
            </a:fld>
            <a:endParaRPr lang="zh-CN" altLang="en-US"/>
          </a:p>
        </p:txBody>
      </p:sp>
    </p:spTree>
    <p:extLst>
      <p:ext uri="{BB962C8B-B14F-4D97-AF65-F5344CB8AC3E}">
        <p14:creationId xmlns:p14="http://schemas.microsoft.com/office/powerpoint/2010/main" val="57109523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最好用那句 摘自</a:t>
            </a:r>
            <a:r>
              <a:rPr lang="en-US" altLang="zh-CN" dirty="0"/>
              <a:t>wiki</a:t>
            </a:r>
            <a:r>
              <a:rPr lang="zh-CN" altLang="en-US" dirty="0"/>
              <a:t>；</a:t>
            </a:r>
            <a:endParaRPr lang="en-US" altLang="zh-CN" dirty="0"/>
          </a:p>
          <a:p>
            <a:r>
              <a:rPr lang="en-US" altLang="zh-CN" dirty="0"/>
              <a:t>JB Test</a:t>
            </a:r>
            <a:r>
              <a:rPr lang="zh-CN" altLang="en-US" dirty="0"/>
              <a:t>适用于大样本，当样本大小超过</a:t>
            </a:r>
            <a:r>
              <a:rPr lang="en-US" altLang="zh-CN" dirty="0"/>
              <a:t>2000</a:t>
            </a:r>
            <a:r>
              <a:rPr lang="zh-CN" altLang="en-US" dirty="0"/>
              <a:t>时，</a:t>
            </a:r>
            <a:r>
              <a:rPr lang="en-US" altLang="zh-CN" dirty="0"/>
              <a:t>W Test</a:t>
            </a:r>
            <a:r>
              <a:rPr lang="zh-CN" altLang="en-US" dirty="0"/>
              <a:t>没那么高的可信度；</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有其他统计学家把其适用范围扩展到</a:t>
            </a:r>
            <a:r>
              <a:rPr lang="en-US" altLang="zh-CN" sz="1200" b="0" i="0" u="none" strike="noStrike" kern="1200" dirty="0">
                <a:solidFill>
                  <a:schemeClr val="tx1"/>
                </a:solidFill>
                <a:effectLst/>
                <a:latin typeface="+mn-lt"/>
                <a:ea typeface="+mn-ea"/>
                <a:cs typeface="+mn-cs"/>
              </a:rPr>
              <a:t>5000</a:t>
            </a:r>
            <a:r>
              <a:rPr lang="zh-CN" altLang="en-US" sz="1200" b="0" i="0" u="none" strike="noStrike" kern="1200" dirty="0">
                <a:solidFill>
                  <a:schemeClr val="tx1"/>
                </a:solidFill>
                <a:effectLst/>
                <a:latin typeface="+mn-lt"/>
                <a:ea typeface="+mn-ea"/>
                <a:cs typeface="+mn-cs"/>
              </a:rPr>
              <a:t>，因此可以说</a:t>
            </a:r>
            <a:r>
              <a:rPr lang="en-US" altLang="zh-CN" sz="1200" b="0" i="1" u="none" strike="noStrike" kern="1200" dirty="0">
                <a:solidFill>
                  <a:schemeClr val="tx1"/>
                </a:solidFill>
                <a:effectLst/>
                <a:latin typeface="+mn-lt"/>
                <a:ea typeface="+mn-ea"/>
                <a:cs typeface="+mn-cs"/>
              </a:rPr>
              <a:t>W</a:t>
            </a:r>
            <a:r>
              <a:rPr lang="zh-CN" altLang="en-US" sz="1200" b="0" i="0" u="none" strike="noStrike" kern="1200" dirty="0">
                <a:solidFill>
                  <a:schemeClr val="tx1"/>
                </a:solidFill>
                <a:effectLst/>
                <a:latin typeface="+mn-lt"/>
                <a:ea typeface="+mn-ea"/>
                <a:cs typeface="+mn-cs"/>
              </a:rPr>
              <a:t>检验几乎适用于所有的正态检验。</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B40F9F18-2F56-410D-866C-789BD6C45DB2}" type="slidenum">
              <a:rPr lang="zh-CN" altLang="en-US" smtClean="0"/>
              <a:t>137</a:t>
            </a:fld>
            <a:endParaRPr lang="zh-CN" altLang="en-US"/>
          </a:p>
        </p:txBody>
      </p:sp>
    </p:spTree>
    <p:extLst>
      <p:ext uri="{BB962C8B-B14F-4D97-AF65-F5344CB8AC3E}">
        <p14:creationId xmlns:p14="http://schemas.microsoft.com/office/powerpoint/2010/main" val="303693678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点估计的定义非常广泛，不要求</a:t>
            </a:r>
            <a:r>
              <a:rPr lang="en-US" altLang="zh-CN" dirty="0"/>
              <a:t>g</a:t>
            </a:r>
            <a:r>
              <a:rPr lang="zh-CN" altLang="en-US" dirty="0"/>
              <a:t>返回一个接近正确的值</a:t>
            </a:r>
          </a:p>
        </p:txBody>
      </p:sp>
      <p:sp>
        <p:nvSpPr>
          <p:cNvPr id="4" name="灯片编号占位符 3"/>
          <p:cNvSpPr>
            <a:spLocks noGrp="1"/>
          </p:cNvSpPr>
          <p:nvPr>
            <p:ph type="sldNum" sz="quarter" idx="10"/>
          </p:nvPr>
        </p:nvSpPr>
        <p:spPr/>
        <p:txBody>
          <a:bodyPr/>
          <a:lstStyle/>
          <a:p>
            <a:pPr>
              <a:defRPr/>
            </a:pPr>
            <a:fld id="{0CD3FC28-A8D8-406D-B5A4-830FAD2B2EE5}" type="slidenum">
              <a:rPr lang="zh-CN" altLang="en-US" smtClean="0"/>
              <a:pPr>
                <a:defRPr/>
              </a:pPr>
              <a:t>139</a:t>
            </a:fld>
            <a:endParaRPr lang="zh-CN" altLang="en-US"/>
          </a:p>
        </p:txBody>
      </p:sp>
    </p:spTree>
    <p:extLst>
      <p:ext uri="{BB962C8B-B14F-4D97-AF65-F5344CB8AC3E}">
        <p14:creationId xmlns:p14="http://schemas.microsoft.com/office/powerpoint/2010/main" val="70297867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幻灯片图像占位符 1">
            <a:extLst>
              <a:ext uri="{FF2B5EF4-FFF2-40B4-BE49-F238E27FC236}">
                <a16:creationId xmlns:a16="http://schemas.microsoft.com/office/drawing/2014/main" id="{B56E32B1-F493-4627-AE04-07EC71DF4B6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备注占位符 2">
            <a:extLst>
              <a:ext uri="{FF2B5EF4-FFF2-40B4-BE49-F238E27FC236}">
                <a16:creationId xmlns:a16="http://schemas.microsoft.com/office/drawing/2014/main" id="{712E2F43-B55B-4B56-B08F-A8B2BEEDB26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a:t>偏差越大，预测值越偏离真实值。偏差刻画了学习算法本省的拟合能力。 方差度量了同样大小的训练数据变动所导致的学习性能的变化，刻画了数据扰动带来的影响。对于非常灵活的模型来说偏差较小，方差较大。有着最优预测能力的模型在偏差和方差之间有很好的折中</a:t>
            </a:r>
          </a:p>
        </p:txBody>
      </p:sp>
      <p:sp>
        <p:nvSpPr>
          <p:cNvPr id="8196" name="灯片编号占位符 3">
            <a:extLst>
              <a:ext uri="{FF2B5EF4-FFF2-40B4-BE49-F238E27FC236}">
                <a16:creationId xmlns:a16="http://schemas.microsoft.com/office/drawing/2014/main" id="{F27A325C-C980-4EEA-8421-087905BFB36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43B54BA3-3608-4DC8-ADA3-0865B04ADB61}" type="slidenum">
              <a:rPr lang="zh-CN" altLang="en-US" smtClean="0"/>
              <a:pPr/>
              <a:t>142</a:t>
            </a:fld>
            <a:endParaRPr lang="zh-CN" altLang="en-US"/>
          </a:p>
        </p:txBody>
      </p:sp>
    </p:spTree>
    <p:extLst>
      <p:ext uri="{BB962C8B-B14F-4D97-AF65-F5344CB8AC3E}">
        <p14:creationId xmlns:p14="http://schemas.microsoft.com/office/powerpoint/2010/main" val="111878752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a:extLst>
              <a:ext uri="{FF2B5EF4-FFF2-40B4-BE49-F238E27FC236}">
                <a16:creationId xmlns:a16="http://schemas.microsoft.com/office/drawing/2014/main" id="{C44F8251-7078-4C91-8E11-A843144443D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备注占位符 2">
            <a:extLst>
              <a:ext uri="{FF2B5EF4-FFF2-40B4-BE49-F238E27FC236}">
                <a16:creationId xmlns:a16="http://schemas.microsoft.com/office/drawing/2014/main" id="{0DA80831-4035-46B0-A6CB-86F599B803A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a:t>横轴是模型容量，代表着模型的训练程度。随着训练程度的增加，偏差随之减小，而方差随之增大，使得最终的泛化误差成为</a:t>
            </a:r>
            <a:r>
              <a:rPr lang="en-US" altLang="zh-CN"/>
              <a:t>U</a:t>
            </a:r>
            <a:r>
              <a:rPr lang="zh-CN" altLang="en-US"/>
              <a:t>形。如果我们沿着轴改变训练程度，会发现一个最优容量，当容量小于最优容量会呈现欠拟合，即图中左边部分，大于最优容量会导致过拟合。</a:t>
            </a:r>
          </a:p>
        </p:txBody>
      </p:sp>
      <p:sp>
        <p:nvSpPr>
          <p:cNvPr id="11268" name="灯片编号占位符 3">
            <a:extLst>
              <a:ext uri="{FF2B5EF4-FFF2-40B4-BE49-F238E27FC236}">
                <a16:creationId xmlns:a16="http://schemas.microsoft.com/office/drawing/2014/main" id="{0654C521-42C3-40BE-BE3A-FBCD3AC60E1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2A80C50E-06EC-46BF-978E-AB7E8D985E0B}" type="slidenum">
              <a:rPr lang="zh-CN" altLang="en-US" smtClean="0"/>
              <a:pPr/>
              <a:t>144</a:t>
            </a:fld>
            <a:endParaRPr lang="zh-CN" altLang="en-US"/>
          </a:p>
        </p:txBody>
      </p:sp>
    </p:spTree>
    <p:extLst>
      <p:ext uri="{BB962C8B-B14F-4D97-AF65-F5344CB8AC3E}">
        <p14:creationId xmlns:p14="http://schemas.microsoft.com/office/powerpoint/2010/main" val="384482005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a:extLst>
              <a:ext uri="{FF2B5EF4-FFF2-40B4-BE49-F238E27FC236}">
                <a16:creationId xmlns:a16="http://schemas.microsoft.com/office/drawing/2014/main" id="{A465F73F-3A8F-4A62-B2EB-A3C58F0B791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备注占位符 2">
            <a:extLst>
              <a:ext uri="{FF2B5EF4-FFF2-40B4-BE49-F238E27FC236}">
                <a16:creationId xmlns:a16="http://schemas.microsoft.com/office/drawing/2014/main" id="{7EB96EF9-7FF0-4478-B461-C6C72DCC3AF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a:t>从前面可以看到偏差和方差来源不同，衡量模型的不同方面。偏差</a:t>
            </a:r>
            <a:r>
              <a:rPr lang="en-US" altLang="zh-CN"/>
              <a:t>-</a:t>
            </a:r>
            <a:r>
              <a:rPr lang="zh-CN" altLang="en-US"/>
              <a:t>方差分解试图对学习算法的期望泛化误差进行分解，可以使我们更好的找到模型泛化能力不好的内在原因，进而有针对性的对模型进行改进</a:t>
            </a:r>
          </a:p>
        </p:txBody>
      </p:sp>
      <p:sp>
        <p:nvSpPr>
          <p:cNvPr id="13316" name="灯片编号占位符 3">
            <a:extLst>
              <a:ext uri="{FF2B5EF4-FFF2-40B4-BE49-F238E27FC236}">
                <a16:creationId xmlns:a16="http://schemas.microsoft.com/office/drawing/2014/main" id="{95335B9A-2CED-4B4C-9E1B-A3337B54842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D8A87A3D-0A3B-4E92-B617-509669E0847E}" type="slidenum">
              <a:rPr lang="zh-CN" altLang="en-US" smtClean="0"/>
              <a:pPr/>
              <a:t>145</a:t>
            </a:fld>
            <a:endParaRPr lang="zh-CN" altLang="en-US"/>
          </a:p>
        </p:txBody>
      </p:sp>
    </p:spTree>
    <p:extLst>
      <p:ext uri="{BB962C8B-B14F-4D97-AF65-F5344CB8AC3E}">
        <p14:creationId xmlns:p14="http://schemas.microsoft.com/office/powerpoint/2010/main" val="382239630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a:extLst>
              <a:ext uri="{FF2B5EF4-FFF2-40B4-BE49-F238E27FC236}">
                <a16:creationId xmlns:a16="http://schemas.microsoft.com/office/drawing/2014/main" id="{DB7C2B29-EDF7-48D0-BD51-62449AEB6FD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备注占位符 2">
            <a:extLst>
              <a:ext uri="{FF2B5EF4-FFF2-40B4-BE49-F238E27FC236}">
                <a16:creationId xmlns:a16="http://schemas.microsoft.com/office/drawing/2014/main" id="{76BBC3F9-6EB1-4A8C-9424-4EAB9930532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a:t>噪声表达了在当前任务上任何学习算法所能达到的期望泛化误差下届，即刻画了学习问题本身的难度。</a:t>
            </a:r>
          </a:p>
        </p:txBody>
      </p:sp>
      <p:sp>
        <p:nvSpPr>
          <p:cNvPr id="15364" name="灯片编号占位符 3">
            <a:extLst>
              <a:ext uri="{FF2B5EF4-FFF2-40B4-BE49-F238E27FC236}">
                <a16:creationId xmlns:a16="http://schemas.microsoft.com/office/drawing/2014/main" id="{1022E40F-0FC3-43A7-BAA7-7CF203E585B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93321E8E-8C03-492B-A88A-105D423ACCC6}" type="slidenum">
              <a:rPr lang="zh-CN" altLang="en-US" smtClean="0"/>
              <a:pPr/>
              <a:t>146</a:t>
            </a:fld>
            <a:endParaRPr lang="zh-CN" altLang="en-US"/>
          </a:p>
        </p:txBody>
      </p:sp>
    </p:spTree>
    <p:extLst>
      <p:ext uri="{BB962C8B-B14F-4D97-AF65-F5344CB8AC3E}">
        <p14:creationId xmlns:p14="http://schemas.microsoft.com/office/powerpoint/2010/main" val="3938459"/>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幻灯片图像占位符 1">
            <a:extLst>
              <a:ext uri="{FF2B5EF4-FFF2-40B4-BE49-F238E27FC236}">
                <a16:creationId xmlns:a16="http://schemas.microsoft.com/office/drawing/2014/main" id="{59E878C8-66F2-40CF-BA82-7D99C497991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备注占位符 2">
            <a:extLst>
              <a:ext uri="{FF2B5EF4-FFF2-40B4-BE49-F238E27FC236}">
                <a16:creationId xmlns:a16="http://schemas.microsoft.com/office/drawing/2014/main" id="{5C063AB4-7EAE-4AC1-8437-FEED4FD2C02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a:t>前面说过，偏差刻画了算法的学习能力，方差刻画了数据的充分性，噪声刻画了学习任务的难度。因此从偏差方差分解可以得出一个结论：泛化性能由</a:t>
            </a:r>
            <a:r>
              <a:rPr lang="en-US" altLang="zh-CN"/>
              <a:t>……</a:t>
            </a:r>
            <a:r>
              <a:rPr lang="zh-CN" altLang="en-US"/>
              <a:t>共同决定。</a:t>
            </a:r>
            <a:endParaRPr lang="en-US" altLang="zh-CN"/>
          </a:p>
          <a:p>
            <a:r>
              <a:rPr lang="zh-CN" altLang="en-US"/>
              <a:t>给定学习任务</a:t>
            </a:r>
            <a:r>
              <a:rPr lang="en-US" altLang="zh-CN"/>
              <a:t>	</a:t>
            </a:r>
            <a:r>
              <a:rPr lang="zh-CN" altLang="en-US"/>
              <a:t>为了取得好的泛化性能，则需使偏差较小这样，数据可以充分拟合，并且使得方差较小，即使得数据扰动产生的影响较小。</a:t>
            </a:r>
            <a:endParaRPr lang="en-US" altLang="zh-CN"/>
          </a:p>
        </p:txBody>
      </p:sp>
      <p:sp>
        <p:nvSpPr>
          <p:cNvPr id="17412" name="灯片编号占位符 3">
            <a:extLst>
              <a:ext uri="{FF2B5EF4-FFF2-40B4-BE49-F238E27FC236}">
                <a16:creationId xmlns:a16="http://schemas.microsoft.com/office/drawing/2014/main" id="{89D6EDFB-CCED-435B-A131-946B195D4C4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6C33CA62-E60F-45CA-AE77-1CF8B1DEB2EE}" type="slidenum">
              <a:rPr lang="zh-CN" altLang="en-US" smtClean="0"/>
              <a:pPr/>
              <a:t>147</a:t>
            </a:fld>
            <a:endParaRPr lang="zh-CN" altLang="en-US"/>
          </a:p>
        </p:txBody>
      </p:sp>
    </p:spTree>
    <p:extLst>
      <p:ext uri="{BB962C8B-B14F-4D97-AF65-F5344CB8AC3E}">
        <p14:creationId xmlns:p14="http://schemas.microsoft.com/office/powerpoint/2010/main" val="252229177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a:extLst>
              <a:ext uri="{FF2B5EF4-FFF2-40B4-BE49-F238E27FC236}">
                <a16:creationId xmlns:a16="http://schemas.microsoft.com/office/drawing/2014/main" id="{9030A8AB-E535-4385-81A3-4EC7AC2B2B9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备注占位符 2">
            <a:extLst>
              <a:ext uri="{FF2B5EF4-FFF2-40B4-BE49-F238E27FC236}">
                <a16:creationId xmlns:a16="http://schemas.microsoft.com/office/drawing/2014/main" id="{0F6740D9-25E8-4CAC-8180-29B1C17A718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l-GR"/>
              <a:t>模型</a:t>
            </a:r>
            <a:r>
              <a:rPr lang="zh-CN" altLang="en-US"/>
              <a:t>的复杂度由正则化系数</a:t>
            </a:r>
            <a:r>
              <a:rPr lang="en-US" altLang="zh-CN"/>
              <a:t>λ</a:t>
            </a:r>
            <a:r>
              <a:rPr lang="zh-CN" altLang="en-US"/>
              <a:t>控制，</a:t>
            </a:r>
            <a:r>
              <a:rPr lang="en-US" altLang="zh-CN"/>
              <a:t>λ</a:t>
            </a:r>
            <a:r>
              <a:rPr lang="zh-CN" altLang="en-US"/>
              <a:t>越小则表明模型越复杂。</a:t>
            </a:r>
          </a:p>
        </p:txBody>
      </p:sp>
      <p:sp>
        <p:nvSpPr>
          <p:cNvPr id="19460" name="灯片编号占位符 3">
            <a:extLst>
              <a:ext uri="{FF2B5EF4-FFF2-40B4-BE49-F238E27FC236}">
                <a16:creationId xmlns:a16="http://schemas.microsoft.com/office/drawing/2014/main" id="{327D42BD-EFE5-425F-8448-1B1C7F5073B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E088BB92-6E92-48F2-B8B4-8B0F7E1C107C}" type="slidenum">
              <a:rPr lang="zh-CN" altLang="en-US" smtClean="0"/>
              <a:pPr/>
              <a:t>148</a:t>
            </a:fld>
            <a:endParaRPr lang="zh-CN" altLang="en-US"/>
          </a:p>
        </p:txBody>
      </p:sp>
    </p:spTree>
    <p:extLst>
      <p:ext uri="{BB962C8B-B14F-4D97-AF65-F5344CB8AC3E}">
        <p14:creationId xmlns:p14="http://schemas.microsoft.com/office/powerpoint/2010/main" val="3678052616"/>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a:extLst>
              <a:ext uri="{FF2B5EF4-FFF2-40B4-BE49-F238E27FC236}">
                <a16:creationId xmlns:a16="http://schemas.microsoft.com/office/drawing/2014/main" id="{72622495-875C-4058-A04A-FD408EF26E5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备注占位符 2">
            <a:extLst>
              <a:ext uri="{FF2B5EF4-FFF2-40B4-BE49-F238E27FC236}">
                <a16:creationId xmlns:a16="http://schemas.microsoft.com/office/drawing/2014/main" id="{1E3CABAC-5A43-471B-AF9A-7B3831C9523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a:t>有</a:t>
            </a:r>
            <a:r>
              <a:rPr lang="en-US" altLang="zh-CN"/>
              <a:t>100</a:t>
            </a:r>
            <a:r>
              <a:rPr lang="zh-CN" altLang="en-US"/>
              <a:t>个数据集，每个数据集有</a:t>
            </a:r>
            <a:r>
              <a:rPr lang="en-US" altLang="zh-CN"/>
              <a:t>25</a:t>
            </a:r>
            <a:r>
              <a:rPr lang="zh-CN" altLang="en-US"/>
              <a:t>个数据点。左侧一列给出了对于不同的</a:t>
            </a:r>
            <a:r>
              <a:rPr lang="en-US" altLang="zh-CN"/>
              <a:t>lnλ</a:t>
            </a:r>
            <a:r>
              <a:rPr lang="zh-CN" altLang="en-US"/>
              <a:t>值，根据数据集拟合模型的结果。从上到下</a:t>
            </a:r>
            <a:r>
              <a:rPr lang="en-US" altLang="zh-CN"/>
              <a:t>λ</a:t>
            </a:r>
            <a:r>
              <a:rPr lang="zh-CN" altLang="en-US"/>
              <a:t>值减少，对应着模型复杂度增大，</a:t>
            </a:r>
          </a:p>
        </p:txBody>
      </p:sp>
      <p:sp>
        <p:nvSpPr>
          <p:cNvPr id="21508" name="灯片编号占位符 3">
            <a:extLst>
              <a:ext uri="{FF2B5EF4-FFF2-40B4-BE49-F238E27FC236}">
                <a16:creationId xmlns:a16="http://schemas.microsoft.com/office/drawing/2014/main" id="{D9D2D877-74B5-4C17-8761-EC783F596F2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48731A28-EE25-4716-8C77-ED3BAB47C5DF}" type="slidenum">
              <a:rPr lang="zh-CN" altLang="en-US" smtClean="0"/>
              <a:pPr/>
              <a:t>149</a:t>
            </a:fld>
            <a:endParaRPr lang="zh-CN" altLang="en-US"/>
          </a:p>
        </p:txBody>
      </p:sp>
    </p:spTree>
    <p:extLst>
      <p:ext uri="{BB962C8B-B14F-4D97-AF65-F5344CB8AC3E}">
        <p14:creationId xmlns:p14="http://schemas.microsoft.com/office/powerpoint/2010/main" val="370366531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幻灯片图像占位符 1">
            <a:extLst>
              <a:ext uri="{FF2B5EF4-FFF2-40B4-BE49-F238E27FC236}">
                <a16:creationId xmlns:a16="http://schemas.microsoft.com/office/drawing/2014/main" id="{7313BF46-0C0C-4E69-921D-A14559497B5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备注占位符 2">
            <a:extLst>
              <a:ext uri="{FF2B5EF4-FFF2-40B4-BE49-F238E27FC236}">
                <a16:creationId xmlns:a16="http://schemas.microsoft.com/office/drawing/2014/main" id="{E0867C25-CF7D-4189-BAB9-3B655BF54C2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a:t>在</a:t>
            </a:r>
            <a:r>
              <a:rPr lang="en-US" altLang="zh-CN"/>
              <a:t>D</a:t>
            </a:r>
            <a:r>
              <a:rPr lang="zh-CN" altLang="en-US"/>
              <a:t>中有</a:t>
            </a:r>
            <a:r>
              <a:rPr lang="en-US" altLang="zh-CN"/>
              <a:t>k</a:t>
            </a:r>
            <a:r>
              <a:rPr lang="zh-CN" altLang="en-US"/>
              <a:t>个训练集，在每一个</a:t>
            </a:r>
            <a:r>
              <a:rPr lang="en-US" altLang="zh-CN"/>
              <a:t>k</a:t>
            </a:r>
            <a:r>
              <a:rPr lang="zh-CN" altLang="en-US"/>
              <a:t>上训练一个二分类器，</a:t>
            </a:r>
            <a:r>
              <a:rPr lang="en-US" altLang="zh-CN"/>
              <a:t>0.6k</a:t>
            </a:r>
            <a:r>
              <a:rPr lang="zh-CN" altLang="en-US"/>
              <a:t>预测为</a:t>
            </a:r>
            <a:r>
              <a:rPr lang="en-US" altLang="zh-CN"/>
              <a:t>1</a:t>
            </a:r>
            <a:r>
              <a:rPr lang="zh-CN" altLang="en-US"/>
              <a:t>，</a:t>
            </a:r>
            <a:r>
              <a:rPr lang="en-US" altLang="zh-CN"/>
              <a:t>0.4k</a:t>
            </a:r>
            <a:r>
              <a:rPr lang="zh-CN" altLang="en-US"/>
              <a:t>预测为</a:t>
            </a:r>
            <a:r>
              <a:rPr lang="en-US" altLang="zh-CN"/>
              <a:t>0</a:t>
            </a:r>
            <a:r>
              <a:rPr lang="zh-CN" altLang="en-US"/>
              <a:t>，那么主预测为</a:t>
            </a:r>
            <a:r>
              <a:rPr lang="en-US" altLang="zh-CN"/>
              <a:t>1.</a:t>
            </a:r>
            <a:r>
              <a:rPr lang="zh-CN" altLang="en-US"/>
              <a:t>本质上就是前面所说的期望预测。</a:t>
            </a:r>
            <a:r>
              <a:rPr lang="en-US" altLang="zh-CN"/>
              <a:t>	central tendency</a:t>
            </a:r>
            <a:r>
              <a:rPr lang="zh-CN" altLang="en-US"/>
              <a:t>，</a:t>
            </a:r>
            <a:r>
              <a:rPr lang="en-US" altLang="zh-CN"/>
              <a:t>v(x)</a:t>
            </a:r>
            <a:r>
              <a:rPr lang="zh-CN" altLang="en-US"/>
              <a:t>刻画了在不同数据集上偏离</a:t>
            </a:r>
            <a:r>
              <a:rPr lang="en-US" altLang="zh-CN"/>
              <a:t>central tendency</a:t>
            </a:r>
            <a:r>
              <a:rPr lang="zh-CN" altLang="en-US"/>
              <a:t>程度。偏差独立于训练集，如果每次都做出最优预测的话，偏差为</a:t>
            </a:r>
            <a:r>
              <a:rPr lang="en-US" altLang="zh-CN"/>
              <a:t>0. </a:t>
            </a:r>
            <a:r>
              <a:rPr lang="zh-CN" altLang="en-US"/>
              <a:t>方差独立于真实值，如果在不同的训练集上都做出相同预测的话，那么方差为</a:t>
            </a:r>
            <a:r>
              <a:rPr lang="en-US" altLang="zh-CN"/>
              <a:t>0</a:t>
            </a:r>
            <a:r>
              <a:rPr lang="zh-CN" altLang="en-US"/>
              <a:t>。</a:t>
            </a:r>
          </a:p>
        </p:txBody>
      </p:sp>
      <p:sp>
        <p:nvSpPr>
          <p:cNvPr id="24580" name="灯片编号占位符 3">
            <a:extLst>
              <a:ext uri="{FF2B5EF4-FFF2-40B4-BE49-F238E27FC236}">
                <a16:creationId xmlns:a16="http://schemas.microsoft.com/office/drawing/2014/main" id="{668DE4E0-A923-40FE-85DD-540AA6E544B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EC4A9BA7-942D-429D-80C8-F11F0D00DD9B}" type="slidenum">
              <a:rPr lang="zh-CN" altLang="en-US" smtClean="0"/>
              <a:pPr/>
              <a:t>151</a:t>
            </a:fld>
            <a:endParaRPr lang="zh-CN" altLang="en-US"/>
          </a:p>
        </p:txBody>
      </p:sp>
    </p:spTree>
    <p:extLst>
      <p:ext uri="{BB962C8B-B14F-4D97-AF65-F5344CB8AC3E}">
        <p14:creationId xmlns:p14="http://schemas.microsoft.com/office/powerpoint/2010/main" val="39704533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304BC5-3847-44E7-9C68-EAC7EDB97AE8}"/>
              </a:ext>
            </a:extLst>
          </p:cNvPr>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A42BF7B-86A1-4739-A70D-E59ACF96A3D9}"/>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32D139F-2D15-4DD3-B06E-BE40A12EB865}"/>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4E14997F-01A7-4AA7-9323-1077EDCF3B0F}"/>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DA7ACB79-A570-45C8-BF7C-92A29058116E}"/>
              </a:ext>
            </a:extLst>
          </p:cNvPr>
          <p:cNvSpPr>
            <a:spLocks noGrp="1"/>
          </p:cNvSpPr>
          <p:nvPr>
            <p:ph type="sldNum" sz="quarter" idx="12"/>
          </p:nvPr>
        </p:nvSpPr>
        <p:spPr/>
        <p:txBody>
          <a:bodyPr/>
          <a:lstStyle>
            <a:lvl1pPr>
              <a:defRPr/>
            </a:lvl1pPr>
          </a:lstStyle>
          <a:p>
            <a:fld id="{E31071CB-6EE5-4A16-8A6C-2AA6EC790A20}" type="slidenum">
              <a:rPr lang="en-US" altLang="zh-CN"/>
              <a:pPr/>
              <a:t>‹#›</a:t>
            </a:fld>
            <a:endParaRPr lang="en-US" altLang="zh-CN"/>
          </a:p>
        </p:txBody>
      </p:sp>
    </p:spTree>
    <p:extLst>
      <p:ext uri="{BB962C8B-B14F-4D97-AF65-F5344CB8AC3E}">
        <p14:creationId xmlns:p14="http://schemas.microsoft.com/office/powerpoint/2010/main" val="1851244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FD1AF7-E0AC-489B-947F-ED5CB2C97D38}"/>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D077254-C396-404E-9940-46B17D6AB782}"/>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490D133-B591-4A45-AB5C-2E5BD749F2B0}"/>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EE2CF93E-9719-4FE8-B51D-8D618A21C902}"/>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5C55B3E6-8DCE-4AFD-87F5-21D277AFE601}"/>
              </a:ext>
            </a:extLst>
          </p:cNvPr>
          <p:cNvSpPr>
            <a:spLocks noGrp="1"/>
          </p:cNvSpPr>
          <p:nvPr>
            <p:ph type="sldNum" sz="quarter" idx="12"/>
          </p:nvPr>
        </p:nvSpPr>
        <p:spPr/>
        <p:txBody>
          <a:bodyPr/>
          <a:lstStyle>
            <a:lvl1pPr>
              <a:defRPr/>
            </a:lvl1pPr>
          </a:lstStyle>
          <a:p>
            <a:fld id="{A11AB476-91E3-4343-B73E-115676A72806}" type="slidenum">
              <a:rPr lang="en-US" altLang="zh-CN"/>
              <a:pPr/>
              <a:t>‹#›</a:t>
            </a:fld>
            <a:endParaRPr lang="en-US" altLang="zh-CN"/>
          </a:p>
        </p:txBody>
      </p:sp>
    </p:spTree>
    <p:extLst>
      <p:ext uri="{BB962C8B-B14F-4D97-AF65-F5344CB8AC3E}">
        <p14:creationId xmlns:p14="http://schemas.microsoft.com/office/powerpoint/2010/main" val="23833148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FA7C271-ABB2-4BDC-B701-2A130A2A1751}"/>
              </a:ext>
            </a:extLst>
          </p:cNvPr>
          <p:cNvSpPr>
            <a:spLocks noGrp="1"/>
          </p:cNvSpPr>
          <p:nvPr>
            <p:ph type="title" orient="vert"/>
          </p:nvPr>
        </p:nvSpPr>
        <p:spPr>
          <a:xfrm>
            <a:off x="6638925" y="1052513"/>
            <a:ext cx="2058988" cy="5073650"/>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1535594-C247-43F6-8996-46E1425C0F04}"/>
              </a:ext>
            </a:extLst>
          </p:cNvPr>
          <p:cNvSpPr>
            <a:spLocks noGrp="1"/>
          </p:cNvSpPr>
          <p:nvPr>
            <p:ph type="body" orient="vert" idx="1"/>
          </p:nvPr>
        </p:nvSpPr>
        <p:spPr>
          <a:xfrm>
            <a:off x="457200" y="1052513"/>
            <a:ext cx="6029325" cy="507365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4F7B98C-B7C5-480C-8CB8-8F1456F36AC3}"/>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84B1A714-999E-4854-AA0A-02B55A0BD6E3}"/>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B3D851C8-2CFE-4F25-B673-FF85D89C3DDE}"/>
              </a:ext>
            </a:extLst>
          </p:cNvPr>
          <p:cNvSpPr>
            <a:spLocks noGrp="1"/>
          </p:cNvSpPr>
          <p:nvPr>
            <p:ph type="sldNum" sz="quarter" idx="12"/>
          </p:nvPr>
        </p:nvSpPr>
        <p:spPr/>
        <p:txBody>
          <a:bodyPr/>
          <a:lstStyle>
            <a:lvl1pPr>
              <a:defRPr/>
            </a:lvl1pPr>
          </a:lstStyle>
          <a:p>
            <a:fld id="{0C4CB5EA-B3E6-43F0-8AC4-65065D52B413}" type="slidenum">
              <a:rPr lang="en-US" altLang="zh-CN"/>
              <a:pPr/>
              <a:t>‹#›</a:t>
            </a:fld>
            <a:endParaRPr lang="en-US" altLang="zh-CN"/>
          </a:p>
        </p:txBody>
      </p:sp>
    </p:spTree>
    <p:extLst>
      <p:ext uri="{BB962C8B-B14F-4D97-AF65-F5344CB8AC3E}">
        <p14:creationId xmlns:p14="http://schemas.microsoft.com/office/powerpoint/2010/main" val="1519265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A095DF-0A3D-484D-A8A2-29CD10B3087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0CEECAE-ED0D-42C7-B8BD-A38A14626D61}"/>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70A8D04-5F56-4DF4-8398-72CF52BF1BB3}"/>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9052976B-4F14-453F-B813-1712518B383A}"/>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994BB93E-BDE4-4D7A-BC53-596DC84FDD8C}"/>
              </a:ext>
            </a:extLst>
          </p:cNvPr>
          <p:cNvSpPr>
            <a:spLocks noGrp="1"/>
          </p:cNvSpPr>
          <p:nvPr>
            <p:ph type="sldNum" sz="quarter" idx="12"/>
          </p:nvPr>
        </p:nvSpPr>
        <p:spPr/>
        <p:txBody>
          <a:bodyPr/>
          <a:lstStyle>
            <a:lvl1pPr>
              <a:defRPr/>
            </a:lvl1pPr>
          </a:lstStyle>
          <a:p>
            <a:fld id="{A189FA93-365B-40FD-AE2A-2CD8D8C6BEAF}" type="slidenum">
              <a:rPr lang="en-US" altLang="zh-CN"/>
              <a:pPr/>
              <a:t>‹#›</a:t>
            </a:fld>
            <a:endParaRPr lang="en-US" altLang="zh-CN"/>
          </a:p>
        </p:txBody>
      </p:sp>
    </p:spTree>
    <p:extLst>
      <p:ext uri="{BB962C8B-B14F-4D97-AF65-F5344CB8AC3E}">
        <p14:creationId xmlns:p14="http://schemas.microsoft.com/office/powerpoint/2010/main" val="3279930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21CF58-87E6-460A-A963-2FE5DFC7B833}"/>
              </a:ext>
            </a:extLst>
          </p:cNvPr>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A0421E3-25C6-40B2-BD2B-2506EEB77CCE}"/>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编辑母版文本样式</a:t>
            </a:r>
          </a:p>
        </p:txBody>
      </p:sp>
      <p:sp>
        <p:nvSpPr>
          <p:cNvPr id="4" name="日期占位符 3">
            <a:extLst>
              <a:ext uri="{FF2B5EF4-FFF2-40B4-BE49-F238E27FC236}">
                <a16:creationId xmlns:a16="http://schemas.microsoft.com/office/drawing/2014/main" id="{CD86C604-1FF7-4F25-B103-A83DDD2D8C25}"/>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678081EC-DE8F-408D-9101-31F2DFCBE3EF}"/>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AA9FB7BC-DFAB-4987-B3D8-A814FDD0CC5E}"/>
              </a:ext>
            </a:extLst>
          </p:cNvPr>
          <p:cNvSpPr>
            <a:spLocks noGrp="1"/>
          </p:cNvSpPr>
          <p:nvPr>
            <p:ph type="sldNum" sz="quarter" idx="12"/>
          </p:nvPr>
        </p:nvSpPr>
        <p:spPr/>
        <p:txBody>
          <a:bodyPr/>
          <a:lstStyle>
            <a:lvl1pPr>
              <a:defRPr/>
            </a:lvl1pPr>
          </a:lstStyle>
          <a:p>
            <a:fld id="{867A0996-D3CB-4565-9AF9-C2762465CC7D}" type="slidenum">
              <a:rPr lang="en-US" altLang="zh-CN"/>
              <a:pPr/>
              <a:t>‹#›</a:t>
            </a:fld>
            <a:endParaRPr lang="en-US" altLang="zh-CN"/>
          </a:p>
        </p:txBody>
      </p:sp>
    </p:spTree>
    <p:extLst>
      <p:ext uri="{BB962C8B-B14F-4D97-AF65-F5344CB8AC3E}">
        <p14:creationId xmlns:p14="http://schemas.microsoft.com/office/powerpoint/2010/main" val="889489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6AA1F1-85D3-4574-AE2F-0D87409DB83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2BBC82F-C679-4379-B741-2B27D4ED7BC9}"/>
              </a:ext>
            </a:extLst>
          </p:cNvPr>
          <p:cNvSpPr>
            <a:spLocks noGrp="1"/>
          </p:cNvSpPr>
          <p:nvPr>
            <p:ph sz="half" idx="1"/>
          </p:nvPr>
        </p:nvSpPr>
        <p:spPr>
          <a:xfrm>
            <a:off x="457200" y="2276475"/>
            <a:ext cx="4038600" cy="38496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2DF885B9-FAA3-4359-8733-B0F0E47A3878}"/>
              </a:ext>
            </a:extLst>
          </p:cNvPr>
          <p:cNvSpPr>
            <a:spLocks noGrp="1"/>
          </p:cNvSpPr>
          <p:nvPr>
            <p:ph sz="half" idx="2"/>
          </p:nvPr>
        </p:nvSpPr>
        <p:spPr>
          <a:xfrm>
            <a:off x="4648200" y="2276475"/>
            <a:ext cx="4038600" cy="38496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289C51F3-8993-415A-8F9A-567FAFA3F585}"/>
              </a:ext>
            </a:extLst>
          </p:cNvPr>
          <p:cNvSpPr>
            <a:spLocks noGrp="1"/>
          </p:cNvSpPr>
          <p:nvPr>
            <p:ph type="dt" sz="half" idx="10"/>
          </p:nvPr>
        </p:nvSpPr>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B473A004-777C-455F-972F-21F017D50399}"/>
              </a:ext>
            </a:extLst>
          </p:cNvPr>
          <p:cNvSpPr>
            <a:spLocks noGrp="1"/>
          </p:cNvSpPr>
          <p:nvPr>
            <p:ph type="ftr" sz="quarter" idx="11"/>
          </p:nvPr>
        </p:nvSpPr>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BD74EEB2-CFC5-4300-9D3B-A23F8800A189}"/>
              </a:ext>
            </a:extLst>
          </p:cNvPr>
          <p:cNvSpPr>
            <a:spLocks noGrp="1"/>
          </p:cNvSpPr>
          <p:nvPr>
            <p:ph type="sldNum" sz="quarter" idx="12"/>
          </p:nvPr>
        </p:nvSpPr>
        <p:spPr/>
        <p:txBody>
          <a:bodyPr/>
          <a:lstStyle>
            <a:lvl1pPr>
              <a:defRPr/>
            </a:lvl1pPr>
          </a:lstStyle>
          <a:p>
            <a:fld id="{228185C3-7440-43B8-A49F-31DA3FF07AB7}" type="slidenum">
              <a:rPr lang="en-US" altLang="zh-CN"/>
              <a:pPr/>
              <a:t>‹#›</a:t>
            </a:fld>
            <a:endParaRPr lang="en-US" altLang="zh-CN"/>
          </a:p>
        </p:txBody>
      </p:sp>
    </p:spTree>
    <p:extLst>
      <p:ext uri="{BB962C8B-B14F-4D97-AF65-F5344CB8AC3E}">
        <p14:creationId xmlns:p14="http://schemas.microsoft.com/office/powerpoint/2010/main" val="1720443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884C8A9-19DC-4F75-BB10-289F9FA590BE}"/>
              </a:ext>
            </a:extLst>
          </p:cNvPr>
          <p:cNvSpPr>
            <a:spLocks noGrp="1"/>
          </p:cNvSpPr>
          <p:nvPr>
            <p:ph type="title"/>
          </p:nvPr>
        </p:nvSpPr>
        <p:spPr>
          <a:xfrm>
            <a:off x="630238" y="365125"/>
            <a:ext cx="78867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FE1C997-6451-43DA-8864-24317E0BB155}"/>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E4F6C1C6-3CE0-40C3-A02A-7157C18B8DF2}"/>
              </a:ext>
            </a:extLst>
          </p:cNvPr>
          <p:cNvSpPr>
            <a:spLocks noGrp="1"/>
          </p:cNvSpPr>
          <p:nvPr>
            <p:ph sz="half" idx="2"/>
          </p:nvPr>
        </p:nvSpPr>
        <p:spPr>
          <a:xfrm>
            <a:off x="630238" y="2505075"/>
            <a:ext cx="386873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BD7B9466-FE31-418A-9A41-16FB460D9DB2}"/>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C46D2F23-4FCB-4F1B-BC98-C6BA8DCDF9E7}"/>
              </a:ext>
            </a:extLst>
          </p:cNvPr>
          <p:cNvSpPr>
            <a:spLocks noGrp="1"/>
          </p:cNvSpPr>
          <p:nvPr>
            <p:ph sz="quarter" idx="4"/>
          </p:nvPr>
        </p:nvSpPr>
        <p:spPr>
          <a:xfrm>
            <a:off x="4629150" y="2505075"/>
            <a:ext cx="38877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96244C30-8D84-4D36-8F8B-FD1440454635}"/>
              </a:ext>
            </a:extLst>
          </p:cNvPr>
          <p:cNvSpPr>
            <a:spLocks noGrp="1"/>
          </p:cNvSpPr>
          <p:nvPr>
            <p:ph type="dt" sz="half" idx="10"/>
          </p:nvPr>
        </p:nvSpPr>
        <p:spPr/>
        <p:txBody>
          <a:bodyPr/>
          <a:lstStyle>
            <a:lvl1pPr>
              <a:defRPr/>
            </a:lvl1pPr>
          </a:lstStyle>
          <a:p>
            <a:endParaRPr lang="en-US" altLang="zh-CN"/>
          </a:p>
        </p:txBody>
      </p:sp>
      <p:sp>
        <p:nvSpPr>
          <p:cNvPr id="8" name="页脚占位符 7">
            <a:extLst>
              <a:ext uri="{FF2B5EF4-FFF2-40B4-BE49-F238E27FC236}">
                <a16:creationId xmlns:a16="http://schemas.microsoft.com/office/drawing/2014/main" id="{C8135316-AE90-4F42-9B14-7DC53DB3DEB5}"/>
              </a:ext>
            </a:extLst>
          </p:cNvPr>
          <p:cNvSpPr>
            <a:spLocks noGrp="1"/>
          </p:cNvSpPr>
          <p:nvPr>
            <p:ph type="ftr" sz="quarter" idx="11"/>
          </p:nvPr>
        </p:nvSpPr>
        <p:spPr/>
        <p:txBody>
          <a:bodyPr/>
          <a:lstStyle>
            <a:lvl1pPr>
              <a:defRPr/>
            </a:lvl1pPr>
          </a:lstStyle>
          <a:p>
            <a:endParaRPr lang="en-US" altLang="zh-CN"/>
          </a:p>
        </p:txBody>
      </p:sp>
      <p:sp>
        <p:nvSpPr>
          <p:cNvPr id="9" name="灯片编号占位符 8">
            <a:extLst>
              <a:ext uri="{FF2B5EF4-FFF2-40B4-BE49-F238E27FC236}">
                <a16:creationId xmlns:a16="http://schemas.microsoft.com/office/drawing/2014/main" id="{94B525B4-7B3A-43A4-A0CE-C90268C970F1}"/>
              </a:ext>
            </a:extLst>
          </p:cNvPr>
          <p:cNvSpPr>
            <a:spLocks noGrp="1"/>
          </p:cNvSpPr>
          <p:nvPr>
            <p:ph type="sldNum" sz="quarter" idx="12"/>
          </p:nvPr>
        </p:nvSpPr>
        <p:spPr/>
        <p:txBody>
          <a:bodyPr/>
          <a:lstStyle>
            <a:lvl1pPr>
              <a:defRPr/>
            </a:lvl1pPr>
          </a:lstStyle>
          <a:p>
            <a:fld id="{5A8174B3-ABFC-4E48-9C6C-31874EC68505}" type="slidenum">
              <a:rPr lang="en-US" altLang="zh-CN"/>
              <a:pPr/>
              <a:t>‹#›</a:t>
            </a:fld>
            <a:endParaRPr lang="en-US" altLang="zh-CN"/>
          </a:p>
        </p:txBody>
      </p:sp>
    </p:spTree>
    <p:extLst>
      <p:ext uri="{BB962C8B-B14F-4D97-AF65-F5344CB8AC3E}">
        <p14:creationId xmlns:p14="http://schemas.microsoft.com/office/powerpoint/2010/main" val="3534425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7697FF-AEB8-4A9F-A688-C109D485B963}"/>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3FD2735-2B3C-4E26-90C8-73C591FE8523}"/>
              </a:ext>
            </a:extLst>
          </p:cNvPr>
          <p:cNvSpPr>
            <a:spLocks noGrp="1"/>
          </p:cNvSpPr>
          <p:nvPr>
            <p:ph type="dt" sz="half" idx="10"/>
          </p:nvPr>
        </p:nvSpPr>
        <p:spPr/>
        <p:txBody>
          <a:bodyPr/>
          <a:lstStyle>
            <a:lvl1pPr>
              <a:defRPr/>
            </a:lvl1pPr>
          </a:lstStyle>
          <a:p>
            <a:endParaRPr lang="en-US" altLang="zh-CN"/>
          </a:p>
        </p:txBody>
      </p:sp>
      <p:sp>
        <p:nvSpPr>
          <p:cNvPr id="4" name="页脚占位符 3">
            <a:extLst>
              <a:ext uri="{FF2B5EF4-FFF2-40B4-BE49-F238E27FC236}">
                <a16:creationId xmlns:a16="http://schemas.microsoft.com/office/drawing/2014/main" id="{A5B4A819-0191-4DC3-BBEE-0369353CDB91}"/>
              </a:ext>
            </a:extLst>
          </p:cNvPr>
          <p:cNvSpPr>
            <a:spLocks noGrp="1"/>
          </p:cNvSpPr>
          <p:nvPr>
            <p:ph type="ftr" sz="quarter" idx="11"/>
          </p:nvPr>
        </p:nvSpPr>
        <p:spPr/>
        <p:txBody>
          <a:bodyPr/>
          <a:lstStyle>
            <a:lvl1pPr>
              <a:defRPr/>
            </a:lvl1pPr>
          </a:lstStyle>
          <a:p>
            <a:endParaRPr lang="en-US" altLang="zh-CN"/>
          </a:p>
        </p:txBody>
      </p:sp>
      <p:sp>
        <p:nvSpPr>
          <p:cNvPr id="5" name="灯片编号占位符 4">
            <a:extLst>
              <a:ext uri="{FF2B5EF4-FFF2-40B4-BE49-F238E27FC236}">
                <a16:creationId xmlns:a16="http://schemas.microsoft.com/office/drawing/2014/main" id="{5FD17AAA-E27B-4F7A-8DA8-D9E5520A9B30}"/>
              </a:ext>
            </a:extLst>
          </p:cNvPr>
          <p:cNvSpPr>
            <a:spLocks noGrp="1"/>
          </p:cNvSpPr>
          <p:nvPr>
            <p:ph type="sldNum" sz="quarter" idx="12"/>
          </p:nvPr>
        </p:nvSpPr>
        <p:spPr/>
        <p:txBody>
          <a:bodyPr/>
          <a:lstStyle>
            <a:lvl1pPr>
              <a:defRPr/>
            </a:lvl1pPr>
          </a:lstStyle>
          <a:p>
            <a:fld id="{C48CEA07-69BC-4383-973B-3ED534EE1E46}" type="slidenum">
              <a:rPr lang="en-US" altLang="zh-CN"/>
              <a:pPr/>
              <a:t>‹#›</a:t>
            </a:fld>
            <a:endParaRPr lang="en-US" altLang="zh-CN"/>
          </a:p>
        </p:txBody>
      </p:sp>
    </p:spTree>
    <p:extLst>
      <p:ext uri="{BB962C8B-B14F-4D97-AF65-F5344CB8AC3E}">
        <p14:creationId xmlns:p14="http://schemas.microsoft.com/office/powerpoint/2010/main" val="1797796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EE54E84-56C7-425B-9097-8E5D32A3B61B}"/>
              </a:ext>
            </a:extLst>
          </p:cNvPr>
          <p:cNvSpPr>
            <a:spLocks noGrp="1"/>
          </p:cNvSpPr>
          <p:nvPr>
            <p:ph type="dt" sz="half" idx="10"/>
          </p:nvPr>
        </p:nvSpPr>
        <p:spPr/>
        <p:txBody>
          <a:bodyPr/>
          <a:lstStyle>
            <a:lvl1pPr>
              <a:defRPr/>
            </a:lvl1pPr>
          </a:lstStyle>
          <a:p>
            <a:endParaRPr lang="en-US" altLang="zh-CN"/>
          </a:p>
        </p:txBody>
      </p:sp>
      <p:sp>
        <p:nvSpPr>
          <p:cNvPr id="3" name="页脚占位符 2">
            <a:extLst>
              <a:ext uri="{FF2B5EF4-FFF2-40B4-BE49-F238E27FC236}">
                <a16:creationId xmlns:a16="http://schemas.microsoft.com/office/drawing/2014/main" id="{E8188D23-451D-4F0D-A3F3-94CF352F8A0F}"/>
              </a:ext>
            </a:extLst>
          </p:cNvPr>
          <p:cNvSpPr>
            <a:spLocks noGrp="1"/>
          </p:cNvSpPr>
          <p:nvPr>
            <p:ph type="ftr" sz="quarter" idx="11"/>
          </p:nvPr>
        </p:nvSpPr>
        <p:spPr/>
        <p:txBody>
          <a:bodyPr/>
          <a:lstStyle>
            <a:lvl1pPr>
              <a:defRPr/>
            </a:lvl1pPr>
          </a:lstStyle>
          <a:p>
            <a:endParaRPr lang="en-US" altLang="zh-CN"/>
          </a:p>
        </p:txBody>
      </p:sp>
      <p:sp>
        <p:nvSpPr>
          <p:cNvPr id="4" name="灯片编号占位符 3">
            <a:extLst>
              <a:ext uri="{FF2B5EF4-FFF2-40B4-BE49-F238E27FC236}">
                <a16:creationId xmlns:a16="http://schemas.microsoft.com/office/drawing/2014/main" id="{44119902-6F4C-47A4-8F8A-D45E3F7DA271}"/>
              </a:ext>
            </a:extLst>
          </p:cNvPr>
          <p:cNvSpPr>
            <a:spLocks noGrp="1"/>
          </p:cNvSpPr>
          <p:nvPr>
            <p:ph type="sldNum" sz="quarter" idx="12"/>
          </p:nvPr>
        </p:nvSpPr>
        <p:spPr/>
        <p:txBody>
          <a:bodyPr/>
          <a:lstStyle>
            <a:lvl1pPr>
              <a:defRPr/>
            </a:lvl1pPr>
          </a:lstStyle>
          <a:p>
            <a:fld id="{60F07C83-C653-4947-8D5D-FBED8AF87F6B}" type="slidenum">
              <a:rPr lang="en-US" altLang="zh-CN"/>
              <a:pPr/>
              <a:t>‹#›</a:t>
            </a:fld>
            <a:endParaRPr lang="en-US" altLang="zh-CN"/>
          </a:p>
        </p:txBody>
      </p:sp>
    </p:spTree>
    <p:extLst>
      <p:ext uri="{BB962C8B-B14F-4D97-AF65-F5344CB8AC3E}">
        <p14:creationId xmlns:p14="http://schemas.microsoft.com/office/powerpoint/2010/main" val="3406734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A96B59-8777-4C0E-ABAD-CAEA05E9722B}"/>
              </a:ext>
            </a:extLst>
          </p:cNvPr>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511B78F7-0583-419E-9415-66BC06C9FE46}"/>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F60B44E5-AE98-4EF4-8129-03DB28C46465}"/>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A2B63AB9-3076-45DA-9CD7-E25C444FF00F}"/>
              </a:ext>
            </a:extLst>
          </p:cNvPr>
          <p:cNvSpPr>
            <a:spLocks noGrp="1"/>
          </p:cNvSpPr>
          <p:nvPr>
            <p:ph type="dt" sz="half" idx="10"/>
          </p:nvPr>
        </p:nvSpPr>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4A5D90EE-E0AF-4E75-B3C2-091C01B45F9D}"/>
              </a:ext>
            </a:extLst>
          </p:cNvPr>
          <p:cNvSpPr>
            <a:spLocks noGrp="1"/>
          </p:cNvSpPr>
          <p:nvPr>
            <p:ph type="ftr" sz="quarter" idx="11"/>
          </p:nvPr>
        </p:nvSpPr>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C0B24752-933D-4AF2-BB2A-045C6A00B03B}"/>
              </a:ext>
            </a:extLst>
          </p:cNvPr>
          <p:cNvSpPr>
            <a:spLocks noGrp="1"/>
          </p:cNvSpPr>
          <p:nvPr>
            <p:ph type="sldNum" sz="quarter" idx="12"/>
          </p:nvPr>
        </p:nvSpPr>
        <p:spPr/>
        <p:txBody>
          <a:bodyPr/>
          <a:lstStyle>
            <a:lvl1pPr>
              <a:defRPr/>
            </a:lvl1pPr>
          </a:lstStyle>
          <a:p>
            <a:fld id="{2C9D56CC-07C3-4FA8-A57D-128109C95B30}" type="slidenum">
              <a:rPr lang="en-US" altLang="zh-CN"/>
              <a:pPr/>
              <a:t>‹#›</a:t>
            </a:fld>
            <a:endParaRPr lang="en-US" altLang="zh-CN"/>
          </a:p>
        </p:txBody>
      </p:sp>
    </p:spTree>
    <p:extLst>
      <p:ext uri="{BB962C8B-B14F-4D97-AF65-F5344CB8AC3E}">
        <p14:creationId xmlns:p14="http://schemas.microsoft.com/office/powerpoint/2010/main" val="300996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9733F5-144B-4AEF-B7A4-3C8AC258E324}"/>
              </a:ext>
            </a:extLst>
          </p:cNvPr>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F48840E-94C9-400F-9C95-975DC2F1F7F5}"/>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D71E9A0-3DDC-4DE1-928B-146F1F29F8D6}"/>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9EF36F7-7FF3-4ABD-9B8C-C7F0140AEA23}"/>
              </a:ext>
            </a:extLst>
          </p:cNvPr>
          <p:cNvSpPr>
            <a:spLocks noGrp="1"/>
          </p:cNvSpPr>
          <p:nvPr>
            <p:ph type="dt" sz="half" idx="10"/>
          </p:nvPr>
        </p:nvSpPr>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68C98BD6-E45A-4BF5-BC37-98BE50092DD0}"/>
              </a:ext>
            </a:extLst>
          </p:cNvPr>
          <p:cNvSpPr>
            <a:spLocks noGrp="1"/>
          </p:cNvSpPr>
          <p:nvPr>
            <p:ph type="ftr" sz="quarter" idx="11"/>
          </p:nvPr>
        </p:nvSpPr>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8A6DE75D-F2BF-4059-8C86-B96648AADCA1}"/>
              </a:ext>
            </a:extLst>
          </p:cNvPr>
          <p:cNvSpPr>
            <a:spLocks noGrp="1"/>
          </p:cNvSpPr>
          <p:nvPr>
            <p:ph type="sldNum" sz="quarter" idx="12"/>
          </p:nvPr>
        </p:nvSpPr>
        <p:spPr/>
        <p:txBody>
          <a:bodyPr/>
          <a:lstStyle>
            <a:lvl1pPr>
              <a:defRPr/>
            </a:lvl1pPr>
          </a:lstStyle>
          <a:p>
            <a:fld id="{70F18D5A-A975-4221-AA03-A9C4AA9668A9}" type="slidenum">
              <a:rPr lang="en-US" altLang="zh-CN"/>
              <a:pPr/>
              <a:t>‹#›</a:t>
            </a:fld>
            <a:endParaRPr lang="en-US" altLang="zh-CN"/>
          </a:p>
        </p:txBody>
      </p:sp>
    </p:spTree>
    <p:extLst>
      <p:ext uri="{BB962C8B-B14F-4D97-AF65-F5344CB8AC3E}">
        <p14:creationId xmlns:p14="http://schemas.microsoft.com/office/powerpoint/2010/main" val="2191527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10B12A22-2334-422D-818D-419FDBD1C1E7}"/>
              </a:ext>
            </a:extLst>
          </p:cNvPr>
          <p:cNvSpPr>
            <a:spLocks noGrp="1" noChangeArrowheads="1"/>
          </p:cNvSpPr>
          <p:nvPr>
            <p:ph type="title"/>
          </p:nvPr>
        </p:nvSpPr>
        <p:spPr bwMode="auto">
          <a:xfrm>
            <a:off x="468313" y="1052513"/>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0D385BEC-2013-48C4-8465-6B25D23F95C7}"/>
              </a:ext>
            </a:extLst>
          </p:cNvPr>
          <p:cNvSpPr>
            <a:spLocks noGrp="1" noChangeArrowheads="1"/>
          </p:cNvSpPr>
          <p:nvPr>
            <p:ph type="body" idx="1"/>
          </p:nvPr>
        </p:nvSpPr>
        <p:spPr bwMode="auto">
          <a:xfrm>
            <a:off x="457200" y="2276475"/>
            <a:ext cx="8229600" cy="3849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A1FE5FCE-9470-4B1B-8943-05203BC5B607}"/>
              </a:ext>
            </a:extLst>
          </p:cNvPr>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n-US" altLang="zh-CN"/>
          </a:p>
        </p:txBody>
      </p:sp>
      <p:sp>
        <p:nvSpPr>
          <p:cNvPr id="1029" name="Rectangle 5">
            <a:extLst>
              <a:ext uri="{FF2B5EF4-FFF2-40B4-BE49-F238E27FC236}">
                <a16:creationId xmlns:a16="http://schemas.microsoft.com/office/drawing/2014/main" id="{40182119-EEC8-454D-AEE5-123503965DF1}"/>
              </a:ext>
            </a:extLst>
          </p:cNvPr>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n-US" altLang="zh-CN"/>
          </a:p>
        </p:txBody>
      </p:sp>
      <p:sp>
        <p:nvSpPr>
          <p:cNvPr id="1030" name="Rectangle 6">
            <a:extLst>
              <a:ext uri="{FF2B5EF4-FFF2-40B4-BE49-F238E27FC236}">
                <a16:creationId xmlns:a16="http://schemas.microsoft.com/office/drawing/2014/main" id="{B4D90CBB-7F6B-4E02-B355-074983A4EC07}"/>
              </a:ext>
            </a:extLst>
          </p:cNvPr>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A5682455-D0F0-4EF3-A66A-D02F970FFB79}" type="slidenum">
              <a:rPr lang="en-US" altLang="zh-CN"/>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fontAlgn="base">
        <a:spcBef>
          <a:spcPct val="0"/>
        </a:spcBef>
        <a:spcAft>
          <a:spcPct val="0"/>
        </a:spcAft>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宋体"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宋体"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宋体"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宋体"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62.xml"/><Relationship Id="rId1" Type="http://schemas.openxmlformats.org/officeDocument/2006/relationships/slideLayout" Target="../slideLayouts/slideLayout1.xml"/><Relationship Id="rId4" Type="http://schemas.openxmlformats.org/officeDocument/2006/relationships/image" Target="../media/image71.gif"/></Relationships>
</file>

<file path=ppt/slides/_rels/slide106.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image" Target="../media/image72.png"/><Relationship Id="rId7" Type="http://schemas.openxmlformats.org/officeDocument/2006/relationships/image" Target="../media/image700.png"/><Relationship Id="rId2" Type="http://schemas.openxmlformats.org/officeDocument/2006/relationships/notesSlide" Target="../notesSlides/notesSlide63.xml"/><Relationship Id="rId1" Type="http://schemas.openxmlformats.org/officeDocument/2006/relationships/slideLayout" Target="../slideLayouts/slideLayout1.xml"/><Relationship Id="rId6" Type="http://schemas.openxmlformats.org/officeDocument/2006/relationships/image" Target="../media/image75.png"/><Relationship Id="rId5" Type="http://schemas.openxmlformats.org/officeDocument/2006/relationships/image" Target="../media/image74.png"/><Relationship Id="rId4" Type="http://schemas.openxmlformats.org/officeDocument/2006/relationships/image" Target="../media/image73.png"/></Relationships>
</file>

<file path=ppt/slides/_rels/slide107.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64.xml"/><Relationship Id="rId1" Type="http://schemas.openxmlformats.org/officeDocument/2006/relationships/slideLayout" Target="../slideLayouts/slideLayout1.xml"/><Relationship Id="rId4" Type="http://schemas.openxmlformats.org/officeDocument/2006/relationships/image" Target="../media/image76.jpg"/></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3" Type="http://schemas.openxmlformats.org/officeDocument/2006/relationships/image" Target="../media/image1010.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8" Type="http://schemas.openxmlformats.org/officeDocument/2006/relationships/image" Target="../media/image1510.png"/><Relationship Id="rId3" Type="http://schemas.openxmlformats.org/officeDocument/2006/relationships/image" Target="../media/image100.png"/><Relationship Id="rId7" Type="http://schemas.openxmlformats.org/officeDocument/2006/relationships/image" Target="../media/image1410.png"/><Relationship Id="rId2" Type="http://schemas.openxmlformats.org/officeDocument/2006/relationships/notesSlide" Target="../notesSlides/notesSlide67.xml"/><Relationship Id="rId1" Type="http://schemas.openxmlformats.org/officeDocument/2006/relationships/slideLayout" Target="../slideLayouts/slideLayout2.xml"/><Relationship Id="rId6" Type="http://schemas.openxmlformats.org/officeDocument/2006/relationships/image" Target="../media/image1310.png"/><Relationship Id="rId5" Type="http://schemas.openxmlformats.org/officeDocument/2006/relationships/image" Target="../media/image1210.png"/><Relationship Id="rId4" Type="http://schemas.openxmlformats.org/officeDocument/2006/relationships/image" Target="../media/image77.png"/></Relationships>
</file>

<file path=ppt/slides/_rels/slide112.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68.xml"/><Relationship Id="rId1" Type="http://schemas.openxmlformats.org/officeDocument/2006/relationships/slideLayout" Target="../slideLayouts/slideLayout2.xml"/><Relationship Id="rId5" Type="http://schemas.openxmlformats.org/officeDocument/2006/relationships/image" Target="../media/image170.png"/><Relationship Id="rId4" Type="http://schemas.openxmlformats.org/officeDocument/2006/relationships/image" Target="../media/image1510.png"/></Relationships>
</file>

<file path=ppt/slides/_rels/slide113.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image" Target="../media/image79.png"/><Relationship Id="rId5" Type="http://schemas.openxmlformats.org/officeDocument/2006/relationships/image" Target="../media/image78.png"/><Relationship Id="rId4" Type="http://schemas.openxmlformats.org/officeDocument/2006/relationships/image" Target="../media/image1510.png"/></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200.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80.png"/></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211.png"/><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image" Target="../media/image241.png"/><Relationship Id="rId5" Type="http://schemas.openxmlformats.org/officeDocument/2006/relationships/image" Target="../media/image81.jpeg"/><Relationship Id="rId4" Type="http://schemas.openxmlformats.org/officeDocument/2006/relationships/image" Target="../media/image220.png"/></Relationships>
</file>

<file path=ppt/slides/_rels/slide119.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image" Target="../media/image251.png"/><Relationship Id="rId5" Type="http://schemas.openxmlformats.org/officeDocument/2006/relationships/image" Target="../media/image260.png"/><Relationship Id="rId4" Type="http://schemas.openxmlformats.org/officeDocument/2006/relationships/image" Target="../media/image250.png"/></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3" Type="http://schemas.openxmlformats.org/officeDocument/2006/relationships/image" Target="../media/image280.png"/><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image" Target="../media/image290.png"/><Relationship Id="rId5" Type="http://schemas.openxmlformats.org/officeDocument/2006/relationships/image" Target="../media/image270.png"/><Relationship Id="rId4" Type="http://schemas.openxmlformats.org/officeDocument/2006/relationships/image" Target="../media/image260.png"/></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300.png"/><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311.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image" Target="../media/image321.png"/><Relationship Id="rId2" Type="http://schemas.openxmlformats.org/officeDocument/2006/relationships/notesSlide" Target="../notesSlides/notesSlide79.xml"/><Relationship Id="rId1" Type="http://schemas.openxmlformats.org/officeDocument/2006/relationships/slideLayout" Target="../slideLayouts/slideLayout2.xml"/><Relationship Id="rId5" Type="http://schemas.openxmlformats.org/officeDocument/2006/relationships/image" Target="../media/image341.png"/><Relationship Id="rId4" Type="http://schemas.openxmlformats.org/officeDocument/2006/relationships/image" Target="../media/image331.png"/></Relationships>
</file>

<file path=ppt/slides/_rels/slide126.xml.rels><?xml version="1.0" encoding="UTF-8" standalone="yes"?>
<Relationships xmlns="http://schemas.openxmlformats.org/package/2006/relationships"><Relationship Id="rId3" Type="http://schemas.openxmlformats.org/officeDocument/2006/relationships/image" Target="../media/image350.png"/><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image" Target="../media/image82.jpg"/></Relationships>
</file>

<file path=ppt/slides/_rels/slide127.xml.rels><?xml version="1.0" encoding="UTF-8" standalone="yes"?>
<Relationships xmlns="http://schemas.openxmlformats.org/package/2006/relationships"><Relationship Id="rId3" Type="http://schemas.openxmlformats.org/officeDocument/2006/relationships/image" Target="../media/image83.png"/><Relationship Id="rId7" Type="http://schemas.openxmlformats.org/officeDocument/2006/relationships/image" Target="../media/image402.png"/><Relationship Id="rId2" Type="http://schemas.openxmlformats.org/officeDocument/2006/relationships/notesSlide" Target="../notesSlides/notesSlide81.xml"/><Relationship Id="rId1" Type="http://schemas.openxmlformats.org/officeDocument/2006/relationships/slideLayout" Target="../slideLayouts/slideLayout2.xml"/><Relationship Id="rId5" Type="http://schemas.openxmlformats.org/officeDocument/2006/relationships/image" Target="../media/image380.png"/><Relationship Id="rId4" Type="http://schemas.openxmlformats.org/officeDocument/2006/relationships/image" Target="../media/image370.png"/></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3" Type="http://schemas.openxmlformats.org/officeDocument/2006/relationships/image" Target="../media/image84.jpg"/><Relationship Id="rId2" Type="http://schemas.openxmlformats.org/officeDocument/2006/relationships/notesSlide" Target="../notesSlides/notesSlide84.xml"/><Relationship Id="rId1" Type="http://schemas.openxmlformats.org/officeDocument/2006/relationships/slideLayout" Target="../slideLayouts/slideLayout1.xml"/><Relationship Id="rId4" Type="http://schemas.openxmlformats.org/officeDocument/2006/relationships/image" Target="../media/image85.pn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390.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411.png"/><Relationship Id="rId2" Type="http://schemas.openxmlformats.org/officeDocument/2006/relationships/notesSlide" Target="../notesSlides/notesSlide86.xml"/><Relationship Id="rId1" Type="http://schemas.openxmlformats.org/officeDocument/2006/relationships/slideLayout" Target="../slideLayouts/slideLayout2.xml"/><Relationship Id="rId4" Type="http://schemas.openxmlformats.org/officeDocument/2006/relationships/image" Target="../media/image410.png"/></Relationships>
</file>

<file path=ppt/slides/_rels/slide134.xml.rels><?xml version="1.0" encoding="UTF-8" standalone="yes"?>
<Relationships xmlns="http://schemas.openxmlformats.org/package/2006/relationships"><Relationship Id="rId3" Type="http://schemas.openxmlformats.org/officeDocument/2006/relationships/image" Target="../media/image420.png"/><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350.png"/><Relationship Id="rId2" Type="http://schemas.openxmlformats.org/officeDocument/2006/relationships/notesSlide" Target="../notesSlides/notesSlide88.xml"/><Relationship Id="rId1" Type="http://schemas.openxmlformats.org/officeDocument/2006/relationships/slideLayout" Target="../slideLayouts/slideLayout2.xml"/><Relationship Id="rId4" Type="http://schemas.openxmlformats.org/officeDocument/2006/relationships/image" Target="../media/image86.jpg"/></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3" Type="http://schemas.openxmlformats.org/officeDocument/2006/relationships/image" Target="../media/image87.png"/><Relationship Id="rId7" Type="http://schemas.openxmlformats.org/officeDocument/2006/relationships/image" Target="../media/image91.png"/><Relationship Id="rId2" Type="http://schemas.openxmlformats.org/officeDocument/2006/relationships/notesSlide" Target="../notesSlides/notesSlide91.xml"/><Relationship Id="rId1" Type="http://schemas.openxmlformats.org/officeDocument/2006/relationships/slideLayout" Target="../slideLayouts/slideLayout2.xml"/><Relationship Id="rId6" Type="http://schemas.openxmlformats.org/officeDocument/2006/relationships/image" Target="../media/image90.png"/><Relationship Id="rId5" Type="http://schemas.openxmlformats.org/officeDocument/2006/relationships/image" Target="../media/image89.png"/><Relationship Id="rId4" Type="http://schemas.openxmlformats.org/officeDocument/2006/relationships/image" Target="../media/image8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3" Type="http://schemas.openxmlformats.org/officeDocument/2006/relationships/image" Target="../media/image93.png"/><Relationship Id="rId7" Type="http://schemas.openxmlformats.org/officeDocument/2006/relationships/image" Target="../media/image97.png"/><Relationship Id="rId2" Type="http://schemas.openxmlformats.org/officeDocument/2006/relationships/image" Target="../media/image92.png"/><Relationship Id="rId1" Type="http://schemas.openxmlformats.org/officeDocument/2006/relationships/slideLayout" Target="../slideLayouts/slideLayout7.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s>
</file>

<file path=ppt/slides/_rels/slide141.xml.rels><?xml version="1.0" encoding="UTF-8" standalone="yes"?>
<Relationships xmlns="http://schemas.openxmlformats.org/package/2006/relationships"><Relationship Id="rId3" Type="http://schemas.openxmlformats.org/officeDocument/2006/relationships/image" Target="../media/image99.png"/><Relationship Id="rId7" Type="http://schemas.openxmlformats.org/officeDocument/2006/relationships/image" Target="../media/image104.png"/><Relationship Id="rId2" Type="http://schemas.openxmlformats.org/officeDocument/2006/relationships/image" Target="../media/image98.png"/><Relationship Id="rId1" Type="http://schemas.openxmlformats.org/officeDocument/2006/relationships/slideLayout" Target="../slideLayouts/slideLayout7.xml"/><Relationship Id="rId6" Type="http://schemas.openxmlformats.org/officeDocument/2006/relationships/image" Target="../media/image103.png"/><Relationship Id="rId5" Type="http://schemas.openxmlformats.org/officeDocument/2006/relationships/image" Target="../media/image102.png"/><Relationship Id="rId4" Type="http://schemas.openxmlformats.org/officeDocument/2006/relationships/image" Target="../media/image101.png"/></Relationships>
</file>

<file path=ppt/slides/_rels/slide142.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92.xml"/><Relationship Id="rId1" Type="http://schemas.openxmlformats.org/officeDocument/2006/relationships/slideLayout" Target="../slideLayouts/slideLayout7.xml"/><Relationship Id="rId5" Type="http://schemas.openxmlformats.org/officeDocument/2006/relationships/image" Target="../media/image107.png"/><Relationship Id="rId4" Type="http://schemas.openxmlformats.org/officeDocument/2006/relationships/image" Target="../media/image106.png"/></Relationships>
</file>

<file path=ppt/slides/_rels/slide143.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93.xml"/><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8" Type="http://schemas.openxmlformats.org/officeDocument/2006/relationships/image" Target="../media/image115.png"/><Relationship Id="rId3" Type="http://schemas.openxmlformats.org/officeDocument/2006/relationships/image" Target="../media/image110.png"/><Relationship Id="rId7" Type="http://schemas.openxmlformats.org/officeDocument/2006/relationships/image" Target="../media/image114.png"/><Relationship Id="rId2" Type="http://schemas.openxmlformats.org/officeDocument/2006/relationships/notesSlide" Target="../notesSlides/notesSlide95.xml"/><Relationship Id="rId1" Type="http://schemas.openxmlformats.org/officeDocument/2006/relationships/slideLayout" Target="../slideLayouts/slideLayout7.xml"/><Relationship Id="rId6" Type="http://schemas.openxmlformats.org/officeDocument/2006/relationships/image" Target="../media/image113.png"/><Relationship Id="rId5" Type="http://schemas.openxmlformats.org/officeDocument/2006/relationships/image" Target="../media/image112.png"/><Relationship Id="rId4" Type="http://schemas.openxmlformats.org/officeDocument/2006/relationships/image" Target="../media/image111.png"/><Relationship Id="rId9" Type="http://schemas.openxmlformats.org/officeDocument/2006/relationships/image" Target="../media/image116.png"/></Relationships>
</file>

<file path=ppt/slides/_rels/slide147.xml.rels><?xml version="1.0" encoding="UTF-8" standalone="yes"?>
<Relationships xmlns="http://schemas.openxmlformats.org/package/2006/relationships"><Relationship Id="rId3" Type="http://schemas.openxmlformats.org/officeDocument/2006/relationships/image" Target="../media/image117.png"/><Relationship Id="rId7" Type="http://schemas.openxmlformats.org/officeDocument/2006/relationships/image" Target="../media/image120.png"/><Relationship Id="rId2" Type="http://schemas.openxmlformats.org/officeDocument/2006/relationships/notesSlide" Target="../notesSlides/notesSlide96.xml"/><Relationship Id="rId1" Type="http://schemas.openxmlformats.org/officeDocument/2006/relationships/slideLayout" Target="../slideLayouts/slideLayout7.xml"/><Relationship Id="rId6" Type="http://schemas.openxmlformats.org/officeDocument/2006/relationships/image" Target="../media/image119.png"/><Relationship Id="rId5" Type="http://schemas.openxmlformats.org/officeDocument/2006/relationships/image" Target="../media/image118.png"/><Relationship Id="rId4" Type="http://schemas.openxmlformats.org/officeDocument/2006/relationships/image" Target="../media/image113.png"/></Relationships>
</file>

<file path=ppt/slides/_rels/slide148.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97.xml"/><Relationship Id="rId1" Type="http://schemas.openxmlformats.org/officeDocument/2006/relationships/slideLayout" Target="../slideLayouts/slideLayout7.xml"/><Relationship Id="rId6" Type="http://schemas.openxmlformats.org/officeDocument/2006/relationships/image" Target="../media/image124.png"/><Relationship Id="rId5" Type="http://schemas.openxmlformats.org/officeDocument/2006/relationships/image" Target="../media/image123.png"/><Relationship Id="rId4" Type="http://schemas.openxmlformats.org/officeDocument/2006/relationships/image" Target="../media/image122.png"/></Relationships>
</file>

<file path=ppt/slides/_rels/slide149.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notesSlide" Target="../notesSlides/notesSlide98.xml"/><Relationship Id="rId1" Type="http://schemas.openxmlformats.org/officeDocument/2006/relationships/slideLayout" Target="../slideLayouts/slideLayout7.xml"/><Relationship Id="rId4" Type="http://schemas.openxmlformats.org/officeDocument/2006/relationships/image" Target="../media/image1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8" Type="http://schemas.openxmlformats.org/officeDocument/2006/relationships/image" Target="../media/image133.png"/><Relationship Id="rId3" Type="http://schemas.openxmlformats.org/officeDocument/2006/relationships/image" Target="../media/image128.png"/><Relationship Id="rId7" Type="http://schemas.openxmlformats.org/officeDocument/2006/relationships/image" Target="../media/image132.png"/><Relationship Id="rId2" Type="http://schemas.openxmlformats.org/officeDocument/2006/relationships/notesSlide" Target="../notesSlides/notesSlide99.xml"/><Relationship Id="rId1" Type="http://schemas.openxmlformats.org/officeDocument/2006/relationships/slideLayout" Target="../slideLayouts/slideLayout7.xml"/><Relationship Id="rId6" Type="http://schemas.openxmlformats.org/officeDocument/2006/relationships/image" Target="../media/image131.png"/><Relationship Id="rId5" Type="http://schemas.openxmlformats.org/officeDocument/2006/relationships/image" Target="../media/image130.png"/><Relationship Id="rId4" Type="http://schemas.openxmlformats.org/officeDocument/2006/relationships/image" Target="../media/image129.png"/><Relationship Id="rId9" Type="http://schemas.openxmlformats.org/officeDocument/2006/relationships/image" Target="../media/image134.png"/></Relationships>
</file>

<file path=ppt/slides/_rels/slide152.xml.rels><?xml version="1.0" encoding="UTF-8" standalone="yes"?>
<Relationships xmlns="http://schemas.openxmlformats.org/package/2006/relationships"><Relationship Id="rId3" Type="http://schemas.openxmlformats.org/officeDocument/2006/relationships/image" Target="../media/image135.png"/><Relationship Id="rId7" Type="http://schemas.openxmlformats.org/officeDocument/2006/relationships/image" Target="../media/image139.png"/><Relationship Id="rId2" Type="http://schemas.openxmlformats.org/officeDocument/2006/relationships/notesSlide" Target="../notesSlides/notesSlide100.xml"/><Relationship Id="rId1" Type="http://schemas.openxmlformats.org/officeDocument/2006/relationships/slideLayout" Target="../slideLayouts/slideLayout7.xml"/><Relationship Id="rId6" Type="http://schemas.openxmlformats.org/officeDocument/2006/relationships/image" Target="../media/image138.png"/><Relationship Id="rId5" Type="http://schemas.openxmlformats.org/officeDocument/2006/relationships/image" Target="../media/image137.png"/><Relationship Id="rId4" Type="http://schemas.openxmlformats.org/officeDocument/2006/relationships/image" Target="../media/image136.png"/></Relationships>
</file>

<file path=ppt/slides/_rels/slide153.xml.rels><?xml version="1.0" encoding="UTF-8" standalone="yes"?>
<Relationships xmlns="http://schemas.openxmlformats.org/package/2006/relationships"><Relationship Id="rId3" Type="http://schemas.openxmlformats.org/officeDocument/2006/relationships/image" Target="../media/image141.png"/><Relationship Id="rId7" Type="http://schemas.openxmlformats.org/officeDocument/2006/relationships/image" Target="../media/image145.png"/><Relationship Id="rId2" Type="http://schemas.openxmlformats.org/officeDocument/2006/relationships/image" Target="../media/image140.png"/><Relationship Id="rId1" Type="http://schemas.openxmlformats.org/officeDocument/2006/relationships/slideLayout" Target="../slideLayouts/slideLayout7.xml"/><Relationship Id="rId6" Type="http://schemas.openxmlformats.org/officeDocument/2006/relationships/image" Target="../media/image144.png"/><Relationship Id="rId5" Type="http://schemas.openxmlformats.org/officeDocument/2006/relationships/image" Target="../media/image143.png"/><Relationship Id="rId4" Type="http://schemas.openxmlformats.org/officeDocument/2006/relationships/image" Target="../media/image142.png"/></Relationships>
</file>

<file path=ppt/slides/_rels/slide154.xml.rels><?xml version="1.0" encoding="UTF-8" standalone="yes"?>
<Relationships xmlns="http://schemas.openxmlformats.org/package/2006/relationships"><Relationship Id="rId3" Type="http://schemas.openxmlformats.org/officeDocument/2006/relationships/image" Target="../media/image146.png"/><Relationship Id="rId7" Type="http://schemas.openxmlformats.org/officeDocument/2006/relationships/image" Target="../media/image150.png"/><Relationship Id="rId2" Type="http://schemas.openxmlformats.org/officeDocument/2006/relationships/notesSlide" Target="../notesSlides/notesSlide101.xml"/><Relationship Id="rId1" Type="http://schemas.openxmlformats.org/officeDocument/2006/relationships/slideLayout" Target="../slideLayouts/slideLayout7.xml"/><Relationship Id="rId6" Type="http://schemas.openxmlformats.org/officeDocument/2006/relationships/image" Target="../media/image149.png"/><Relationship Id="rId5" Type="http://schemas.openxmlformats.org/officeDocument/2006/relationships/image" Target="../media/image148.png"/><Relationship Id="rId4" Type="http://schemas.openxmlformats.org/officeDocument/2006/relationships/image" Target="../media/image147.png"/></Relationships>
</file>

<file path=ppt/slides/_rels/slide155.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notesSlide" Target="../notesSlides/notesSlide102.xml"/><Relationship Id="rId1" Type="http://schemas.openxmlformats.org/officeDocument/2006/relationships/slideLayout" Target="../slideLayouts/slideLayout7.xml"/><Relationship Id="rId6" Type="http://schemas.openxmlformats.org/officeDocument/2006/relationships/image" Target="../media/image154.png"/><Relationship Id="rId5" Type="http://schemas.openxmlformats.org/officeDocument/2006/relationships/image" Target="../media/image153.png"/><Relationship Id="rId4" Type="http://schemas.openxmlformats.org/officeDocument/2006/relationships/image" Target="../media/image15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NULL"/></Relationships>
</file>

<file path=ppt/slides/_rels/slide47.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NULL"/><Relationship Id="rId4" Type="http://schemas.openxmlformats.org/officeDocument/2006/relationships/image" Target="NULL"/></Relationships>
</file>

<file path=ppt/slides/_rels/slide48.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49.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NULL"/></Relationships>
</file>

<file path=ppt/slides/_rels/slide51.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47.png"/><Relationship Id="rId7" Type="http://schemas.openxmlformats.org/officeDocument/2006/relationships/image" Target="NUL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52.xml.rels><?xml version="1.0" encoding="UTF-8" standalone="yes"?>
<Relationships xmlns="http://schemas.openxmlformats.org/package/2006/relationships"><Relationship Id="rId8" Type="http://schemas.openxmlformats.org/officeDocument/2006/relationships/image" Target="NULL"/><Relationship Id="rId13" Type="http://schemas.openxmlformats.org/officeDocument/2006/relationships/image" Target="NULL"/><Relationship Id="rId3" Type="http://schemas.openxmlformats.org/officeDocument/2006/relationships/image" Target="../media/image47.png"/><Relationship Id="rId7" Type="http://schemas.openxmlformats.org/officeDocument/2006/relationships/image" Target="NULL"/><Relationship Id="rId12" Type="http://schemas.openxmlformats.org/officeDocument/2006/relationships/image" Target="NULL"/><Relationship Id="rId2" Type="http://schemas.openxmlformats.org/officeDocument/2006/relationships/notesSlide" Target="../notesSlides/notesSlide25.xml"/><Relationship Id="rId16" Type="http://schemas.openxmlformats.org/officeDocument/2006/relationships/image" Target="NULL"/><Relationship Id="rId1" Type="http://schemas.openxmlformats.org/officeDocument/2006/relationships/slideLayout" Target="../slideLayouts/slideLayout2.xml"/><Relationship Id="rId6" Type="http://schemas.openxmlformats.org/officeDocument/2006/relationships/image" Target="../media/image50.png"/><Relationship Id="rId11" Type="http://schemas.openxmlformats.org/officeDocument/2006/relationships/image" Target="NULL"/><Relationship Id="rId5" Type="http://schemas.openxmlformats.org/officeDocument/2006/relationships/image" Target="../media/image49.png"/><Relationship Id="rId15" Type="http://schemas.openxmlformats.org/officeDocument/2006/relationships/image" Target="NULL"/><Relationship Id="rId10" Type="http://schemas.openxmlformats.org/officeDocument/2006/relationships/image" Target="NULL"/><Relationship Id="rId4" Type="http://schemas.openxmlformats.org/officeDocument/2006/relationships/image" Target="../media/image48.png"/><Relationship Id="rId9" Type="http://schemas.openxmlformats.org/officeDocument/2006/relationships/image" Target="NULL"/><Relationship Id="rId14" Type="http://schemas.openxmlformats.org/officeDocument/2006/relationships/image" Target="NULL"/></Relationships>
</file>

<file path=ppt/slides/_rels/slide53.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NUL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NULL"/></Relationships>
</file>

<file path=ppt/slides/_rels/slide56.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NULL"/><Relationship Id="rId4" Type="http://schemas.openxmlformats.org/officeDocument/2006/relationships/image" Target="NULL"/></Relationships>
</file>

<file path=ppt/slides/_rels/slide57.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NULL"/></Relationships>
</file>

<file path=ppt/slides/_rels/slide58.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NULL"/><Relationship Id="rId4" Type="http://schemas.openxmlformats.org/officeDocument/2006/relationships/image" Target="NULL"/></Relationships>
</file>

<file path=ppt/slides/_rels/slide59.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NUL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NUL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NULL"/></Relationships>
</file>

<file path=ppt/slides/_rels/slide63.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52.jpeg"/><Relationship Id="rId7" Type="http://schemas.openxmlformats.org/officeDocument/2006/relationships/image" Target="NUL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 Id="rId9" Type="http://schemas.openxmlformats.org/officeDocument/2006/relationships/image" Target="NUL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NULL"/></Relationships>
</file>

<file path=ppt/slides/_rels/slide67.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NULL"/></Relationships>
</file>

<file path=ppt/slides/_rels/slide68.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52.jpeg"/><Relationship Id="rId7" Type="http://schemas.openxmlformats.org/officeDocument/2006/relationships/image" Target="NULL"/><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 Id="rId9" Type="http://schemas.openxmlformats.org/officeDocument/2006/relationships/image" Target="NUL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s>
</file>

<file path=ppt/slides/_rels/slide71.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NULL"/><Relationship Id="rId7" Type="http://schemas.openxmlformats.org/officeDocument/2006/relationships/image" Target="NUL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NULL"/><Relationship Id="rId11" Type="http://schemas.openxmlformats.org/officeDocument/2006/relationships/image" Target="NULL"/><Relationship Id="rId5" Type="http://schemas.openxmlformats.org/officeDocument/2006/relationships/image" Target="NULL"/><Relationship Id="rId10" Type="http://schemas.openxmlformats.org/officeDocument/2006/relationships/image" Target="NULL"/><Relationship Id="rId4" Type="http://schemas.openxmlformats.org/officeDocument/2006/relationships/image" Target="../media/image52.jpeg"/><Relationship Id="rId9" Type="http://schemas.openxmlformats.org/officeDocument/2006/relationships/image" Target="NUL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NUL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NUL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NULL"/></Relationships>
</file>

<file path=ppt/slides/_rels/slide81.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55.xml"/><Relationship Id="rId1" Type="http://schemas.openxmlformats.org/officeDocument/2006/relationships/slideLayout" Target="../slideLayouts/slideLayout2.xml"/><Relationship Id="rId5" Type="http://schemas.openxmlformats.org/officeDocument/2006/relationships/image" Target="NULL"/><Relationship Id="rId4" Type="http://schemas.openxmlformats.org/officeDocument/2006/relationships/image" Target="../media/image55.png"/></Relationships>
</file>

<file path=ppt/slides/_rels/slide8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58.xml"/><Relationship Id="rId1" Type="http://schemas.openxmlformats.org/officeDocument/2006/relationships/slideLayout" Target="../slideLayouts/slideLayout2.xml"/><Relationship Id="rId5" Type="http://schemas.openxmlformats.org/officeDocument/2006/relationships/image" Target="../media/image68.png"/><Relationship Id="rId4" Type="http://schemas.openxmlformats.org/officeDocument/2006/relationships/image" Target="../media/image67.png"/></Relationships>
</file>

<file path=ppt/slides/_rels/slide9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文本框 1">
            <a:extLst>
              <a:ext uri="{FF2B5EF4-FFF2-40B4-BE49-F238E27FC236}">
                <a16:creationId xmlns:a16="http://schemas.microsoft.com/office/drawing/2014/main" id="{E749C928-270F-46E0-AF7B-918009B093DE}"/>
              </a:ext>
            </a:extLst>
          </p:cNvPr>
          <p:cNvSpPr txBox="1">
            <a:spLocks noChangeArrowheads="1"/>
          </p:cNvSpPr>
          <p:nvPr/>
        </p:nvSpPr>
        <p:spPr bwMode="auto">
          <a:xfrm>
            <a:off x="2484438" y="2565400"/>
            <a:ext cx="4338637"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3600"/>
              <a:t>模型评估与模型选择</a:t>
            </a:r>
          </a:p>
        </p:txBody>
      </p:sp>
    </p:spTree>
    <p:extLst>
      <p:ext uri="{BB962C8B-B14F-4D97-AF65-F5344CB8AC3E}">
        <p14:creationId xmlns:p14="http://schemas.microsoft.com/office/powerpoint/2010/main" val="28469689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文本框 1">
            <a:extLst>
              <a:ext uri="{FF2B5EF4-FFF2-40B4-BE49-F238E27FC236}">
                <a16:creationId xmlns:a16="http://schemas.microsoft.com/office/drawing/2014/main" id="{89B48B68-CE67-4568-AEA7-4A1CA7123ACE}"/>
              </a:ext>
            </a:extLst>
          </p:cNvPr>
          <p:cNvSpPr txBox="1">
            <a:spLocks noChangeArrowheads="1"/>
          </p:cNvSpPr>
          <p:nvPr/>
        </p:nvSpPr>
        <p:spPr bwMode="auto">
          <a:xfrm>
            <a:off x="1200150" y="1787525"/>
            <a:ext cx="38766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评估方法：如何划分数据集</a:t>
            </a:r>
          </a:p>
        </p:txBody>
      </p:sp>
      <p:sp>
        <p:nvSpPr>
          <p:cNvPr id="16387" name="文本框 2">
            <a:extLst>
              <a:ext uri="{FF2B5EF4-FFF2-40B4-BE49-F238E27FC236}">
                <a16:creationId xmlns:a16="http://schemas.microsoft.com/office/drawing/2014/main" id="{D8824325-7081-4731-AB47-177C94CFA059}"/>
              </a:ext>
            </a:extLst>
          </p:cNvPr>
          <p:cNvSpPr txBox="1">
            <a:spLocks noChangeArrowheads="1"/>
          </p:cNvSpPr>
          <p:nvPr/>
        </p:nvSpPr>
        <p:spPr bwMode="auto">
          <a:xfrm>
            <a:off x="2424113" y="2651125"/>
            <a:ext cx="4308475"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400"/>
              <a:t>1.</a:t>
            </a:r>
            <a:r>
              <a:rPr lang="zh-CN" altLang="en-US" sz="2400"/>
              <a:t>留出法</a:t>
            </a:r>
            <a:r>
              <a:rPr lang="en-US" altLang="zh-CN" sz="2400"/>
              <a:t>(hold-out)</a:t>
            </a:r>
          </a:p>
          <a:p>
            <a:pPr>
              <a:spcBef>
                <a:spcPct val="0"/>
              </a:spcBef>
              <a:buFontTx/>
              <a:buNone/>
            </a:pPr>
            <a:r>
              <a:rPr lang="en-US" altLang="zh-CN" sz="2400"/>
              <a:t>2.</a:t>
            </a:r>
            <a:r>
              <a:rPr lang="zh-CN" altLang="en-US" sz="2400"/>
              <a:t>交叉验证法</a:t>
            </a:r>
            <a:r>
              <a:rPr lang="en-US" altLang="zh-CN" sz="2400"/>
              <a:t>(cross validation)</a:t>
            </a:r>
          </a:p>
          <a:p>
            <a:pPr>
              <a:spcBef>
                <a:spcPct val="0"/>
              </a:spcBef>
              <a:buFontTx/>
              <a:buNone/>
            </a:pPr>
            <a:r>
              <a:rPr lang="en-US" altLang="zh-CN" sz="2400"/>
              <a:t>3.</a:t>
            </a:r>
            <a:r>
              <a:rPr lang="zh-CN" altLang="en-US" sz="2400"/>
              <a:t>自助法</a:t>
            </a:r>
            <a:r>
              <a:rPr lang="en-US" altLang="zh-CN" sz="2400"/>
              <a:t>(bootstrapping)</a:t>
            </a:r>
          </a:p>
          <a:p>
            <a:pPr>
              <a:spcBef>
                <a:spcPct val="0"/>
              </a:spcBef>
              <a:buFontTx/>
              <a:buNone/>
            </a:pPr>
            <a:r>
              <a:rPr lang="en-US" altLang="zh-CN" sz="2400"/>
              <a:t>4.</a:t>
            </a:r>
            <a:r>
              <a:rPr lang="zh-CN" altLang="en-US" sz="2400"/>
              <a:t>更为一般的方法</a:t>
            </a:r>
          </a:p>
        </p:txBody>
      </p:sp>
    </p:spTree>
    <p:extLst>
      <p:ext uri="{BB962C8B-B14F-4D97-AF65-F5344CB8AC3E}">
        <p14:creationId xmlns:p14="http://schemas.microsoft.com/office/powerpoint/2010/main" val="196344798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图片 3">
            <a:extLst>
              <a:ext uri="{FF2B5EF4-FFF2-40B4-BE49-F238E27FC236}">
                <a16:creationId xmlns:a16="http://schemas.microsoft.com/office/drawing/2014/main" id="{B3E15D50-CB38-4E51-95ED-AC52EDF0DDB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5288" y="1268413"/>
            <a:ext cx="5514975"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5" name="图片 4">
            <a:extLst>
              <a:ext uri="{FF2B5EF4-FFF2-40B4-BE49-F238E27FC236}">
                <a16:creationId xmlns:a16="http://schemas.microsoft.com/office/drawing/2014/main" id="{E216B73A-7C2E-4A6B-9AB6-9DBE0D4CE4A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5288" y="2001838"/>
            <a:ext cx="5105400" cy="72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6" name="文本框 5">
            <a:extLst>
              <a:ext uri="{FF2B5EF4-FFF2-40B4-BE49-F238E27FC236}">
                <a16:creationId xmlns:a16="http://schemas.microsoft.com/office/drawing/2014/main" id="{B42D9BD0-FBC9-4612-986A-A2AAF7323160}"/>
              </a:ext>
            </a:extLst>
          </p:cNvPr>
          <p:cNvSpPr txBox="1">
            <a:spLocks noChangeArrowheads="1"/>
          </p:cNvSpPr>
          <p:nvPr/>
        </p:nvSpPr>
        <p:spPr bwMode="auto">
          <a:xfrm>
            <a:off x="611188" y="3048000"/>
            <a:ext cx="4392612"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a:t>BIC-AIC</a:t>
            </a:r>
            <a:r>
              <a:rPr lang="zh-CN" altLang="en-US"/>
              <a:t>就可以得到，</a:t>
            </a:r>
            <a:r>
              <a:rPr lang="en-US" altLang="zh-CN"/>
              <a:t>(ln(n)-2)*(p+1)</a:t>
            </a:r>
            <a:r>
              <a:rPr lang="zh-CN" altLang="en-US"/>
              <a:t>，</a:t>
            </a:r>
            <a:r>
              <a:rPr lang="en-US" altLang="zh-CN"/>
              <a:t>n&gt;8</a:t>
            </a:r>
            <a:r>
              <a:rPr lang="zh-CN" altLang="en-US"/>
              <a:t>就一直随</a:t>
            </a:r>
            <a:r>
              <a:rPr lang="en-US" altLang="zh-CN"/>
              <a:t>n</a:t>
            </a:r>
            <a:r>
              <a:rPr lang="zh-CN" altLang="en-US"/>
              <a:t>和</a:t>
            </a:r>
            <a:r>
              <a:rPr lang="en-US" altLang="zh-CN"/>
              <a:t>p</a:t>
            </a:r>
            <a:r>
              <a:rPr lang="zh-CN" altLang="en-US"/>
              <a:t>的增大而增大了</a:t>
            </a:r>
            <a:endParaRPr lang="en-US" altLang="zh-CN"/>
          </a:p>
          <a:p>
            <a:endParaRPr lang="en-US" altLang="zh-CN"/>
          </a:p>
        </p:txBody>
      </p:sp>
      <p:sp>
        <p:nvSpPr>
          <p:cNvPr id="13317" name="文本框 6">
            <a:extLst>
              <a:ext uri="{FF2B5EF4-FFF2-40B4-BE49-F238E27FC236}">
                <a16:creationId xmlns:a16="http://schemas.microsoft.com/office/drawing/2014/main" id="{F774FB2D-2E49-4CF6-A8D3-431C7EE2D47C}"/>
              </a:ext>
            </a:extLst>
          </p:cNvPr>
          <p:cNvSpPr txBox="1">
            <a:spLocks noChangeArrowheads="1"/>
          </p:cNvSpPr>
          <p:nvPr/>
        </p:nvSpPr>
        <p:spPr bwMode="auto">
          <a:xfrm>
            <a:off x="485775" y="5013325"/>
            <a:ext cx="561657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a:solidFill>
                  <a:srgbClr val="FF0000"/>
                </a:solidFill>
              </a:rPr>
              <a:t>很显然，当数据量大的时候，</a:t>
            </a:r>
            <a:r>
              <a:rPr lang="en-US" altLang="zh-CN">
                <a:solidFill>
                  <a:srgbClr val="FF0000"/>
                </a:solidFill>
              </a:rPr>
              <a:t>BIC</a:t>
            </a:r>
            <a:r>
              <a:rPr lang="zh-CN" altLang="en-US">
                <a:solidFill>
                  <a:srgbClr val="FF0000"/>
                </a:solidFill>
              </a:rPr>
              <a:t>相比</a:t>
            </a:r>
            <a:r>
              <a:rPr lang="en-US" altLang="zh-CN">
                <a:solidFill>
                  <a:srgbClr val="FF0000"/>
                </a:solidFill>
              </a:rPr>
              <a:t>AIC</a:t>
            </a:r>
            <a:r>
              <a:rPr lang="zh-CN" altLang="en-US">
                <a:solidFill>
                  <a:srgbClr val="FF0000"/>
                </a:solidFill>
              </a:rPr>
              <a:t>在大数据量时对模型参数惩罚得更多，导致</a:t>
            </a:r>
            <a:r>
              <a:rPr lang="en-US" altLang="zh-CN">
                <a:solidFill>
                  <a:srgbClr val="FF0000"/>
                </a:solidFill>
              </a:rPr>
              <a:t>BIC</a:t>
            </a:r>
            <a:r>
              <a:rPr lang="zh-CN" altLang="en-US">
                <a:solidFill>
                  <a:srgbClr val="FF0000"/>
                </a:solidFill>
              </a:rPr>
              <a:t>更倾向于选择参数少的简单模型</a:t>
            </a:r>
          </a:p>
        </p:txBody>
      </p:sp>
      <p:sp>
        <p:nvSpPr>
          <p:cNvPr id="9" name="右弧形箭头 8">
            <a:extLst>
              <a:ext uri="{FF2B5EF4-FFF2-40B4-BE49-F238E27FC236}">
                <a16:creationId xmlns:a16="http://schemas.microsoft.com/office/drawing/2014/main" id="{C152C91E-0924-46E3-86B4-4983E66629E5}"/>
              </a:ext>
            </a:extLst>
          </p:cNvPr>
          <p:cNvSpPr/>
          <p:nvPr/>
        </p:nvSpPr>
        <p:spPr>
          <a:xfrm>
            <a:off x="5913438" y="1971675"/>
            <a:ext cx="750887" cy="150812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10" name="下箭头 9">
            <a:extLst>
              <a:ext uri="{FF2B5EF4-FFF2-40B4-BE49-F238E27FC236}">
                <a16:creationId xmlns:a16="http://schemas.microsoft.com/office/drawing/2014/main" id="{F7F600DB-E9E8-4CC5-98FB-3E0AB3B9A2EF}"/>
              </a:ext>
            </a:extLst>
          </p:cNvPr>
          <p:cNvSpPr/>
          <p:nvPr/>
        </p:nvSpPr>
        <p:spPr>
          <a:xfrm>
            <a:off x="2808288" y="3971925"/>
            <a:ext cx="827087" cy="8969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Tree>
    <p:extLst>
      <p:ext uri="{BB962C8B-B14F-4D97-AF65-F5344CB8AC3E}">
        <p14:creationId xmlns:p14="http://schemas.microsoft.com/office/powerpoint/2010/main" val="100048948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标题 1"/>
          <p:cNvSpPr>
            <a:spLocks noGrp="1"/>
          </p:cNvSpPr>
          <p:nvPr>
            <p:ph type="title"/>
          </p:nvPr>
        </p:nvSpPr>
        <p:spPr/>
        <p:txBody>
          <a:bodyPr/>
          <a:lstStyle/>
          <a:p>
            <a:r>
              <a:rPr lang="zh-CN" altLang="en-US" dirty="0" smtClean="0"/>
              <a:t>对比（</a:t>
            </a:r>
            <a:r>
              <a:rPr lang="en-US" altLang="zh-CN" dirty="0" smtClean="0"/>
              <a:t>yang 2005</a:t>
            </a:r>
            <a:r>
              <a:rPr lang="zh-CN" altLang="en-US" dirty="0" smtClean="0"/>
              <a:t>）</a:t>
            </a:r>
            <a:endParaRPr lang="zh-CN" altLang="en-US" dirty="0" smtClean="0"/>
          </a:p>
        </p:txBody>
      </p:sp>
      <p:sp>
        <p:nvSpPr>
          <p:cNvPr id="15363" name="内容占位符 1"/>
          <p:cNvSpPr>
            <a:spLocks noGrp="1"/>
          </p:cNvSpPr>
          <p:nvPr>
            <p:ph idx="1"/>
          </p:nvPr>
        </p:nvSpPr>
        <p:spPr/>
        <p:txBody>
          <a:bodyPr/>
          <a:lstStyle/>
          <a:p>
            <a:r>
              <a:rPr lang="zh-CN" altLang="en-US" sz="2800" dirty="0" smtClean="0"/>
              <a:t>研究</a:t>
            </a:r>
            <a:r>
              <a:rPr lang="zh-CN" altLang="en-US" sz="2800" dirty="0" smtClean="0"/>
              <a:t>可以大致归纳为：回归中，在假设“真模型”不在候选集中的情况下，</a:t>
            </a:r>
            <a:r>
              <a:rPr lang="en-US" altLang="zh-CN" sz="2800" dirty="0" smtClean="0">
                <a:solidFill>
                  <a:srgbClr val="FF0000"/>
                </a:solidFill>
              </a:rPr>
              <a:t>AIC</a:t>
            </a:r>
            <a:r>
              <a:rPr lang="zh-CN" altLang="en-US" sz="2800" dirty="0" smtClean="0">
                <a:solidFill>
                  <a:srgbClr val="FF0000"/>
                </a:solidFill>
              </a:rPr>
              <a:t>在选择最小均方误差模型时是渐近最优的。而在这样的条件之下，</a:t>
            </a:r>
            <a:r>
              <a:rPr lang="en-US" altLang="zh-CN" sz="2800" dirty="0" smtClean="0">
                <a:solidFill>
                  <a:srgbClr val="FF0000"/>
                </a:solidFill>
              </a:rPr>
              <a:t>BIC</a:t>
            </a:r>
            <a:r>
              <a:rPr lang="zh-CN" altLang="en-US" sz="2800" dirty="0" smtClean="0">
                <a:solidFill>
                  <a:srgbClr val="FF0000"/>
                </a:solidFill>
              </a:rPr>
              <a:t>不是渐近最优的，</a:t>
            </a:r>
          </a:p>
        </p:txBody>
      </p:sp>
    </p:spTree>
    <p:extLst>
      <p:ext uri="{BB962C8B-B14F-4D97-AF65-F5344CB8AC3E}">
        <p14:creationId xmlns:p14="http://schemas.microsoft.com/office/powerpoint/2010/main" val="1952312615"/>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p:txBody>
          <a:bodyPr/>
          <a:lstStyle/>
          <a:p>
            <a:r>
              <a:rPr lang="zh-CN" altLang="en-US" dirty="0" smtClean="0"/>
              <a:t>对比</a:t>
            </a:r>
            <a:r>
              <a:rPr lang="en-US" altLang="zh-CN" dirty="0" smtClean="0"/>
              <a:t>(</a:t>
            </a:r>
            <a:r>
              <a:rPr lang="en-US" altLang="zh-CN" dirty="0" smtClean="0"/>
              <a:t>AIC2012</a:t>
            </a:r>
            <a:r>
              <a:rPr lang="en-US" altLang="zh-CN" dirty="0" smtClean="0"/>
              <a:t>)</a:t>
            </a:r>
            <a:endParaRPr lang="zh-CN" altLang="en-US" dirty="0" smtClean="0"/>
          </a:p>
        </p:txBody>
      </p:sp>
      <p:sp>
        <p:nvSpPr>
          <p:cNvPr id="18435" name="内容占位符 1"/>
          <p:cNvSpPr>
            <a:spLocks noGrp="1"/>
          </p:cNvSpPr>
          <p:nvPr>
            <p:ph idx="1"/>
          </p:nvPr>
        </p:nvSpPr>
        <p:spPr/>
        <p:txBody>
          <a:bodyPr/>
          <a:lstStyle/>
          <a:p>
            <a:r>
              <a:rPr lang="zh-CN" altLang="en-US" sz="2400" dirty="0" smtClean="0"/>
              <a:t>研究</a:t>
            </a:r>
            <a:r>
              <a:rPr lang="zh-CN" altLang="en-US" sz="2400" dirty="0" smtClean="0"/>
              <a:t>的大意是，</a:t>
            </a:r>
            <a:r>
              <a:rPr lang="en-US" altLang="zh-CN" sz="2400" dirty="0" smtClean="0"/>
              <a:t>AIC</a:t>
            </a:r>
            <a:r>
              <a:rPr lang="zh-CN" altLang="en-US" sz="2400" dirty="0" smtClean="0"/>
              <a:t>会选择均方误差最小的模型。一般都是效果较好的。而当“真正模型”存在于候选的时候，</a:t>
            </a:r>
            <a:r>
              <a:rPr lang="en-US" altLang="zh-CN" sz="2400" dirty="0" smtClean="0"/>
              <a:t>AIC</a:t>
            </a:r>
            <a:r>
              <a:rPr lang="zh-CN" altLang="en-US" sz="2400" dirty="0" smtClean="0"/>
              <a:t>可能无法将其找出来，此时</a:t>
            </a:r>
            <a:r>
              <a:rPr lang="en-US" altLang="zh-CN" sz="2400" dirty="0" smtClean="0"/>
              <a:t>BIC</a:t>
            </a:r>
            <a:r>
              <a:rPr lang="zh-CN" altLang="en-US" sz="2400" dirty="0" smtClean="0"/>
              <a:t>更加合适。</a:t>
            </a:r>
            <a:endParaRPr lang="en-US" altLang="zh-CN" sz="2400" dirty="0" smtClean="0"/>
          </a:p>
          <a:p>
            <a:r>
              <a:rPr lang="zh-CN" altLang="en-US" sz="2400" dirty="0" smtClean="0"/>
              <a:t>但是</a:t>
            </a:r>
            <a:r>
              <a:rPr lang="en-US" altLang="zh-CN" sz="2400" dirty="0" smtClean="0"/>
              <a:t>BIC</a:t>
            </a:r>
            <a:r>
              <a:rPr lang="zh-CN" altLang="en-US" sz="2400" dirty="0" smtClean="0"/>
              <a:t>在数据量有限时有很大情况下会选择一个非常差的模型。</a:t>
            </a:r>
            <a:r>
              <a:rPr lang="zh-CN" altLang="en-US" sz="2400" dirty="0" smtClean="0">
                <a:solidFill>
                  <a:srgbClr val="FF0000"/>
                </a:solidFill>
              </a:rPr>
              <a:t>简单来说，</a:t>
            </a:r>
            <a:r>
              <a:rPr lang="en-US" altLang="zh-CN" sz="2400" dirty="0" smtClean="0">
                <a:solidFill>
                  <a:srgbClr val="FF0000"/>
                </a:solidFill>
              </a:rPr>
              <a:t>AIC</a:t>
            </a:r>
            <a:r>
              <a:rPr lang="zh-CN" altLang="en-US" sz="2400" dirty="0" smtClean="0">
                <a:solidFill>
                  <a:srgbClr val="FF0000"/>
                </a:solidFill>
              </a:rPr>
              <a:t>可以保证</a:t>
            </a:r>
            <a:r>
              <a:rPr lang="en-US" altLang="zh-CN" sz="2400" dirty="0" smtClean="0">
                <a:solidFill>
                  <a:srgbClr val="FF0000"/>
                </a:solidFill>
              </a:rPr>
              <a:t>OK</a:t>
            </a:r>
            <a:r>
              <a:rPr lang="zh-CN" altLang="en-US" sz="2400" dirty="0" smtClean="0">
                <a:solidFill>
                  <a:srgbClr val="FF0000"/>
                </a:solidFill>
              </a:rPr>
              <a:t>，甚至是</a:t>
            </a:r>
            <a:r>
              <a:rPr lang="en-US" altLang="zh-CN" sz="2400" dirty="0" smtClean="0">
                <a:solidFill>
                  <a:srgbClr val="FF0000"/>
                </a:solidFill>
              </a:rPr>
              <a:t>better</a:t>
            </a:r>
            <a:r>
              <a:rPr lang="zh-CN" altLang="en-US" sz="2400" dirty="0" smtClean="0">
                <a:solidFill>
                  <a:srgbClr val="FF0000"/>
                </a:solidFill>
              </a:rPr>
              <a:t>，但是</a:t>
            </a:r>
            <a:r>
              <a:rPr lang="en-US" altLang="zh-CN" sz="2400" dirty="0" smtClean="0">
                <a:solidFill>
                  <a:srgbClr val="FF0000"/>
                </a:solidFill>
              </a:rPr>
              <a:t>BIC</a:t>
            </a:r>
            <a:r>
              <a:rPr lang="zh-CN" altLang="en-US" sz="2400" dirty="0" smtClean="0">
                <a:solidFill>
                  <a:srgbClr val="FF0000"/>
                </a:solidFill>
              </a:rPr>
              <a:t>除了</a:t>
            </a:r>
            <a:r>
              <a:rPr lang="en-US" altLang="zh-CN" sz="2400" dirty="0" smtClean="0">
                <a:solidFill>
                  <a:srgbClr val="FF0000"/>
                </a:solidFill>
              </a:rPr>
              <a:t>Best </a:t>
            </a:r>
            <a:r>
              <a:rPr lang="zh-CN" altLang="en-US" sz="2400" dirty="0" smtClean="0">
                <a:solidFill>
                  <a:srgbClr val="FF0000"/>
                </a:solidFill>
              </a:rPr>
              <a:t>的一些可能之外大概就剩下</a:t>
            </a:r>
            <a:r>
              <a:rPr lang="en-US" altLang="zh-CN" sz="2400" dirty="0" smtClean="0">
                <a:solidFill>
                  <a:srgbClr val="FF0000"/>
                </a:solidFill>
              </a:rPr>
              <a:t>bad</a:t>
            </a:r>
            <a:r>
              <a:rPr lang="zh-CN" altLang="en-US" sz="2400" dirty="0" smtClean="0">
                <a:solidFill>
                  <a:srgbClr val="FF0000"/>
                </a:solidFill>
              </a:rPr>
              <a:t>了</a:t>
            </a:r>
          </a:p>
        </p:txBody>
      </p:sp>
    </p:spTree>
    <p:extLst>
      <p:ext uri="{BB962C8B-B14F-4D97-AF65-F5344CB8AC3E}">
        <p14:creationId xmlns:p14="http://schemas.microsoft.com/office/powerpoint/2010/main" val="1249664161"/>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标题 1">
            <a:extLst>
              <a:ext uri="{FF2B5EF4-FFF2-40B4-BE49-F238E27FC236}">
                <a16:creationId xmlns:a16="http://schemas.microsoft.com/office/drawing/2014/main" id="{08C9E96E-88C6-4517-89C8-8AB43E51B798}"/>
              </a:ext>
            </a:extLst>
          </p:cNvPr>
          <p:cNvSpPr>
            <a:spLocks noGrp="1"/>
          </p:cNvSpPr>
          <p:nvPr>
            <p:ph type="title"/>
          </p:nvPr>
        </p:nvSpPr>
        <p:spPr/>
        <p:txBody>
          <a:bodyPr/>
          <a:lstStyle/>
          <a:p>
            <a:r>
              <a:rPr lang="en-US" altLang="zh-CN"/>
              <a:t>Conclusion</a:t>
            </a:r>
            <a:endParaRPr lang="zh-CN" altLang="en-US"/>
          </a:p>
        </p:txBody>
      </p:sp>
      <p:sp>
        <p:nvSpPr>
          <p:cNvPr id="19459" name="内容占位符 2">
            <a:extLst>
              <a:ext uri="{FF2B5EF4-FFF2-40B4-BE49-F238E27FC236}">
                <a16:creationId xmlns:a16="http://schemas.microsoft.com/office/drawing/2014/main" id="{78B22E27-988B-4D2E-9FCB-36D27A04259A}"/>
              </a:ext>
            </a:extLst>
          </p:cNvPr>
          <p:cNvSpPr>
            <a:spLocks noGrp="1"/>
          </p:cNvSpPr>
          <p:nvPr>
            <p:ph idx="1"/>
          </p:nvPr>
        </p:nvSpPr>
        <p:spPr/>
        <p:txBody>
          <a:bodyPr/>
          <a:lstStyle/>
          <a:p>
            <a:r>
              <a:rPr lang="en-US" altLang="zh-CN" sz="2000"/>
              <a:t>AIC</a:t>
            </a:r>
            <a:r>
              <a:rPr lang="zh-CN" altLang="en-US" sz="2000"/>
              <a:t>和</a:t>
            </a:r>
            <a:r>
              <a:rPr lang="en-US" altLang="zh-CN" sz="2000"/>
              <a:t>BIC</a:t>
            </a:r>
            <a:r>
              <a:rPr lang="zh-CN" altLang="en-US" sz="2000"/>
              <a:t>都试图通过引入模型中参数个数的惩罚项来解决参数过多的过拟合问题；在</a:t>
            </a:r>
            <a:r>
              <a:rPr lang="en-US" altLang="zh-CN" sz="2000"/>
              <a:t>BIC</a:t>
            </a:r>
            <a:r>
              <a:rPr lang="zh-CN" altLang="en-US" sz="2000"/>
              <a:t>中惩罚项比</a:t>
            </a:r>
            <a:r>
              <a:rPr lang="en-US" altLang="zh-CN" sz="2000"/>
              <a:t>AIC</a:t>
            </a:r>
            <a:r>
              <a:rPr lang="zh-CN" altLang="en-US" sz="2000"/>
              <a:t>中的惩罚项大</a:t>
            </a:r>
            <a:endParaRPr lang="en-US" altLang="zh-CN" sz="2000"/>
          </a:p>
          <a:p>
            <a:endParaRPr lang="en-US" altLang="zh-CN" sz="2000"/>
          </a:p>
          <a:p>
            <a:r>
              <a:rPr lang="en-US" altLang="zh-CN" sz="2000"/>
              <a:t>AIC</a:t>
            </a:r>
            <a:r>
              <a:rPr lang="zh-CN" altLang="en-US" sz="2000"/>
              <a:t>的度量基于</a:t>
            </a:r>
            <a:r>
              <a:rPr lang="en-US" altLang="zh-CN" sz="2000"/>
              <a:t>K-L</a:t>
            </a:r>
            <a:r>
              <a:rPr lang="zh-CN" altLang="en-US" sz="2000"/>
              <a:t>信息度，而</a:t>
            </a:r>
            <a:r>
              <a:rPr lang="en-US" altLang="zh-CN" sz="2000"/>
              <a:t>BIC</a:t>
            </a:r>
            <a:r>
              <a:rPr lang="zh-CN" altLang="en-US" sz="2000"/>
              <a:t>的度量基于贝叶斯原理</a:t>
            </a:r>
            <a:endParaRPr lang="en-US" altLang="zh-CN" sz="2000"/>
          </a:p>
          <a:p>
            <a:endParaRPr lang="en-US" altLang="zh-CN" sz="2000"/>
          </a:p>
          <a:p>
            <a:r>
              <a:rPr lang="en-US" altLang="zh-CN" sz="2000">
                <a:solidFill>
                  <a:srgbClr val="FF0000"/>
                </a:solidFill>
              </a:rPr>
              <a:t>AIC</a:t>
            </a:r>
            <a:r>
              <a:rPr lang="zh-CN" altLang="en-US" sz="2000">
                <a:solidFill>
                  <a:srgbClr val="FF0000"/>
                </a:solidFill>
              </a:rPr>
              <a:t>的方法是寻找可以最好地解释数据但包含最少自由参数的模型</a:t>
            </a:r>
            <a:endParaRPr lang="en-US" altLang="zh-CN" sz="2000">
              <a:solidFill>
                <a:srgbClr val="FF0000"/>
              </a:solidFill>
            </a:endParaRPr>
          </a:p>
          <a:p>
            <a:endParaRPr lang="en-US" altLang="zh-CN" sz="2000"/>
          </a:p>
          <a:p>
            <a:r>
              <a:rPr lang="en-US" altLang="zh-CN" sz="2000"/>
              <a:t>BIC</a:t>
            </a:r>
            <a:r>
              <a:rPr lang="zh-CN" altLang="en-US" sz="2000"/>
              <a:t>能选择到正确的模型，而</a:t>
            </a:r>
            <a:r>
              <a:rPr lang="en-US" altLang="zh-CN" sz="2000"/>
              <a:t>AIC</a:t>
            </a:r>
            <a:r>
              <a:rPr lang="zh-CN" altLang="en-US" sz="2000"/>
              <a:t>不一定，但是候选模型没有“真实模型”下时</a:t>
            </a:r>
            <a:r>
              <a:rPr lang="en-US" altLang="zh-CN" sz="2000"/>
              <a:t>AIC</a:t>
            </a:r>
            <a:r>
              <a:rPr lang="zh-CN" altLang="en-US" sz="2000"/>
              <a:t>较为合适</a:t>
            </a:r>
            <a:endParaRPr lang="en-US" altLang="zh-CN" sz="2000"/>
          </a:p>
          <a:p>
            <a:endParaRPr lang="en-US" altLang="zh-CN" sz="2000"/>
          </a:p>
          <a:p>
            <a:endParaRPr lang="en-US" altLang="zh-CN" sz="2000"/>
          </a:p>
          <a:p>
            <a:endParaRPr lang="en-US" altLang="zh-CN" sz="2000"/>
          </a:p>
          <a:p>
            <a:endParaRPr lang="zh-CN" altLang="en-US" sz="2000"/>
          </a:p>
        </p:txBody>
      </p:sp>
    </p:spTree>
    <p:extLst>
      <p:ext uri="{BB962C8B-B14F-4D97-AF65-F5344CB8AC3E}">
        <p14:creationId xmlns:p14="http://schemas.microsoft.com/office/powerpoint/2010/main" val="324335196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657BE444-CB3A-40AB-82C7-AAC4B8F96B73}"/>
              </a:ext>
            </a:extLst>
          </p:cNvPr>
          <p:cNvSpPr/>
          <p:nvPr/>
        </p:nvSpPr>
        <p:spPr>
          <a:xfrm>
            <a:off x="1703266" y="3105834"/>
            <a:ext cx="5222905" cy="646331"/>
          </a:xfrm>
          <a:prstGeom prst="rect">
            <a:avLst/>
          </a:prstGeom>
        </p:spPr>
        <p:txBody>
          <a:bodyPr wrap="none">
            <a:spAutoFit/>
          </a:bodyPr>
          <a:lstStyle/>
          <a:p>
            <a:r>
              <a:rPr lang="en-US" altLang="zh-CN" sz="3600" b="1" dirty="0">
                <a:latin typeface="等线" panose="02010600030101010101" pitchFamily="2" charset="-122"/>
                <a:ea typeface="等线" panose="02010600030101010101" pitchFamily="2" charset="-122"/>
              </a:rPr>
              <a:t>Normal distribution test</a:t>
            </a:r>
            <a:endParaRPr lang="zh-CN" altLang="en-US" sz="3600" b="1" dirty="0">
              <a:latin typeface="等线" panose="02010600030101010101" pitchFamily="2" charset="-122"/>
              <a:ea typeface="等线" panose="02010600030101010101" pitchFamily="2" charset="-122"/>
            </a:endParaRPr>
          </a:p>
        </p:txBody>
      </p:sp>
      <p:sp>
        <p:nvSpPr>
          <p:cNvPr id="11" name="矩形 10">
            <a:extLst>
              <a:ext uri="{FF2B5EF4-FFF2-40B4-BE49-F238E27FC236}">
                <a16:creationId xmlns:a16="http://schemas.microsoft.com/office/drawing/2014/main" id="{5C88EA60-3C85-4611-8251-8DF5943500C6}"/>
              </a:ext>
            </a:extLst>
          </p:cNvPr>
          <p:cNvSpPr/>
          <p:nvPr/>
        </p:nvSpPr>
        <p:spPr>
          <a:xfrm>
            <a:off x="6876256" y="6165304"/>
            <a:ext cx="2351926" cy="369332"/>
          </a:xfrm>
          <a:prstGeom prst="rect">
            <a:avLst/>
          </a:prstGeom>
        </p:spPr>
        <p:txBody>
          <a:bodyPr wrap="none">
            <a:spAutoFit/>
          </a:bodyPr>
          <a:lstStyle/>
          <a:p>
            <a:r>
              <a:rPr lang="en-US" altLang="zh-CN" dirty="0">
                <a:latin typeface="等线" panose="02010600030101010101" pitchFamily="2" charset="-122"/>
                <a:ea typeface="等线" panose="02010600030101010101" pitchFamily="2" charset="-122"/>
              </a:rPr>
              <a:t>51174500148 </a:t>
            </a:r>
            <a:r>
              <a:rPr lang="zh-CN" altLang="en-US" dirty="0">
                <a:latin typeface="等线" panose="02010600030101010101" pitchFamily="2" charset="-122"/>
                <a:ea typeface="等线" panose="02010600030101010101" pitchFamily="2" charset="-122"/>
              </a:rPr>
              <a:t>余思悦</a:t>
            </a: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034A2B4-85F7-4FD7-B1A6-35FAF260D3F7}"/>
              </a:ext>
            </a:extLst>
          </p:cNvPr>
          <p:cNvSpPr/>
          <p:nvPr/>
        </p:nvSpPr>
        <p:spPr>
          <a:xfrm>
            <a:off x="683568" y="1484784"/>
            <a:ext cx="7776864" cy="1446550"/>
          </a:xfrm>
          <a:prstGeom prst="rect">
            <a:avLst/>
          </a:prstGeom>
        </p:spPr>
        <p:txBody>
          <a:bodyPr wrap="squar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Definition</a:t>
            </a:r>
          </a:p>
          <a:p>
            <a:r>
              <a:rPr lang="en-US" altLang="zh-CN" sz="2000" dirty="0">
                <a:latin typeface="等线" panose="02010600030101010101" pitchFamily="2" charset="-122"/>
                <a:ea typeface="等线" panose="02010600030101010101" pitchFamily="2" charset="-122"/>
              </a:rPr>
              <a:t>To verify whether the population represented by sample data obeys the normal distribution before the comparative analysis.</a:t>
            </a: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Methods </a:t>
            </a:r>
            <a:r>
              <a:rPr lang="en-US" altLang="zh-CN" sz="2000" dirty="0">
                <a:latin typeface="等线" panose="02010600030101010101" pitchFamily="2" charset="-122"/>
                <a:ea typeface="等线" panose="02010600030101010101" pitchFamily="2" charset="-122"/>
              </a:rPr>
              <a:t>          </a:t>
            </a:r>
            <a:endParaRPr lang="zh-CN" altLang="en-US" sz="2000" dirty="0">
              <a:latin typeface="等线" panose="02010600030101010101" pitchFamily="2" charset="-122"/>
              <a:ea typeface="等线" panose="02010600030101010101" pitchFamily="2" charset="-122"/>
            </a:endParaRPr>
          </a:p>
        </p:txBody>
      </p:sp>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D82C0D1C-E1DB-491E-B36B-A977A1C5BCFA}"/>
                  </a:ext>
                </a:extLst>
              </p:cNvPr>
              <p:cNvSpPr/>
              <p:nvPr/>
            </p:nvSpPr>
            <p:spPr>
              <a:xfrm>
                <a:off x="683568" y="2852936"/>
                <a:ext cx="7776864" cy="2554545"/>
              </a:xfrm>
              <a:prstGeom prst="rect">
                <a:avLst/>
              </a:prstGeom>
            </p:spPr>
            <p:txBody>
              <a:bodyPr wrap="square">
                <a:spAutoFit/>
              </a:bodyPr>
              <a:lstStyle/>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Visualized methods: Graphic verification, such as  histogram, EDFG, ECPG;</a:t>
                </a:r>
              </a:p>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Kolmogorov-Smirnov Test</a:t>
                </a:r>
              </a:p>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Lilliefors Test</a:t>
                </a:r>
              </a:p>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Anderson-Darling Test(AD Test or </a:t>
                </a:r>
                <a14:m>
                  <m:oMath xmlns:m="http://schemas.openxmlformats.org/officeDocument/2006/math">
                    <m:sSup>
                      <m:sSupPr>
                        <m:ctrlPr>
                          <a:rPr lang="en-US" altLang="zh-CN" sz="2000" i="1" smtClean="0">
                            <a:latin typeface="Cambria Math" panose="02040503050406030204" pitchFamily="18" charset="0"/>
                            <a:ea typeface="等线" panose="02010600030101010101" pitchFamily="2" charset="-122"/>
                          </a:rPr>
                        </m:ctrlPr>
                      </m:sSupPr>
                      <m:e>
                        <m:r>
                          <a:rPr lang="en-US" altLang="zh-CN" sz="2000" b="0" i="1" smtClean="0">
                            <a:latin typeface="Cambria Math" panose="02040503050406030204" pitchFamily="18" charset="0"/>
                            <a:ea typeface="等线" panose="02010600030101010101" pitchFamily="2" charset="-122"/>
                          </a:rPr>
                          <m:t>𝐴</m:t>
                        </m:r>
                      </m:e>
                      <m:sup>
                        <m:r>
                          <a:rPr lang="en-US" altLang="zh-CN" sz="2000" b="0" i="1" smtClean="0">
                            <a:latin typeface="Cambria Math" panose="02040503050406030204" pitchFamily="18" charset="0"/>
                            <a:ea typeface="等线" panose="02010600030101010101" pitchFamily="2" charset="-122"/>
                          </a:rPr>
                          <m:t>2</m:t>
                        </m:r>
                      </m:sup>
                    </m:sSup>
                  </m:oMath>
                </a14:m>
                <a:r>
                  <a:rPr lang="en-US" altLang="zh-CN" sz="2000" dirty="0">
                    <a:latin typeface="等线" panose="02010600030101010101" pitchFamily="2" charset="-122"/>
                    <a:ea typeface="等线" panose="02010600030101010101" pitchFamily="2" charset="-122"/>
                  </a:rPr>
                  <a:t> Test)</a:t>
                </a:r>
              </a:p>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Shapiro-Wilk Test(W Test)</a:t>
                </a:r>
              </a:p>
              <a:p>
                <a:pPr marL="285750" indent="-285750">
                  <a:buFont typeface="Arial" panose="020B0604020202020204" pitchFamily="34" charset="0"/>
                  <a:buChar char="•"/>
                </a:pPr>
                <a:endParaRPr lang="en-US" altLang="zh-CN" sz="2000" dirty="0">
                  <a:latin typeface="等线" panose="02010600030101010101" pitchFamily="2" charset="-122"/>
                  <a:ea typeface="等线" panose="02010600030101010101" pitchFamily="2" charset="-122"/>
                </a:endParaRPr>
              </a:p>
              <a:p>
                <a:r>
                  <a:rPr lang="en-US" altLang="zh-CN" sz="2000" dirty="0">
                    <a:latin typeface="等线" panose="02010600030101010101" pitchFamily="2" charset="-122"/>
                    <a:ea typeface="等线" panose="02010600030101010101" pitchFamily="2" charset="-122"/>
                  </a:rPr>
                  <a:t>             </a:t>
                </a:r>
                <a:endParaRPr lang="zh-CN" altLang="en-US" sz="2000" dirty="0">
                  <a:latin typeface="等线" panose="02010600030101010101" pitchFamily="2" charset="-122"/>
                  <a:ea typeface="等线" panose="02010600030101010101" pitchFamily="2" charset="-122"/>
                </a:endParaRPr>
              </a:p>
            </p:txBody>
          </p:sp>
        </mc:Choice>
        <mc:Fallback xmlns="">
          <p:sp>
            <p:nvSpPr>
              <p:cNvPr id="5" name="矩形 4">
                <a:extLst>
                  <a:ext uri="{FF2B5EF4-FFF2-40B4-BE49-F238E27FC236}">
                    <a16:creationId xmlns:a16="http://schemas.microsoft.com/office/drawing/2014/main" id="{D82C0D1C-E1DB-491E-B36B-A977A1C5BCFA}"/>
                  </a:ext>
                </a:extLst>
              </p:cNvPr>
              <p:cNvSpPr>
                <a:spLocks noRot="1" noChangeAspect="1" noMove="1" noResize="1" noEditPoints="1" noAdjustHandles="1" noChangeArrowheads="1" noChangeShapeType="1" noTextEdit="1"/>
              </p:cNvSpPr>
              <p:nvPr/>
            </p:nvSpPr>
            <p:spPr>
              <a:xfrm>
                <a:off x="683568" y="2852936"/>
                <a:ext cx="7776864" cy="2554545"/>
              </a:xfrm>
              <a:prstGeom prst="rect">
                <a:avLst/>
              </a:prstGeom>
              <a:blipFill>
                <a:blip r:embed="rId3"/>
                <a:stretch>
                  <a:fillRect l="-705" t="-1193" r="-1411"/>
                </a:stretch>
              </a:blipFill>
            </p:spPr>
            <p:txBody>
              <a:bodyPr/>
              <a:lstStyle/>
              <a:p>
                <a:r>
                  <a:rPr lang="zh-CN" altLang="en-US">
                    <a:noFill/>
                  </a:rPr>
                  <a:t> </a:t>
                </a:r>
              </a:p>
            </p:txBody>
          </p:sp>
        </mc:Fallback>
      </mc:AlternateContent>
      <p:pic>
        <p:nvPicPr>
          <p:cNvPr id="3" name="图片 2">
            <a:extLst>
              <a:ext uri="{FF2B5EF4-FFF2-40B4-BE49-F238E27FC236}">
                <a16:creationId xmlns:a16="http://schemas.microsoft.com/office/drawing/2014/main" id="{9B63266E-D439-4693-87FA-2453D6C94B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8024" y="4437112"/>
            <a:ext cx="3240360" cy="2170015"/>
          </a:xfrm>
          <a:prstGeom prst="rect">
            <a:avLst/>
          </a:prstGeom>
        </p:spPr>
      </p:pic>
    </p:spTree>
    <p:extLst>
      <p:ext uri="{BB962C8B-B14F-4D97-AF65-F5344CB8AC3E}">
        <p14:creationId xmlns:p14="http://schemas.microsoft.com/office/powerpoint/2010/main" val="4110005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par>
                                <p:cTn id="15" presetID="2" presetClass="entr" presetSubtype="4"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034A2B4-85F7-4FD7-B1A6-35FAF260D3F7}"/>
              </a:ext>
            </a:extLst>
          </p:cNvPr>
          <p:cNvSpPr/>
          <p:nvPr/>
        </p:nvSpPr>
        <p:spPr>
          <a:xfrm>
            <a:off x="683568" y="1484784"/>
            <a:ext cx="7776864" cy="461665"/>
          </a:xfrm>
          <a:prstGeom prst="rect">
            <a:avLst/>
          </a:prstGeom>
        </p:spPr>
        <p:txBody>
          <a:bodyPr wrap="squar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How to create EDFG?</a:t>
            </a:r>
            <a:endParaRPr lang="zh-CN" altLang="en-US" sz="2400" dirty="0">
              <a:latin typeface="等线" panose="02010600030101010101" pitchFamily="2" charset="-122"/>
              <a:ea typeface="等线" panose="02010600030101010101" pitchFamily="2" charset="-122"/>
            </a:endParaRPr>
          </a:p>
        </p:txBody>
      </p:sp>
      <p:sp>
        <p:nvSpPr>
          <p:cNvPr id="6" name="矩形 5">
            <a:extLst>
              <a:ext uri="{FF2B5EF4-FFF2-40B4-BE49-F238E27FC236}">
                <a16:creationId xmlns:a16="http://schemas.microsoft.com/office/drawing/2014/main" id="{81E9D4DE-0422-48E9-941A-BC1C3566DB70}"/>
              </a:ext>
            </a:extLst>
          </p:cNvPr>
          <p:cNvSpPr/>
          <p:nvPr/>
        </p:nvSpPr>
        <p:spPr>
          <a:xfrm>
            <a:off x="682576" y="1854116"/>
            <a:ext cx="8448680" cy="1015663"/>
          </a:xfrm>
          <a:prstGeom prst="rect">
            <a:avLst/>
          </a:prstGeom>
        </p:spPr>
        <p:txBody>
          <a:bodyPr wrap="square">
            <a:spAutoFit/>
          </a:bodyPr>
          <a:lstStyle/>
          <a:p>
            <a:r>
              <a:rPr lang="en-US" altLang="zh-CN" sz="2000" dirty="0">
                <a:solidFill>
                  <a:srgbClr val="FF0000"/>
                </a:solidFill>
                <a:latin typeface="等线" panose="02010600030101010101" pitchFamily="2" charset="-122"/>
                <a:ea typeface="等线" panose="02010600030101010101" pitchFamily="2" charset="-122"/>
              </a:rPr>
              <a:t>CDF</a:t>
            </a:r>
            <a:r>
              <a:rPr lang="en-US" altLang="zh-CN" sz="2000" dirty="0">
                <a:latin typeface="等线" panose="02010600030101010101" pitchFamily="2" charset="-122"/>
                <a:ea typeface="等线" panose="02010600030101010101" pitchFamily="2" charset="-122"/>
              </a:rPr>
              <a:t>: A hypothetical model of a distribution;</a:t>
            </a:r>
          </a:p>
          <a:p>
            <a:r>
              <a:rPr lang="en-US" altLang="zh-CN" sz="2000" dirty="0">
                <a:solidFill>
                  <a:srgbClr val="FF0000"/>
                </a:solidFill>
                <a:latin typeface="等线" panose="02010600030101010101" pitchFamily="2" charset="-122"/>
                <a:ea typeface="等线" panose="02010600030101010101" pitchFamily="2" charset="-122"/>
              </a:rPr>
              <a:t>ECDF(EDF)</a:t>
            </a:r>
            <a:r>
              <a:rPr lang="en-US" altLang="zh-CN" sz="2000" dirty="0">
                <a:latin typeface="等线" panose="02010600030101010101" pitchFamily="2" charset="-122"/>
                <a:ea typeface="等线" panose="02010600030101010101" pitchFamily="2" charset="-122"/>
              </a:rPr>
              <a:t>: Models empirical(observed) data, the probability distribution you would get if you sampled from your sample, instead of the population.</a:t>
            </a:r>
          </a:p>
        </p:txBody>
      </p:sp>
      <p:sp>
        <p:nvSpPr>
          <p:cNvPr id="7" name="矩形 6">
            <a:extLst>
              <a:ext uri="{FF2B5EF4-FFF2-40B4-BE49-F238E27FC236}">
                <a16:creationId xmlns:a16="http://schemas.microsoft.com/office/drawing/2014/main" id="{7D2E81F0-B267-4AA3-90A0-C15956C0B098}"/>
              </a:ext>
            </a:extLst>
          </p:cNvPr>
          <p:cNvSpPr/>
          <p:nvPr/>
        </p:nvSpPr>
        <p:spPr>
          <a:xfrm>
            <a:off x="682576" y="3977769"/>
            <a:ext cx="8209904" cy="1323439"/>
          </a:xfrm>
          <a:prstGeom prst="rect">
            <a:avLst/>
          </a:prstGeom>
        </p:spPr>
        <p:txBody>
          <a:bodyPr wrap="square">
            <a:spAutoFit/>
          </a:bodyPr>
          <a:lstStyle/>
          <a:p>
            <a:r>
              <a:rPr lang="en-US" altLang="zh-CN" sz="2000" dirty="0">
                <a:solidFill>
                  <a:srgbClr val="0070C0"/>
                </a:solidFill>
                <a:latin typeface="等线" panose="02010600030101010101" pitchFamily="2" charset="-122"/>
                <a:ea typeface="等线" panose="02010600030101010101" pitchFamily="2" charset="-122"/>
              </a:rPr>
              <a:t>Step 1: </a:t>
            </a:r>
            <a:r>
              <a:rPr lang="en-US" altLang="zh-CN" sz="2000" dirty="0">
                <a:latin typeface="等线" panose="02010600030101010101" pitchFamily="2" charset="-122"/>
                <a:ea typeface="等线" panose="02010600030101010101" pitchFamily="2" charset="-122"/>
              </a:rPr>
              <a:t>Sort your data into ascending order;</a:t>
            </a:r>
          </a:p>
          <a:p>
            <a:r>
              <a:rPr lang="en-US" altLang="zh-CN" sz="2000" dirty="0">
                <a:solidFill>
                  <a:srgbClr val="0070C0"/>
                </a:solidFill>
                <a:latin typeface="等线" panose="02010600030101010101" pitchFamily="2" charset="-122"/>
                <a:ea typeface="等线" panose="02010600030101010101" pitchFamily="2" charset="-122"/>
              </a:rPr>
              <a:t>Step 2: </a:t>
            </a:r>
            <a:r>
              <a:rPr lang="en-US" altLang="zh-CN" sz="2000" dirty="0">
                <a:latin typeface="等线" panose="02010600030101010101" pitchFamily="2" charset="-122"/>
                <a:ea typeface="等线" panose="02010600030101010101" pitchFamily="2" charset="-122"/>
              </a:rPr>
              <a:t>“k/n”——’k’ is the numbered observation; ’n’ is the number in your sample;</a:t>
            </a:r>
            <a:endParaRPr lang="zh-CN" altLang="en-US" sz="2000" dirty="0">
              <a:latin typeface="等线" panose="02010600030101010101" pitchFamily="2" charset="-122"/>
              <a:ea typeface="等线" panose="02010600030101010101" pitchFamily="2" charset="-122"/>
            </a:endParaRPr>
          </a:p>
          <a:p>
            <a:r>
              <a:rPr lang="en-US" altLang="zh-CN" sz="2000" dirty="0">
                <a:solidFill>
                  <a:srgbClr val="0070C0"/>
                </a:solidFill>
                <a:latin typeface="等线" panose="02010600030101010101" pitchFamily="2" charset="-122"/>
                <a:ea typeface="等线" panose="02010600030101010101" pitchFamily="2" charset="-122"/>
              </a:rPr>
              <a:t>Step 3: </a:t>
            </a:r>
            <a:r>
              <a:rPr lang="en-US" altLang="zh-CN" sz="2000" dirty="0">
                <a:latin typeface="等线" panose="02010600030101010101" pitchFamily="2" charset="-122"/>
                <a:ea typeface="等线" panose="02010600030101010101" pitchFamily="2" charset="-122"/>
              </a:rPr>
              <a:t>Compare to another distribution;</a:t>
            </a:r>
            <a:endParaRPr lang="zh-CN" altLang="en-US" sz="2000" dirty="0">
              <a:latin typeface="等线" panose="02010600030101010101" pitchFamily="2" charset="-122"/>
              <a:ea typeface="等线" panose="02010600030101010101" pitchFamily="2" charset="-122"/>
            </a:endParaRPr>
          </a:p>
        </p:txBody>
      </p:sp>
      <p:pic>
        <p:nvPicPr>
          <p:cNvPr id="1026" name="Picture 2" descr="ecdf">
            <a:extLst>
              <a:ext uri="{FF2B5EF4-FFF2-40B4-BE49-F238E27FC236}">
                <a16:creationId xmlns:a16="http://schemas.microsoft.com/office/drawing/2014/main" id="{0A47A70D-025A-4FA5-9FF7-3B9A7EE713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2160" y="2132856"/>
            <a:ext cx="1441152" cy="43072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edf">
            <a:extLst>
              <a:ext uri="{FF2B5EF4-FFF2-40B4-BE49-F238E27FC236}">
                <a16:creationId xmlns:a16="http://schemas.microsoft.com/office/drawing/2014/main" id="{01B46332-5C79-473A-86AE-072BBE16AF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12160" y="2047631"/>
            <a:ext cx="3119096" cy="439248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df2">
            <a:extLst>
              <a:ext uri="{FF2B5EF4-FFF2-40B4-BE49-F238E27FC236}">
                <a16:creationId xmlns:a16="http://schemas.microsoft.com/office/drawing/2014/main" id="{3382F539-0F79-45DD-9718-FB080BE53D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01462" y="2040072"/>
            <a:ext cx="4042538" cy="352696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edf3">
            <a:extLst>
              <a:ext uri="{FF2B5EF4-FFF2-40B4-BE49-F238E27FC236}">
                <a16:creationId xmlns:a16="http://schemas.microsoft.com/office/drawing/2014/main" id="{6FE6367A-8A21-4E6C-9BEB-E451D50E1A9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5736" y="4008758"/>
            <a:ext cx="5090808" cy="2830531"/>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2" name="矩形 11">
                <a:extLst>
                  <a:ext uri="{FF2B5EF4-FFF2-40B4-BE49-F238E27FC236}">
                    <a16:creationId xmlns:a16="http://schemas.microsoft.com/office/drawing/2014/main" id="{1BC0C93D-669F-4955-87F3-F9D5BFDFB030}"/>
                  </a:ext>
                </a:extLst>
              </p:cNvPr>
              <p:cNvSpPr/>
              <p:nvPr/>
            </p:nvSpPr>
            <p:spPr>
              <a:xfrm>
                <a:off x="682576" y="2894969"/>
                <a:ext cx="7056784" cy="400110"/>
              </a:xfrm>
              <a:prstGeom prst="rect">
                <a:avLst/>
              </a:prstGeom>
            </p:spPr>
            <p:txBody>
              <a:bodyPr wrap="square">
                <a:spAutoFit/>
              </a:bodyPr>
              <a:lstStyle/>
              <a:p>
                <a:r>
                  <a:rPr lang="en-US" altLang="zh-CN" sz="2000" dirty="0">
                    <a:solidFill>
                      <a:srgbClr val="000000"/>
                    </a:solidFill>
                    <a:latin typeface="等线" panose="02010600030101010101" pitchFamily="2" charset="-122"/>
                    <a:ea typeface="等线" panose="02010600030101010101" pitchFamily="2" charset="-122"/>
                  </a:rPr>
                  <a:t>EDF(</a:t>
                </a:r>
                <a14:m>
                  <m:oMath xmlns:m="http://schemas.openxmlformats.org/officeDocument/2006/math">
                    <m:sSub>
                      <m:sSubPr>
                        <m:ctrlPr>
                          <a:rPr lang="en-US" altLang="zh-CN" sz="2000" i="1" smtClean="0">
                            <a:solidFill>
                              <a:srgbClr val="000000"/>
                            </a:solidFill>
                            <a:latin typeface="Cambria Math" panose="02040503050406030204" pitchFamily="18" charset="0"/>
                            <a:ea typeface="等线" panose="02010600030101010101" pitchFamily="2" charset="-122"/>
                          </a:rPr>
                        </m:ctrlPr>
                      </m:sSubPr>
                      <m:e>
                        <m:r>
                          <a:rPr lang="en-US" altLang="zh-CN" sz="2000" b="0" i="1" smtClean="0">
                            <a:solidFill>
                              <a:srgbClr val="000000"/>
                            </a:solidFill>
                            <a:latin typeface="Cambria Math" panose="02040503050406030204" pitchFamily="18" charset="0"/>
                            <a:ea typeface="等线" panose="02010600030101010101" pitchFamily="2" charset="-122"/>
                          </a:rPr>
                          <m:t>𝐹</m:t>
                        </m:r>
                      </m:e>
                      <m:sub>
                        <m:r>
                          <a:rPr lang="en-US" altLang="zh-CN" sz="2000" b="0" i="1" smtClean="0">
                            <a:solidFill>
                              <a:srgbClr val="000000"/>
                            </a:solidFill>
                            <a:latin typeface="Cambria Math" panose="02040503050406030204" pitchFamily="18" charset="0"/>
                            <a:ea typeface="等线" panose="02010600030101010101" pitchFamily="2" charset="-122"/>
                          </a:rPr>
                          <m:t>𝑛</m:t>
                        </m:r>
                      </m:sub>
                    </m:sSub>
                  </m:oMath>
                </a14:m>
                <a:r>
                  <a:rPr lang="en-US" altLang="zh-CN" sz="2000" dirty="0">
                    <a:solidFill>
                      <a:srgbClr val="000000"/>
                    </a:solidFill>
                    <a:latin typeface="等线" panose="02010600030101010101" pitchFamily="2" charset="-122"/>
                    <a:ea typeface="等线" panose="02010600030101010101" pitchFamily="2" charset="-122"/>
                  </a:rPr>
                  <a:t>) for </a:t>
                </a:r>
                <a14:m>
                  <m:oMath xmlns:m="http://schemas.openxmlformats.org/officeDocument/2006/math">
                    <m:r>
                      <a:rPr lang="en-US" altLang="zh-CN" sz="2000" b="0" i="1" smtClean="0">
                        <a:solidFill>
                          <a:srgbClr val="000000"/>
                        </a:solidFill>
                        <a:latin typeface="Cambria Math" panose="02040503050406030204" pitchFamily="18" charset="0"/>
                        <a:ea typeface="等线" panose="02010600030101010101" pitchFamily="2" charset="-122"/>
                      </a:rPr>
                      <m:t>𝑛</m:t>
                    </m:r>
                  </m:oMath>
                </a14:m>
                <a:r>
                  <a:rPr lang="zh-CN" altLang="en-US" sz="2000" dirty="0">
                    <a:latin typeface="等线" panose="02010600030101010101" pitchFamily="2" charset="-122"/>
                    <a:ea typeface="等线" panose="02010600030101010101" pitchFamily="2" charset="-122"/>
                  </a:rPr>
                  <a:t> </a:t>
                </a:r>
                <a:r>
                  <a:rPr lang="en-US" altLang="zh-CN" sz="2000" dirty="0" err="1">
                    <a:latin typeface="等线" panose="02010600030101010101" pitchFamily="2" charset="-122"/>
                    <a:ea typeface="等线" panose="02010600030101010101" pitchFamily="2" charset="-122"/>
                  </a:rPr>
                  <a:t>iid</a:t>
                </a:r>
                <a:r>
                  <a:rPr lang="en-US" altLang="zh-CN" sz="2000" dirty="0">
                    <a:latin typeface="等线" panose="02010600030101010101" pitchFamily="2" charset="-122"/>
                    <a:ea typeface="等线" panose="02010600030101010101" pitchFamily="2" charset="-122"/>
                  </a:rPr>
                  <a:t> observations </a:t>
                </a:r>
                <a14:m>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𝑋</m:t>
                        </m:r>
                      </m:e>
                      <m:sub>
                        <m:r>
                          <a:rPr lang="en-US" altLang="zh-CN" sz="2000" b="0" i="1" smtClean="0">
                            <a:latin typeface="Cambria Math" panose="02040503050406030204" pitchFamily="18" charset="0"/>
                            <a:ea typeface="等线" panose="02010600030101010101" pitchFamily="2" charset="-122"/>
                          </a:rPr>
                          <m:t>𝑖</m:t>
                        </m:r>
                      </m:sub>
                    </m:sSub>
                  </m:oMath>
                </a14:m>
                <a:r>
                  <a:rPr lang="en-US" altLang="zh-CN" sz="2000" dirty="0">
                    <a:latin typeface="等线" panose="02010600030101010101" pitchFamily="2" charset="-122"/>
                    <a:ea typeface="等线" panose="02010600030101010101" pitchFamily="2" charset="-122"/>
                  </a:rPr>
                  <a:t>:</a:t>
                </a:r>
              </a:p>
            </p:txBody>
          </p:sp>
        </mc:Choice>
        <mc:Fallback xmlns="">
          <p:sp>
            <p:nvSpPr>
              <p:cNvPr id="12" name="矩形 11">
                <a:extLst>
                  <a:ext uri="{FF2B5EF4-FFF2-40B4-BE49-F238E27FC236}">
                    <a16:creationId xmlns:a16="http://schemas.microsoft.com/office/drawing/2014/main" id="{1BC0C93D-669F-4955-87F3-F9D5BFDFB030}"/>
                  </a:ext>
                </a:extLst>
              </p:cNvPr>
              <p:cNvSpPr>
                <a:spLocks noRot="1" noChangeAspect="1" noMove="1" noResize="1" noEditPoints="1" noAdjustHandles="1" noChangeArrowheads="1" noChangeShapeType="1" noTextEdit="1"/>
              </p:cNvSpPr>
              <p:nvPr/>
            </p:nvSpPr>
            <p:spPr>
              <a:xfrm>
                <a:off x="682576" y="2894969"/>
                <a:ext cx="7056784" cy="400110"/>
              </a:xfrm>
              <a:prstGeom prst="rect">
                <a:avLst/>
              </a:prstGeom>
              <a:blipFill>
                <a:blip r:embed="rId7"/>
                <a:stretch>
                  <a:fillRect l="-950" t="-9091" b="-2575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358DDD35-3237-40FD-9796-50EC6B5D1214}"/>
                  </a:ext>
                </a:extLst>
              </p:cNvPr>
              <p:cNvSpPr txBox="1"/>
              <p:nvPr/>
            </p:nvSpPr>
            <p:spPr>
              <a:xfrm>
                <a:off x="1308664" y="3320269"/>
                <a:ext cx="3167214" cy="75623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𝑛</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𝑛</m:t>
                          </m:r>
                        </m:den>
                      </m:f>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𝐼</m:t>
                              </m:r>
                            </m:e>
                            <m:sub>
                              <m:d>
                                <m:dPr>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𝑥</m:t>
                                  </m:r>
                                </m:e>
                              </m:d>
                            </m:sub>
                          </m:sSub>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num>
                            <m:den>
                              <m:r>
                                <a:rPr lang="en-US" altLang="zh-CN" b="0" i="1" smtClean="0">
                                  <a:latin typeface="Cambria Math" panose="02040503050406030204" pitchFamily="18" charset="0"/>
                                </a:rPr>
                                <m:t>𝑁</m:t>
                              </m:r>
                            </m:den>
                          </m:f>
                        </m:e>
                      </m:nary>
                    </m:oMath>
                  </m:oMathPara>
                </a14:m>
                <a:endParaRPr lang="zh-CN" altLang="en-US" dirty="0"/>
              </a:p>
            </p:txBody>
          </p:sp>
        </mc:Choice>
        <mc:Fallback xmlns="">
          <p:sp>
            <p:nvSpPr>
              <p:cNvPr id="2" name="文本框 1">
                <a:extLst>
                  <a:ext uri="{FF2B5EF4-FFF2-40B4-BE49-F238E27FC236}">
                    <a16:creationId xmlns:a16="http://schemas.microsoft.com/office/drawing/2014/main" id="{358DDD35-3237-40FD-9796-50EC6B5D1214}"/>
                  </a:ext>
                </a:extLst>
              </p:cNvPr>
              <p:cNvSpPr txBox="1">
                <a:spLocks noRot="1" noChangeAspect="1" noMove="1" noResize="1" noEditPoints="1" noAdjustHandles="1" noChangeArrowheads="1" noChangeShapeType="1" noTextEdit="1"/>
              </p:cNvSpPr>
              <p:nvPr/>
            </p:nvSpPr>
            <p:spPr>
              <a:xfrm>
                <a:off x="1308664" y="3320269"/>
                <a:ext cx="3167214" cy="756233"/>
              </a:xfrm>
              <a:prstGeom prst="rect">
                <a:avLst/>
              </a:prstGeom>
              <a:blipFill>
                <a:blip r:embed="rId8"/>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74231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par>
                                <p:cTn id="21" presetID="2" presetClass="entr" presetSubtype="2" fill="hold" nodeType="withEffect">
                                  <p:stCondLst>
                                    <p:cond delay="0"/>
                                  </p:stCondLst>
                                  <p:childTnLst>
                                    <p:set>
                                      <p:cBhvr>
                                        <p:cTn id="22" dur="1" fill="hold">
                                          <p:stCondLst>
                                            <p:cond delay="0"/>
                                          </p:stCondLst>
                                        </p:cTn>
                                        <p:tgtEl>
                                          <p:spTgt spid="1026"/>
                                        </p:tgtEl>
                                        <p:attrNameLst>
                                          <p:attrName>style.visibility</p:attrName>
                                        </p:attrNameLst>
                                      </p:cBhvr>
                                      <p:to>
                                        <p:strVal val="visible"/>
                                      </p:to>
                                    </p:set>
                                    <p:anim calcmode="lin" valueType="num">
                                      <p:cBhvr additive="base">
                                        <p:cTn id="23" dur="500" fill="hold"/>
                                        <p:tgtEl>
                                          <p:spTgt spid="1026"/>
                                        </p:tgtEl>
                                        <p:attrNameLst>
                                          <p:attrName>ppt_x</p:attrName>
                                        </p:attrNameLst>
                                      </p:cBhvr>
                                      <p:tavLst>
                                        <p:tav tm="0">
                                          <p:val>
                                            <p:strVal val="1+#ppt_w/2"/>
                                          </p:val>
                                        </p:tav>
                                        <p:tav tm="100000">
                                          <p:val>
                                            <p:strVal val="#ppt_x"/>
                                          </p:val>
                                        </p:tav>
                                      </p:tavLst>
                                    </p:anim>
                                    <p:anim calcmode="lin" valueType="num">
                                      <p:cBhvr additive="base">
                                        <p:cTn id="24" dur="500" fill="hold"/>
                                        <p:tgtEl>
                                          <p:spTgt spid="1026"/>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1026"/>
                                        </p:tgtEl>
                                        <p:attrNameLst>
                                          <p:attrName>style.visibility</p:attrName>
                                        </p:attrNameLst>
                                      </p:cBhvr>
                                      <p:to>
                                        <p:strVal val="hidden"/>
                                      </p:to>
                                    </p:set>
                                  </p:childTnLst>
                                </p:cTn>
                              </p:par>
                              <p:par>
                                <p:cTn id="29" presetID="1" presetClass="entr" presetSubtype="0" fill="hold" nodeType="withEffect">
                                  <p:stCondLst>
                                    <p:cond delay="0"/>
                                  </p:stCondLst>
                                  <p:childTnLst>
                                    <p:set>
                                      <p:cBhvr>
                                        <p:cTn id="3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nodeType="clickEffect">
                                  <p:stCondLst>
                                    <p:cond delay="0"/>
                                  </p:stCondLst>
                                  <p:childTnLst>
                                    <p:set>
                                      <p:cBhvr>
                                        <p:cTn id="34" dur="1" fill="hold">
                                          <p:stCondLst>
                                            <p:cond delay="0"/>
                                          </p:stCondLst>
                                        </p:cTn>
                                        <p:tgtEl>
                                          <p:spTgt spid="1030"/>
                                        </p:tgtEl>
                                        <p:attrNameLst>
                                          <p:attrName>style.visibility</p:attrName>
                                        </p:attrNameLst>
                                      </p:cBhvr>
                                      <p:to>
                                        <p:strVal val="visible"/>
                                      </p:to>
                                    </p:set>
                                    <p:anim calcmode="lin" valueType="num">
                                      <p:cBhvr additive="base">
                                        <p:cTn id="35" dur="500" fill="hold"/>
                                        <p:tgtEl>
                                          <p:spTgt spid="1030"/>
                                        </p:tgtEl>
                                        <p:attrNameLst>
                                          <p:attrName>ppt_x</p:attrName>
                                        </p:attrNameLst>
                                      </p:cBhvr>
                                      <p:tavLst>
                                        <p:tav tm="0">
                                          <p:val>
                                            <p:strVal val="1+#ppt_w/2"/>
                                          </p:val>
                                        </p:tav>
                                        <p:tav tm="100000">
                                          <p:val>
                                            <p:strVal val="#ppt_x"/>
                                          </p:val>
                                        </p:tav>
                                      </p:tavLst>
                                    </p:anim>
                                    <p:anim calcmode="lin" valueType="num">
                                      <p:cBhvr additive="base">
                                        <p:cTn id="36" dur="500" fill="hold"/>
                                        <p:tgtEl>
                                          <p:spTgt spid="1030"/>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1030"/>
                                        </p:tgtEl>
                                        <p:attrNameLst>
                                          <p:attrName>style.visibility</p:attrName>
                                        </p:attrNameLst>
                                      </p:cBhvr>
                                      <p:to>
                                        <p:strVal val="hidden"/>
                                      </p:to>
                                    </p:set>
                                  </p:childTnLst>
                                </p:cTn>
                              </p:par>
                              <p:par>
                                <p:cTn id="41" presetID="1" presetClass="entr" presetSubtype="0" fill="hold" nodeType="withEffect">
                                  <p:stCondLst>
                                    <p:cond delay="0"/>
                                  </p:stCondLst>
                                  <p:childTnLst>
                                    <p:set>
                                      <p:cBhvr>
                                        <p:cTn id="42" dur="1" fill="hold">
                                          <p:stCondLst>
                                            <p:cond delay="0"/>
                                          </p:stCondLst>
                                        </p:cTn>
                                        <p:tgtEl>
                                          <p:spTgt spid="7">
                                            <p:txEl>
                                              <p:pRg st="2" end="2"/>
                                            </p:txEl>
                                          </p:spTgt>
                                        </p:tgtEl>
                                        <p:attrNameLst>
                                          <p:attrName>style.visibility</p:attrName>
                                        </p:attrNameLst>
                                      </p:cBhvr>
                                      <p:to>
                                        <p:strVal val="visible"/>
                                      </p:to>
                                    </p:set>
                                  </p:childTnLst>
                                </p:cTn>
                              </p:par>
                              <p:par>
                                <p:cTn id="43" presetID="2" presetClass="entr" presetSubtype="2" fill="hold" nodeType="withEffect">
                                  <p:stCondLst>
                                    <p:cond delay="0"/>
                                  </p:stCondLst>
                                  <p:childTnLst>
                                    <p:set>
                                      <p:cBhvr>
                                        <p:cTn id="44" dur="1" fill="hold">
                                          <p:stCondLst>
                                            <p:cond delay="0"/>
                                          </p:stCondLst>
                                        </p:cTn>
                                        <p:tgtEl>
                                          <p:spTgt spid="1032"/>
                                        </p:tgtEl>
                                        <p:attrNameLst>
                                          <p:attrName>style.visibility</p:attrName>
                                        </p:attrNameLst>
                                      </p:cBhvr>
                                      <p:to>
                                        <p:strVal val="visible"/>
                                      </p:to>
                                    </p:set>
                                    <p:anim calcmode="lin" valueType="num">
                                      <p:cBhvr additive="base">
                                        <p:cTn id="45" dur="500" fill="hold"/>
                                        <p:tgtEl>
                                          <p:spTgt spid="1032"/>
                                        </p:tgtEl>
                                        <p:attrNameLst>
                                          <p:attrName>ppt_x</p:attrName>
                                        </p:attrNameLst>
                                      </p:cBhvr>
                                      <p:tavLst>
                                        <p:tav tm="0">
                                          <p:val>
                                            <p:strVal val="1+#ppt_w/2"/>
                                          </p:val>
                                        </p:tav>
                                        <p:tav tm="100000">
                                          <p:val>
                                            <p:strVal val="#ppt_x"/>
                                          </p:val>
                                        </p:tav>
                                      </p:tavLst>
                                    </p:anim>
                                    <p:anim calcmode="lin" valueType="num">
                                      <p:cBhvr additive="base">
                                        <p:cTn id="46" dur="500" fill="hold"/>
                                        <p:tgtEl>
                                          <p:spTgt spid="1032"/>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nodeType="clickEffect">
                                  <p:stCondLst>
                                    <p:cond delay="0"/>
                                  </p:stCondLst>
                                  <p:childTnLst>
                                    <p:set>
                                      <p:cBhvr>
                                        <p:cTn id="50" dur="1" fill="hold">
                                          <p:stCondLst>
                                            <p:cond delay="0"/>
                                          </p:stCondLst>
                                        </p:cTn>
                                        <p:tgtEl>
                                          <p:spTgt spid="1032"/>
                                        </p:tgtEl>
                                        <p:attrNameLst>
                                          <p:attrName>style.visibility</p:attrName>
                                        </p:attrNameLst>
                                      </p:cBhvr>
                                      <p:to>
                                        <p:strVal val="hidden"/>
                                      </p:to>
                                    </p:set>
                                  </p:childTnLst>
                                </p:cTn>
                              </p:par>
                              <p:par>
                                <p:cTn id="51" presetID="2" presetClass="entr" presetSubtype="4" fill="hold" nodeType="withEffect">
                                  <p:stCondLst>
                                    <p:cond delay="0"/>
                                  </p:stCondLst>
                                  <p:childTnLst>
                                    <p:set>
                                      <p:cBhvr>
                                        <p:cTn id="52" dur="1" fill="hold">
                                          <p:stCondLst>
                                            <p:cond delay="0"/>
                                          </p:stCondLst>
                                        </p:cTn>
                                        <p:tgtEl>
                                          <p:spTgt spid="1034"/>
                                        </p:tgtEl>
                                        <p:attrNameLst>
                                          <p:attrName>style.visibility</p:attrName>
                                        </p:attrNameLst>
                                      </p:cBhvr>
                                      <p:to>
                                        <p:strVal val="visible"/>
                                      </p:to>
                                    </p:set>
                                    <p:anim calcmode="lin" valueType="num">
                                      <p:cBhvr additive="base">
                                        <p:cTn id="53" dur="500" fill="hold"/>
                                        <p:tgtEl>
                                          <p:spTgt spid="1034"/>
                                        </p:tgtEl>
                                        <p:attrNameLst>
                                          <p:attrName>ppt_x</p:attrName>
                                        </p:attrNameLst>
                                      </p:cBhvr>
                                      <p:tavLst>
                                        <p:tav tm="0">
                                          <p:val>
                                            <p:strVal val="#ppt_x"/>
                                          </p:val>
                                        </p:tav>
                                        <p:tav tm="100000">
                                          <p:val>
                                            <p:strVal val="#ppt_x"/>
                                          </p:val>
                                        </p:tav>
                                      </p:tavLst>
                                    </p:anim>
                                    <p:anim calcmode="lin" valueType="num">
                                      <p:cBhvr additive="base">
                                        <p:cTn id="54" dur="500" fill="hold"/>
                                        <p:tgtEl>
                                          <p:spTgt spid="10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034A2B4-85F7-4FD7-B1A6-35FAF260D3F7}"/>
              </a:ext>
            </a:extLst>
          </p:cNvPr>
          <p:cNvSpPr/>
          <p:nvPr/>
        </p:nvSpPr>
        <p:spPr>
          <a:xfrm>
            <a:off x="683568" y="1484784"/>
            <a:ext cx="7776864" cy="461665"/>
          </a:xfrm>
          <a:prstGeom prst="rect">
            <a:avLst/>
          </a:prstGeom>
        </p:spPr>
        <p:txBody>
          <a:bodyPr wrap="squar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How to create ECPG?</a:t>
            </a:r>
            <a:endParaRPr lang="zh-CN" altLang="en-US" sz="2400" dirty="0">
              <a:latin typeface="等线" panose="02010600030101010101" pitchFamily="2" charset="-122"/>
              <a:ea typeface="等线" panose="02010600030101010101" pitchFamily="2" charset="-122"/>
            </a:endParaRPr>
          </a:p>
        </p:txBody>
      </p:sp>
      <p:sp>
        <p:nvSpPr>
          <p:cNvPr id="15" name="矩形 14">
            <a:extLst>
              <a:ext uri="{FF2B5EF4-FFF2-40B4-BE49-F238E27FC236}">
                <a16:creationId xmlns:a16="http://schemas.microsoft.com/office/drawing/2014/main" id="{5905C1D4-4CE0-4644-90B4-876DB5223125}"/>
              </a:ext>
            </a:extLst>
          </p:cNvPr>
          <p:cNvSpPr/>
          <p:nvPr/>
        </p:nvSpPr>
        <p:spPr>
          <a:xfrm>
            <a:off x="682576" y="1854116"/>
            <a:ext cx="8209904" cy="400110"/>
          </a:xfrm>
          <a:prstGeom prst="rect">
            <a:avLst/>
          </a:prstGeom>
        </p:spPr>
        <p:txBody>
          <a:bodyPr wrap="square">
            <a:spAutoFit/>
          </a:bodyPr>
          <a:lstStyle/>
          <a:p>
            <a:r>
              <a:rPr lang="en-US" altLang="zh-CN" sz="2000" dirty="0">
                <a:latin typeface="等线" panose="02010600030101010101" pitchFamily="2" charset="-122"/>
                <a:ea typeface="等线" panose="02010600030101010101" pitchFamily="2" charset="-122"/>
              </a:rPr>
              <a:t>In a scatter plot of EDFG, the points are connected using step lines.</a:t>
            </a:r>
          </a:p>
        </p:txBody>
      </p:sp>
      <p:pic>
        <p:nvPicPr>
          <p:cNvPr id="5" name="Picture 10" descr="edf3">
            <a:extLst>
              <a:ext uri="{FF2B5EF4-FFF2-40B4-BE49-F238E27FC236}">
                <a16:creationId xmlns:a16="http://schemas.microsoft.com/office/drawing/2014/main" id="{F31C61F9-3604-4C30-BB1F-1A9C4D45C6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576" y="2684722"/>
            <a:ext cx="6265688" cy="3483774"/>
          </a:xfrm>
          <a:prstGeom prst="rect">
            <a:avLst/>
          </a:prstGeom>
          <a:noFill/>
          <a:extLst>
            <a:ext uri="{909E8E84-426E-40DD-AFC4-6F175D3DCCD1}">
              <a14:hiddenFill xmlns:a14="http://schemas.microsoft.com/office/drawing/2010/main">
                <a:solidFill>
                  <a:srgbClr val="FFFFFF"/>
                </a:solidFill>
              </a14:hiddenFill>
            </a:ext>
          </a:extLst>
        </p:spPr>
      </p:pic>
      <p:cxnSp>
        <p:nvCxnSpPr>
          <p:cNvPr id="3" name="直接连接符 2">
            <a:extLst>
              <a:ext uri="{FF2B5EF4-FFF2-40B4-BE49-F238E27FC236}">
                <a16:creationId xmlns:a16="http://schemas.microsoft.com/office/drawing/2014/main" id="{5F9ACED2-2D02-4394-9A18-C28BA94A6CEC}"/>
              </a:ext>
            </a:extLst>
          </p:cNvPr>
          <p:cNvCxnSpPr>
            <a:cxnSpLocks/>
          </p:cNvCxnSpPr>
          <p:nvPr/>
        </p:nvCxnSpPr>
        <p:spPr>
          <a:xfrm>
            <a:off x="1403648" y="5301208"/>
            <a:ext cx="2232248"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pic>
        <p:nvPicPr>
          <p:cNvPr id="12" name="Picture 10" descr="edf3">
            <a:extLst>
              <a:ext uri="{FF2B5EF4-FFF2-40B4-BE49-F238E27FC236}">
                <a16:creationId xmlns:a16="http://schemas.microsoft.com/office/drawing/2014/main" id="{E66243F2-1C3C-4E6B-BCBB-FB0C730835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4976" y="2837122"/>
            <a:ext cx="6265688" cy="3483774"/>
          </a:xfrm>
          <a:prstGeom prst="rect">
            <a:avLst/>
          </a:prstGeom>
          <a:noFill/>
          <a:extLst>
            <a:ext uri="{909E8E84-426E-40DD-AFC4-6F175D3DCCD1}">
              <a14:hiddenFill xmlns:a14="http://schemas.microsoft.com/office/drawing/2010/main">
                <a:solidFill>
                  <a:srgbClr val="FFFFFF"/>
                </a:solidFill>
              </a14:hiddenFill>
            </a:ext>
          </a:extLst>
        </p:spPr>
      </p:pic>
      <p:cxnSp>
        <p:nvCxnSpPr>
          <p:cNvPr id="17" name="直接连接符 16">
            <a:extLst>
              <a:ext uri="{FF2B5EF4-FFF2-40B4-BE49-F238E27FC236}">
                <a16:creationId xmlns:a16="http://schemas.microsoft.com/office/drawing/2014/main" id="{6FF60571-8FFE-47F0-A20C-00335C13A952}"/>
              </a:ext>
            </a:extLst>
          </p:cNvPr>
          <p:cNvCxnSpPr>
            <a:cxnSpLocks/>
          </p:cNvCxnSpPr>
          <p:nvPr/>
        </p:nvCxnSpPr>
        <p:spPr>
          <a:xfrm flipV="1">
            <a:off x="3811437" y="5204963"/>
            <a:ext cx="0" cy="96245"/>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FA8C4F58-DCBF-41AC-8249-F4617834BA44}"/>
              </a:ext>
            </a:extLst>
          </p:cNvPr>
          <p:cNvCxnSpPr>
            <a:cxnSpLocks/>
          </p:cNvCxnSpPr>
          <p:nvPr/>
        </p:nvCxnSpPr>
        <p:spPr>
          <a:xfrm flipH="1">
            <a:off x="5976158" y="4068688"/>
            <a:ext cx="108010" cy="8384"/>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nvGrpSpPr>
          <p:cNvPr id="65" name="组合 64">
            <a:extLst>
              <a:ext uri="{FF2B5EF4-FFF2-40B4-BE49-F238E27FC236}">
                <a16:creationId xmlns:a16="http://schemas.microsoft.com/office/drawing/2014/main" id="{FEFE2D64-F678-4650-ABFF-9C81DBB5DA51}"/>
              </a:ext>
            </a:extLst>
          </p:cNvPr>
          <p:cNvGrpSpPr/>
          <p:nvPr/>
        </p:nvGrpSpPr>
        <p:grpSpPr>
          <a:xfrm>
            <a:off x="1556048" y="3844585"/>
            <a:ext cx="4534669" cy="1609023"/>
            <a:chOff x="1556048" y="3844585"/>
            <a:chExt cx="4534669" cy="1609023"/>
          </a:xfrm>
        </p:grpSpPr>
        <p:cxnSp>
          <p:nvCxnSpPr>
            <p:cNvPr id="48" name="直接连接符 47">
              <a:extLst>
                <a:ext uri="{FF2B5EF4-FFF2-40B4-BE49-F238E27FC236}">
                  <a16:creationId xmlns:a16="http://schemas.microsoft.com/office/drawing/2014/main" id="{687129FF-4CA8-4411-AE1C-F4425C6005D4}"/>
                </a:ext>
              </a:extLst>
            </p:cNvPr>
            <p:cNvCxnSpPr>
              <a:cxnSpLocks/>
            </p:cNvCxnSpPr>
            <p:nvPr/>
          </p:nvCxnSpPr>
          <p:spPr>
            <a:xfrm>
              <a:off x="5220072" y="4579009"/>
              <a:ext cx="144016" cy="137751"/>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nvGrpSpPr>
            <p:cNvPr id="64" name="组合 63">
              <a:extLst>
                <a:ext uri="{FF2B5EF4-FFF2-40B4-BE49-F238E27FC236}">
                  <a16:creationId xmlns:a16="http://schemas.microsoft.com/office/drawing/2014/main" id="{F98D0B57-2BD4-47F6-8598-771964FE89AA}"/>
                </a:ext>
              </a:extLst>
            </p:cNvPr>
            <p:cNvGrpSpPr/>
            <p:nvPr/>
          </p:nvGrpSpPr>
          <p:grpSpPr>
            <a:xfrm>
              <a:off x="1556048" y="3844585"/>
              <a:ext cx="4534669" cy="1609023"/>
              <a:chOff x="1556048" y="3844585"/>
              <a:chExt cx="4534669" cy="1609023"/>
            </a:xfrm>
          </p:grpSpPr>
          <p:grpSp>
            <p:nvGrpSpPr>
              <p:cNvPr id="42" name="组合 41">
                <a:extLst>
                  <a:ext uri="{FF2B5EF4-FFF2-40B4-BE49-F238E27FC236}">
                    <a16:creationId xmlns:a16="http://schemas.microsoft.com/office/drawing/2014/main" id="{69215DB6-F695-43C1-80CF-D6336951A82B}"/>
                  </a:ext>
                </a:extLst>
              </p:cNvPr>
              <p:cNvGrpSpPr/>
              <p:nvPr/>
            </p:nvGrpSpPr>
            <p:grpSpPr>
              <a:xfrm>
                <a:off x="1556048" y="4579009"/>
                <a:ext cx="3664024" cy="874599"/>
                <a:chOff x="1556048" y="4579009"/>
                <a:chExt cx="3664024" cy="874599"/>
              </a:xfrm>
            </p:grpSpPr>
            <p:grpSp>
              <p:nvGrpSpPr>
                <p:cNvPr id="34" name="组合 33">
                  <a:extLst>
                    <a:ext uri="{FF2B5EF4-FFF2-40B4-BE49-F238E27FC236}">
                      <a16:creationId xmlns:a16="http://schemas.microsoft.com/office/drawing/2014/main" id="{92E10C75-6249-4891-A120-F1A36D988812}"/>
                    </a:ext>
                  </a:extLst>
                </p:cNvPr>
                <p:cNvGrpSpPr/>
                <p:nvPr/>
              </p:nvGrpSpPr>
              <p:grpSpPr>
                <a:xfrm>
                  <a:off x="1556048" y="4869160"/>
                  <a:ext cx="2747808" cy="584448"/>
                  <a:chOff x="1556048" y="4869160"/>
                  <a:chExt cx="2747808" cy="584448"/>
                </a:xfrm>
              </p:grpSpPr>
              <p:cxnSp>
                <p:nvCxnSpPr>
                  <p:cNvPr id="13" name="直接连接符 12">
                    <a:extLst>
                      <a:ext uri="{FF2B5EF4-FFF2-40B4-BE49-F238E27FC236}">
                        <a16:creationId xmlns:a16="http://schemas.microsoft.com/office/drawing/2014/main" id="{51C7935D-D954-46A1-A006-C68CE8B59CFD}"/>
                      </a:ext>
                    </a:extLst>
                  </p:cNvPr>
                  <p:cNvCxnSpPr>
                    <a:cxnSpLocks/>
                  </p:cNvCxnSpPr>
                  <p:nvPr/>
                </p:nvCxnSpPr>
                <p:spPr>
                  <a:xfrm>
                    <a:off x="1556048" y="5453608"/>
                    <a:ext cx="2232248"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35A16347-D472-47F6-8936-6FD2210FBC98}"/>
                      </a:ext>
                    </a:extLst>
                  </p:cNvPr>
                  <p:cNvCxnSpPr>
                    <a:cxnSpLocks/>
                  </p:cNvCxnSpPr>
                  <p:nvPr/>
                </p:nvCxnSpPr>
                <p:spPr>
                  <a:xfrm flipV="1">
                    <a:off x="3788296" y="5357363"/>
                    <a:ext cx="0" cy="96245"/>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913F75E8-FBD6-4C47-8C1D-F5EF7BDE6496}"/>
                      </a:ext>
                    </a:extLst>
                  </p:cNvPr>
                  <p:cNvCxnSpPr>
                    <a:cxnSpLocks/>
                  </p:cNvCxnSpPr>
                  <p:nvPr/>
                </p:nvCxnSpPr>
                <p:spPr>
                  <a:xfrm flipH="1">
                    <a:off x="3811437" y="5204963"/>
                    <a:ext cx="256507"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DEA915A1-BFB5-4A7B-B290-C53420F4BB55}"/>
                      </a:ext>
                    </a:extLst>
                  </p:cNvPr>
                  <p:cNvCxnSpPr>
                    <a:cxnSpLocks/>
                  </p:cNvCxnSpPr>
                  <p:nvPr/>
                </p:nvCxnSpPr>
                <p:spPr>
                  <a:xfrm flipH="1">
                    <a:off x="4055656" y="5052563"/>
                    <a:ext cx="3982" cy="15240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11139D72-7229-4F99-92B1-C1DB33744A14}"/>
                      </a:ext>
                    </a:extLst>
                  </p:cNvPr>
                  <p:cNvCxnSpPr>
                    <a:cxnSpLocks/>
                  </p:cNvCxnSpPr>
                  <p:nvPr/>
                </p:nvCxnSpPr>
                <p:spPr>
                  <a:xfrm flipH="1">
                    <a:off x="4067944" y="5036711"/>
                    <a:ext cx="235912"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C6DC9FF9-4855-47D0-977B-F1A5E9474295}"/>
                      </a:ext>
                    </a:extLst>
                  </p:cNvPr>
                  <p:cNvCxnSpPr>
                    <a:cxnSpLocks/>
                  </p:cNvCxnSpPr>
                  <p:nvPr/>
                </p:nvCxnSpPr>
                <p:spPr>
                  <a:xfrm flipH="1">
                    <a:off x="4283968" y="4869160"/>
                    <a:ext cx="19888" cy="183403"/>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cxnSp>
              <p:nvCxnSpPr>
                <p:cNvPr id="35" name="直接连接符 34">
                  <a:extLst>
                    <a:ext uri="{FF2B5EF4-FFF2-40B4-BE49-F238E27FC236}">
                      <a16:creationId xmlns:a16="http://schemas.microsoft.com/office/drawing/2014/main" id="{6FA62FC3-F370-41DA-9A02-01A8B6A53E4C}"/>
                    </a:ext>
                  </a:extLst>
                </p:cNvPr>
                <p:cNvCxnSpPr>
                  <a:cxnSpLocks/>
                </p:cNvCxnSpPr>
                <p:nvPr/>
              </p:nvCxnSpPr>
              <p:spPr>
                <a:xfrm flipH="1">
                  <a:off x="4355976" y="4869160"/>
                  <a:ext cx="864096"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3AA12F2A-EEF6-4322-A34C-1B488F3F0CDC}"/>
                    </a:ext>
                  </a:extLst>
                </p:cNvPr>
                <p:cNvCxnSpPr>
                  <a:cxnSpLocks/>
                </p:cNvCxnSpPr>
                <p:nvPr/>
              </p:nvCxnSpPr>
              <p:spPr>
                <a:xfrm>
                  <a:off x="5220072" y="4579009"/>
                  <a:ext cx="0" cy="290151"/>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cxnSp>
            <p:nvCxnSpPr>
              <p:cNvPr id="50" name="直接连接符 49">
                <a:extLst>
                  <a:ext uri="{FF2B5EF4-FFF2-40B4-BE49-F238E27FC236}">
                    <a16:creationId xmlns:a16="http://schemas.microsoft.com/office/drawing/2014/main" id="{33AFAA7E-A923-424C-B236-2FBAC63FBA6B}"/>
                  </a:ext>
                </a:extLst>
              </p:cNvPr>
              <p:cNvCxnSpPr>
                <a:cxnSpLocks/>
              </p:cNvCxnSpPr>
              <p:nvPr/>
            </p:nvCxnSpPr>
            <p:spPr>
              <a:xfrm flipH="1">
                <a:off x="5372473" y="4470831"/>
                <a:ext cx="169137" cy="253253"/>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B5873C04-A0F7-4E49-B277-5AF8DCF95CC7}"/>
                  </a:ext>
                </a:extLst>
              </p:cNvPr>
              <p:cNvCxnSpPr>
                <a:cxnSpLocks/>
              </p:cNvCxnSpPr>
              <p:nvPr/>
            </p:nvCxnSpPr>
            <p:spPr>
              <a:xfrm flipH="1">
                <a:off x="5541612" y="4470831"/>
                <a:ext cx="46805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79B554E1-11D5-486F-A420-819108427EDE}"/>
                  </a:ext>
                </a:extLst>
              </p:cNvPr>
              <p:cNvCxnSpPr>
                <a:cxnSpLocks/>
              </p:cNvCxnSpPr>
              <p:nvPr/>
            </p:nvCxnSpPr>
            <p:spPr>
              <a:xfrm>
                <a:off x="6009662" y="4068688"/>
                <a:ext cx="0" cy="402143"/>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838B1E5B-C785-4806-8416-FF74F781F296}"/>
                  </a:ext>
                </a:extLst>
              </p:cNvPr>
              <p:cNvCxnSpPr>
                <a:cxnSpLocks/>
              </p:cNvCxnSpPr>
              <p:nvPr/>
            </p:nvCxnSpPr>
            <p:spPr>
              <a:xfrm flipH="1">
                <a:off x="6030163" y="3844585"/>
                <a:ext cx="60554" cy="23248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pic>
        <p:nvPicPr>
          <p:cNvPr id="66" name="图片 65">
            <a:extLst>
              <a:ext uri="{FF2B5EF4-FFF2-40B4-BE49-F238E27FC236}">
                <a16:creationId xmlns:a16="http://schemas.microsoft.com/office/drawing/2014/main" id="{61B68702-0953-4D54-A83A-AF5693297F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576" y="2406626"/>
            <a:ext cx="6265688" cy="4188354"/>
          </a:xfrm>
          <a:prstGeom prst="rect">
            <a:avLst/>
          </a:prstGeom>
        </p:spPr>
      </p:pic>
    </p:spTree>
    <p:extLst>
      <p:ext uri="{BB962C8B-B14F-4D97-AF65-F5344CB8AC3E}">
        <p14:creationId xmlns:p14="http://schemas.microsoft.com/office/powerpoint/2010/main" val="2570614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heel(1)">
                                      <p:cBhvr>
                                        <p:cTn id="7" dur="2000"/>
                                        <p:tgtEl>
                                          <p:spTgt spid="6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657BE444-CB3A-40AB-82C7-AAC4B8F96B73}"/>
              </a:ext>
            </a:extLst>
          </p:cNvPr>
          <p:cNvSpPr/>
          <p:nvPr/>
        </p:nvSpPr>
        <p:spPr>
          <a:xfrm>
            <a:off x="1703266" y="2274838"/>
            <a:ext cx="5737468" cy="2308324"/>
          </a:xfrm>
          <a:prstGeom prst="rect">
            <a:avLst/>
          </a:prstGeom>
        </p:spPr>
        <p:txBody>
          <a:bodyPr wrap="none">
            <a:spAutoFit/>
          </a:bodyPr>
          <a:lstStyle/>
          <a:p>
            <a:r>
              <a:rPr lang="en-US" altLang="zh-CN" sz="3600" b="1" dirty="0">
                <a:latin typeface="等线" panose="02010600030101010101" pitchFamily="2" charset="-122"/>
                <a:ea typeface="等线" panose="02010600030101010101" pitchFamily="2" charset="-122"/>
              </a:rPr>
              <a:t>Kolmogorov-Smirnov Test</a:t>
            </a:r>
          </a:p>
          <a:p>
            <a:pPr algn="ctr"/>
            <a:r>
              <a:rPr lang="en-US" altLang="zh-CN" sz="3600" b="1" dirty="0">
                <a:latin typeface="等线" panose="02010600030101010101" pitchFamily="2" charset="-122"/>
                <a:ea typeface="等线" panose="02010600030101010101" pitchFamily="2" charset="-122"/>
              </a:rPr>
              <a:t>&amp;</a:t>
            </a:r>
          </a:p>
          <a:p>
            <a:pPr algn="ctr"/>
            <a:r>
              <a:rPr lang="en-US" altLang="zh-CN" sz="3600" b="1" dirty="0">
                <a:latin typeface="等线" panose="02010600030101010101" pitchFamily="2" charset="-122"/>
                <a:ea typeface="等线" panose="02010600030101010101" pitchFamily="2" charset="-122"/>
              </a:rPr>
              <a:t>Lilliefors Test</a:t>
            </a:r>
          </a:p>
          <a:p>
            <a:pPr algn="ctr"/>
            <a:endParaRPr lang="zh-CN" altLang="en-US" sz="3600" b="1"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66156900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5690982" cy="3416320"/>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What is Kolmogorov-Smirnov Test</a:t>
            </a:r>
          </a:p>
          <a:p>
            <a:pPr marL="285750" indent="-285750">
              <a:buFont typeface="Wingdings" panose="05000000000000000000" pitchFamily="2" charset="2"/>
              <a:buChar char="Ø"/>
            </a:pPr>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Test Statistic</a:t>
            </a:r>
          </a:p>
          <a:p>
            <a:pPr marL="285750" indent="-285750">
              <a:buFont typeface="Wingdings" panose="05000000000000000000" pitchFamily="2" charset="2"/>
              <a:buChar char="Ø"/>
            </a:pPr>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One sample K-S Test(Lilliefors Test)</a:t>
            </a:r>
          </a:p>
          <a:p>
            <a:pPr marL="285750" indent="-285750">
              <a:buFont typeface="Wingdings" panose="05000000000000000000" pitchFamily="2" charset="2"/>
              <a:buChar char="Ø"/>
            </a:pPr>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Two-sample Kolmogorov-Smirnov Test</a:t>
            </a:r>
          </a:p>
          <a:p>
            <a:pPr marL="285750" indent="-285750">
              <a:buFont typeface="Wingdings" panose="05000000000000000000" pitchFamily="2" charset="2"/>
              <a:buChar char="Ø"/>
            </a:pPr>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Advantages and Disadvantages</a:t>
            </a:r>
            <a:endParaRPr lang="zh-CN" altLang="en-US" sz="2400" dirty="0">
              <a:latin typeface="等线" panose="02010600030101010101" pitchFamily="2" charset="-122"/>
              <a:ea typeface="等线"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框 2">
            <a:extLst>
              <a:ext uri="{FF2B5EF4-FFF2-40B4-BE49-F238E27FC236}">
                <a16:creationId xmlns:a16="http://schemas.microsoft.com/office/drawing/2014/main" id="{4E9693DA-0BEA-4EE3-8ABC-57B98E2C307F}"/>
              </a:ext>
            </a:extLst>
          </p:cNvPr>
          <p:cNvSpPr txBox="1">
            <a:spLocks noChangeArrowheads="1"/>
          </p:cNvSpPr>
          <p:nvPr/>
        </p:nvSpPr>
        <p:spPr bwMode="auto">
          <a:xfrm>
            <a:off x="1036638" y="1928813"/>
            <a:ext cx="6992937"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        </a:t>
            </a:r>
            <a:r>
              <a:rPr lang="zh-CN" altLang="en-US" sz="1800"/>
              <a:t>将数据集</a:t>
            </a:r>
            <a:r>
              <a:rPr lang="en-US" altLang="zh-CN" sz="1800"/>
              <a:t>D(</a:t>
            </a:r>
            <a:r>
              <a:rPr lang="zh-CN" altLang="en-US" sz="1800"/>
              <a:t>按照某种原则</a:t>
            </a:r>
            <a:r>
              <a:rPr lang="en-US" altLang="zh-CN" sz="1800"/>
              <a:t>)</a:t>
            </a:r>
            <a:r>
              <a:rPr lang="zh-CN" altLang="en-US" sz="1800"/>
              <a:t>划分成两个互斥的集合。</a:t>
            </a:r>
            <a:endParaRPr lang="en-US" altLang="zh-CN" sz="1800"/>
          </a:p>
          <a:p>
            <a:pPr>
              <a:spcBef>
                <a:spcPct val="0"/>
              </a:spcBef>
              <a:buFontTx/>
              <a:buNone/>
            </a:pPr>
            <a:r>
              <a:rPr lang="en-US" altLang="zh-CN" sz="1800"/>
              <a:t>        </a:t>
            </a:r>
            <a:r>
              <a:rPr lang="zh-CN" altLang="en-US" sz="1800"/>
              <a:t>称一个集合为训练集</a:t>
            </a:r>
            <a:r>
              <a:rPr lang="en-US" altLang="zh-CN" sz="1800"/>
              <a:t>S</a:t>
            </a:r>
            <a:r>
              <a:rPr lang="zh-CN" altLang="en-US" sz="1800"/>
              <a:t>，另一个为测试集</a:t>
            </a:r>
            <a:r>
              <a:rPr lang="en-US" altLang="zh-CN" sz="1800"/>
              <a:t>T</a:t>
            </a:r>
            <a:r>
              <a:rPr lang="zh-CN" altLang="en-US" sz="1800"/>
              <a:t>。</a:t>
            </a:r>
            <a:endParaRPr lang="en-US" altLang="zh-CN" sz="1800"/>
          </a:p>
          <a:p>
            <a:pPr>
              <a:spcBef>
                <a:spcPct val="0"/>
              </a:spcBef>
              <a:buFontTx/>
              <a:buNone/>
            </a:pPr>
            <a:r>
              <a:rPr lang="en-US" altLang="zh-CN" sz="1800"/>
              <a:t>        </a:t>
            </a:r>
            <a:r>
              <a:rPr lang="zh-CN" altLang="en-US" sz="1800"/>
              <a:t>在</a:t>
            </a:r>
            <a:r>
              <a:rPr lang="en-US" altLang="zh-CN" sz="1800"/>
              <a:t>S</a:t>
            </a:r>
            <a:r>
              <a:rPr lang="zh-CN" altLang="en-US" sz="1800"/>
              <a:t>上训练模型，在</a:t>
            </a:r>
            <a:r>
              <a:rPr lang="en-US" altLang="zh-CN" sz="1800"/>
              <a:t>T</a:t>
            </a:r>
            <a:r>
              <a:rPr lang="zh-CN" altLang="en-US" sz="1800"/>
              <a:t>上评估测试误差，作为对泛化误差的估计</a:t>
            </a:r>
          </a:p>
        </p:txBody>
      </p:sp>
      <p:sp>
        <p:nvSpPr>
          <p:cNvPr id="17411" name="文本框 4">
            <a:extLst>
              <a:ext uri="{FF2B5EF4-FFF2-40B4-BE49-F238E27FC236}">
                <a16:creationId xmlns:a16="http://schemas.microsoft.com/office/drawing/2014/main" id="{C2B90F62-56EF-4FF4-9DDE-D17BFF8677BE}"/>
              </a:ext>
            </a:extLst>
          </p:cNvPr>
          <p:cNvSpPr txBox="1">
            <a:spLocks noChangeArrowheads="1"/>
          </p:cNvSpPr>
          <p:nvPr/>
        </p:nvSpPr>
        <p:spPr bwMode="auto">
          <a:xfrm>
            <a:off x="1042988" y="2852738"/>
            <a:ext cx="7345362" cy="3170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注意点：</a:t>
            </a:r>
            <a:endParaRPr lang="en-US" altLang="zh-CN" sz="2000"/>
          </a:p>
          <a:p>
            <a:pPr>
              <a:spcBef>
                <a:spcPct val="0"/>
              </a:spcBef>
              <a:buFontTx/>
              <a:buNone/>
            </a:pPr>
            <a:r>
              <a:rPr lang="en-US" altLang="zh-CN" sz="1800"/>
              <a:t>        1.</a:t>
            </a:r>
            <a:r>
              <a:rPr lang="zh-CN" altLang="en-US" sz="1800"/>
              <a:t>训练集与测试集之间的</a:t>
            </a:r>
            <a:r>
              <a:rPr lang="zh-CN" altLang="en-US" sz="1800">
                <a:solidFill>
                  <a:srgbClr val="FF0000"/>
                </a:solidFill>
              </a:rPr>
              <a:t>互斥</a:t>
            </a:r>
            <a:endParaRPr lang="en-US" altLang="zh-CN" sz="1800">
              <a:solidFill>
                <a:srgbClr val="FF0000"/>
              </a:solidFill>
            </a:endParaRPr>
          </a:p>
          <a:p>
            <a:pPr>
              <a:spcBef>
                <a:spcPct val="0"/>
              </a:spcBef>
              <a:buFontTx/>
              <a:buNone/>
            </a:pPr>
            <a:r>
              <a:rPr lang="en-US" altLang="zh-CN" sz="1800"/>
              <a:t>        2.</a:t>
            </a:r>
            <a:r>
              <a:rPr lang="zh-CN" altLang="en-US" sz="1800"/>
              <a:t>尽可能保证训练测试集之间的</a:t>
            </a:r>
            <a:r>
              <a:rPr lang="zh-CN" altLang="en-US" sz="1800">
                <a:solidFill>
                  <a:srgbClr val="FF0000"/>
                </a:solidFill>
              </a:rPr>
              <a:t>数据分布一致</a:t>
            </a:r>
            <a:r>
              <a:rPr lang="zh-CN" altLang="en-US" sz="1800"/>
              <a:t>。</a:t>
            </a:r>
            <a:endParaRPr lang="en-US" altLang="zh-CN" sz="1800"/>
          </a:p>
          <a:p>
            <a:pPr>
              <a:spcBef>
                <a:spcPct val="0"/>
              </a:spcBef>
              <a:buFontTx/>
              <a:buNone/>
            </a:pPr>
            <a:r>
              <a:rPr lang="en-US" altLang="zh-CN" sz="1800"/>
              <a:t>	</a:t>
            </a:r>
            <a:r>
              <a:rPr lang="zh-CN" altLang="en-US" sz="1800"/>
              <a:t>分类任务</a:t>
            </a:r>
            <a:r>
              <a:rPr lang="en-US" altLang="zh-CN" sz="1800"/>
              <a:t>: </a:t>
            </a:r>
            <a:r>
              <a:rPr lang="zh-CN" altLang="en-US" sz="1800"/>
              <a:t>保证</a:t>
            </a:r>
            <a:r>
              <a:rPr lang="zh-CN" altLang="en-US" sz="1800">
                <a:solidFill>
                  <a:srgbClr val="FF0000"/>
                </a:solidFill>
              </a:rPr>
              <a:t>样本</a:t>
            </a:r>
            <a:r>
              <a:rPr lang="zh-CN" altLang="en-US" sz="1800"/>
              <a:t>类别的比例尽量相似</a:t>
            </a:r>
            <a:endParaRPr lang="en-US" altLang="zh-CN" sz="1800"/>
          </a:p>
          <a:p>
            <a:pPr>
              <a:spcBef>
                <a:spcPct val="0"/>
              </a:spcBef>
              <a:buFontTx/>
              <a:buNone/>
            </a:pPr>
            <a:r>
              <a:rPr lang="en-US" altLang="zh-CN" sz="1800"/>
              <a:t>	       </a:t>
            </a:r>
            <a:r>
              <a:rPr lang="zh-CN" altLang="en-US" sz="1800"/>
              <a:t>分层采样</a:t>
            </a:r>
            <a:r>
              <a:rPr lang="en-US" altLang="zh-CN" sz="1800"/>
              <a:t>	</a:t>
            </a:r>
          </a:p>
          <a:p>
            <a:pPr>
              <a:spcBef>
                <a:spcPct val="0"/>
              </a:spcBef>
              <a:buFontTx/>
              <a:buNone/>
            </a:pPr>
            <a:r>
              <a:rPr lang="en-US" altLang="zh-CN" sz="1800"/>
              <a:t>        3.</a:t>
            </a:r>
            <a:r>
              <a:rPr lang="zh-CN" altLang="en-US" sz="1800"/>
              <a:t>一般采用</a:t>
            </a:r>
            <a:r>
              <a:rPr lang="zh-CN" altLang="en-US" sz="1800">
                <a:solidFill>
                  <a:srgbClr val="FF0000"/>
                </a:solidFill>
              </a:rPr>
              <a:t>若干次</a:t>
            </a:r>
            <a:r>
              <a:rPr lang="zh-CN" altLang="en-US" sz="1800"/>
              <a:t>重复实验评估取平均值作为留出法的评估结果。</a:t>
            </a:r>
            <a:endParaRPr lang="en-US" altLang="zh-CN" sz="1800"/>
          </a:p>
          <a:p>
            <a:pPr>
              <a:spcBef>
                <a:spcPct val="0"/>
              </a:spcBef>
              <a:buFontTx/>
              <a:buNone/>
            </a:pPr>
            <a:r>
              <a:rPr lang="en-US" altLang="zh-CN" sz="1800"/>
              <a:t>        4.</a:t>
            </a:r>
            <a:r>
              <a:rPr lang="zh-CN" altLang="en-US" sz="1800"/>
              <a:t>训练集与测试集的</a:t>
            </a:r>
            <a:r>
              <a:rPr lang="zh-CN" altLang="en-US" sz="1800">
                <a:solidFill>
                  <a:srgbClr val="FF0000"/>
                </a:solidFill>
              </a:rPr>
              <a:t>比例合适</a:t>
            </a:r>
            <a:r>
              <a:rPr lang="zh-CN" altLang="en-US" sz="1800"/>
              <a:t>，研究</a:t>
            </a:r>
            <a:r>
              <a:rPr lang="en-US" altLang="zh-CN" sz="1800"/>
              <a:t>(4:1;7:3)</a:t>
            </a:r>
            <a:r>
              <a:rPr lang="zh-CN" altLang="en-US" sz="1800"/>
              <a:t>，现实</a:t>
            </a:r>
            <a:r>
              <a:rPr lang="en-US" altLang="zh-CN" sz="1800"/>
              <a:t>(</a:t>
            </a:r>
            <a:r>
              <a:rPr lang="zh-CN" altLang="en-US" sz="1800"/>
              <a:t>合理即可</a:t>
            </a:r>
            <a:r>
              <a:rPr lang="en-US" altLang="zh-CN" sz="1800"/>
              <a:t>)</a:t>
            </a:r>
          </a:p>
          <a:p>
            <a:pPr>
              <a:spcBef>
                <a:spcPct val="0"/>
              </a:spcBef>
              <a:buFontTx/>
              <a:buNone/>
            </a:pPr>
            <a:r>
              <a:rPr lang="en-US" altLang="zh-CN" sz="1800"/>
              <a:t>	S</a:t>
            </a:r>
            <a:r>
              <a:rPr lang="zh-CN" altLang="en-US" sz="1800"/>
              <a:t>大，</a:t>
            </a:r>
            <a:r>
              <a:rPr lang="en-US" altLang="zh-CN" sz="1800"/>
              <a:t>T</a:t>
            </a:r>
            <a:r>
              <a:rPr lang="zh-CN" altLang="en-US" sz="1800"/>
              <a:t>小，评估结果不够准确</a:t>
            </a:r>
            <a:endParaRPr lang="en-US" altLang="zh-CN" sz="1800"/>
          </a:p>
          <a:p>
            <a:pPr>
              <a:spcBef>
                <a:spcPct val="0"/>
              </a:spcBef>
              <a:buFontTx/>
              <a:buNone/>
            </a:pPr>
            <a:r>
              <a:rPr lang="en-US" altLang="zh-CN" sz="1800"/>
              <a:t>	S</a:t>
            </a:r>
            <a:r>
              <a:rPr lang="zh-CN" altLang="en-US" sz="1800"/>
              <a:t>小，</a:t>
            </a:r>
            <a:r>
              <a:rPr lang="en-US" altLang="zh-CN" sz="1800"/>
              <a:t>T</a:t>
            </a:r>
            <a:r>
              <a:rPr lang="zh-CN" altLang="en-US" sz="1800"/>
              <a:t>大，增大</a:t>
            </a:r>
            <a:r>
              <a:rPr lang="en-US" altLang="zh-CN" sz="1800"/>
              <a:t>S</a:t>
            </a:r>
            <a:r>
              <a:rPr lang="zh-CN" altLang="en-US" sz="1800"/>
              <a:t>与</a:t>
            </a:r>
            <a:r>
              <a:rPr lang="en-US" altLang="zh-CN" sz="1800"/>
              <a:t>D</a:t>
            </a:r>
            <a:r>
              <a:rPr lang="zh-CN" altLang="en-US" sz="1800"/>
              <a:t>的偏差，评估结果不真实</a:t>
            </a:r>
            <a:endParaRPr lang="en-US" altLang="zh-CN" sz="1800"/>
          </a:p>
          <a:p>
            <a:pPr>
              <a:spcBef>
                <a:spcPct val="0"/>
              </a:spcBef>
              <a:buFontTx/>
              <a:buNone/>
            </a:pPr>
            <a:r>
              <a:rPr lang="en-US" altLang="zh-CN" sz="1800"/>
              <a:t>        5.</a:t>
            </a:r>
            <a:r>
              <a:rPr lang="zh-CN" altLang="en-US" sz="1800"/>
              <a:t>适用数据集大小合理或较大</a:t>
            </a:r>
            <a:endParaRPr lang="en-US" altLang="zh-CN" sz="1800"/>
          </a:p>
          <a:p>
            <a:pPr>
              <a:spcBef>
                <a:spcPct val="0"/>
              </a:spcBef>
              <a:buFontTx/>
              <a:buNone/>
            </a:pPr>
            <a:r>
              <a:rPr lang="en-US" altLang="zh-CN" sz="1800"/>
              <a:t>        6.</a:t>
            </a:r>
            <a:r>
              <a:rPr lang="zh-CN" altLang="en-US" sz="1800"/>
              <a:t>原则：时间先后</a:t>
            </a:r>
            <a:r>
              <a:rPr lang="en-US" altLang="zh-CN" sz="1800"/>
              <a:t>(</a:t>
            </a:r>
            <a:r>
              <a:rPr lang="zh-CN" altLang="en-US" sz="1800"/>
              <a:t>合理即可</a:t>
            </a:r>
            <a:r>
              <a:rPr lang="en-US" altLang="zh-CN" sz="1800"/>
              <a:t>)</a:t>
            </a:r>
          </a:p>
        </p:txBody>
      </p:sp>
      <p:sp>
        <p:nvSpPr>
          <p:cNvPr id="2" name="矩形 1">
            <a:extLst>
              <a:ext uri="{FF2B5EF4-FFF2-40B4-BE49-F238E27FC236}">
                <a16:creationId xmlns:a16="http://schemas.microsoft.com/office/drawing/2014/main" id="{B7815F62-B2A7-4397-8C41-B658EED58AAF}"/>
              </a:ext>
            </a:extLst>
          </p:cNvPr>
          <p:cNvSpPr/>
          <p:nvPr/>
        </p:nvSpPr>
        <p:spPr>
          <a:xfrm>
            <a:off x="1487488" y="1887538"/>
            <a:ext cx="6550025" cy="9318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4" name="直接箭头连接符 3">
            <a:extLst>
              <a:ext uri="{FF2B5EF4-FFF2-40B4-BE49-F238E27FC236}">
                <a16:creationId xmlns:a16="http://schemas.microsoft.com/office/drawing/2014/main" id="{B3B80999-BAAF-4EA7-8DE8-339926C2BAA4}"/>
              </a:ext>
            </a:extLst>
          </p:cNvPr>
          <p:cNvCxnSpPr/>
          <p:nvPr/>
        </p:nvCxnSpPr>
        <p:spPr>
          <a:xfrm flipV="1">
            <a:off x="4800600" y="3141663"/>
            <a:ext cx="1368425" cy="1428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18E9C446-EA5A-43CD-A534-4182CF09BA1B}"/>
              </a:ext>
            </a:extLst>
          </p:cNvPr>
          <p:cNvSpPr/>
          <p:nvPr/>
        </p:nvSpPr>
        <p:spPr>
          <a:xfrm>
            <a:off x="6169025" y="2997200"/>
            <a:ext cx="2087563" cy="2873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chemeClr val="tx1"/>
                </a:solidFill>
              </a:rPr>
              <a:t>为什么保证互斥？</a:t>
            </a:r>
          </a:p>
        </p:txBody>
      </p:sp>
      <p:cxnSp>
        <p:nvCxnSpPr>
          <p:cNvPr id="7" name="直接箭头连接符 6">
            <a:extLst>
              <a:ext uri="{FF2B5EF4-FFF2-40B4-BE49-F238E27FC236}">
                <a16:creationId xmlns:a16="http://schemas.microsoft.com/office/drawing/2014/main" id="{74163325-7CE9-49F0-873D-1CF33AE6E649}"/>
              </a:ext>
            </a:extLst>
          </p:cNvPr>
          <p:cNvCxnSpPr/>
          <p:nvPr/>
        </p:nvCxnSpPr>
        <p:spPr>
          <a:xfrm flipV="1">
            <a:off x="6084888" y="3860800"/>
            <a:ext cx="442912" cy="7302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166744B3-CA14-4525-B910-A3394FAFAA06}"/>
              </a:ext>
            </a:extLst>
          </p:cNvPr>
          <p:cNvSpPr/>
          <p:nvPr/>
        </p:nvSpPr>
        <p:spPr>
          <a:xfrm>
            <a:off x="6527800" y="3681413"/>
            <a:ext cx="2339975" cy="3603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chemeClr val="tx1"/>
                </a:solidFill>
              </a:rPr>
              <a:t>为什么保证类别均衡</a:t>
            </a:r>
          </a:p>
        </p:txBody>
      </p:sp>
      <p:sp>
        <p:nvSpPr>
          <p:cNvPr id="17417" name="矩形 5">
            <a:extLst>
              <a:ext uri="{FF2B5EF4-FFF2-40B4-BE49-F238E27FC236}">
                <a16:creationId xmlns:a16="http://schemas.microsoft.com/office/drawing/2014/main" id="{9AC1D878-82AB-41F4-AE28-7303AB443470}"/>
              </a:ext>
            </a:extLst>
          </p:cNvPr>
          <p:cNvSpPr>
            <a:spLocks noChangeArrowheads="1"/>
          </p:cNvSpPr>
          <p:nvPr/>
        </p:nvSpPr>
        <p:spPr bwMode="auto">
          <a:xfrm>
            <a:off x="857250" y="1258888"/>
            <a:ext cx="1260475"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a:t>留出法</a:t>
            </a:r>
            <a:endParaRPr lang="en-US" altLang="zh-CN" sz="2800"/>
          </a:p>
        </p:txBody>
      </p:sp>
    </p:spTree>
    <p:extLst>
      <p:ext uri="{BB962C8B-B14F-4D97-AF65-F5344CB8AC3E}">
        <p14:creationId xmlns:p14="http://schemas.microsoft.com/office/powerpoint/2010/main" val="255391310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5027338"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What is Kolmogorov-Smirnov Test</a:t>
            </a:r>
          </a:p>
        </p:txBody>
      </p:sp>
      <p:sp>
        <p:nvSpPr>
          <p:cNvPr id="3" name="矩形 2">
            <a:extLst>
              <a:ext uri="{FF2B5EF4-FFF2-40B4-BE49-F238E27FC236}">
                <a16:creationId xmlns:a16="http://schemas.microsoft.com/office/drawing/2014/main" id="{B2FE585C-5449-41EB-B7B7-FD21864FE787}"/>
              </a:ext>
            </a:extLst>
          </p:cNvPr>
          <p:cNvSpPr/>
          <p:nvPr/>
        </p:nvSpPr>
        <p:spPr>
          <a:xfrm>
            <a:off x="971600" y="1870952"/>
            <a:ext cx="7201088" cy="1015663"/>
          </a:xfrm>
          <a:prstGeom prst="rect">
            <a:avLst/>
          </a:prstGeom>
        </p:spPr>
        <p:txBody>
          <a:bodyPr wrap="square">
            <a:spAutoFit/>
          </a:bodyPr>
          <a:lstStyle/>
          <a:p>
            <a:r>
              <a:rPr lang="en-US" altLang="zh-CN" sz="2000" dirty="0">
                <a:solidFill>
                  <a:srgbClr val="0070C0"/>
                </a:solidFill>
                <a:latin typeface="等线" panose="02010600030101010101" pitchFamily="2" charset="-122"/>
                <a:ea typeface="等线" panose="02010600030101010101" pitchFamily="2" charset="-122"/>
              </a:rPr>
              <a:t>This test is used in situations where a comparison has to be made between an observed sample distribution and theoretical distribution.</a:t>
            </a:r>
            <a:endParaRPr lang="zh-CN" altLang="en-US" sz="2000" dirty="0">
              <a:solidFill>
                <a:srgbClr val="0070C0"/>
              </a:solidFill>
              <a:latin typeface="等线" panose="02010600030101010101" pitchFamily="2" charset="-122"/>
              <a:ea typeface="等线" panose="02010600030101010101" pitchFamily="2" charset="-122"/>
            </a:endParaRPr>
          </a:p>
        </p:txBody>
      </p:sp>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500BEEFA-E105-45B7-99A0-54985DBE6642}"/>
                  </a:ext>
                </a:extLst>
              </p:cNvPr>
              <p:cNvSpPr/>
              <p:nvPr/>
            </p:nvSpPr>
            <p:spPr>
              <a:xfrm>
                <a:off x="971312" y="2886615"/>
                <a:ext cx="7345104" cy="1631216"/>
              </a:xfrm>
              <a:prstGeom prst="rect">
                <a:avLst/>
              </a:prstGeom>
            </p:spPr>
            <p:txBody>
              <a:bodyPr wrap="square">
                <a:spAutoFit/>
              </a:bodyPr>
              <a:lstStyle/>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A kind of </a:t>
                </a:r>
                <a:r>
                  <a:rPr lang="en-US" altLang="zh-CN" sz="2000" dirty="0">
                    <a:solidFill>
                      <a:srgbClr val="FF0000"/>
                    </a:solidFill>
                    <a:latin typeface="等线" panose="02010600030101010101" pitchFamily="2" charset="-122"/>
                    <a:ea typeface="等线" panose="02010600030101010101" pitchFamily="2" charset="-122"/>
                  </a:rPr>
                  <a:t>GOF Test</a:t>
                </a:r>
              </a:p>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A statistical </a:t>
                </a:r>
                <a:r>
                  <a:rPr lang="en-US" altLang="zh-CN" sz="2000" dirty="0">
                    <a:solidFill>
                      <a:srgbClr val="FF0000"/>
                    </a:solidFill>
                    <a:latin typeface="等线" panose="02010600030101010101" pitchFamily="2" charset="-122"/>
                    <a:ea typeface="等线" panose="02010600030101010101" pitchFamily="2" charset="-122"/>
                  </a:rPr>
                  <a:t>hypothesis test——Null hypothesis </a:t>
                </a:r>
                <a14:m>
                  <m:oMath xmlns:m="http://schemas.openxmlformats.org/officeDocument/2006/math">
                    <m:sSub>
                      <m:sSubPr>
                        <m:ctrlPr>
                          <a:rPr lang="en-US" altLang="zh-CN" sz="2000" i="1">
                            <a:solidFill>
                              <a:srgbClr val="FF0000"/>
                            </a:solidFill>
                            <a:latin typeface="Cambria Math" panose="02040503050406030204" pitchFamily="18" charset="0"/>
                            <a:ea typeface="等线" panose="02010600030101010101" pitchFamily="2" charset="-122"/>
                          </a:rPr>
                        </m:ctrlPr>
                      </m:sSubPr>
                      <m:e>
                        <m:r>
                          <a:rPr lang="en-US" altLang="zh-CN" sz="2000" i="1">
                            <a:solidFill>
                              <a:srgbClr val="FF0000"/>
                            </a:solidFill>
                            <a:latin typeface="Cambria Math" panose="02040503050406030204" pitchFamily="18" charset="0"/>
                            <a:ea typeface="等线" panose="02010600030101010101" pitchFamily="2" charset="-122"/>
                          </a:rPr>
                          <m:t>𝐻</m:t>
                        </m:r>
                      </m:e>
                      <m:sub>
                        <m:r>
                          <a:rPr lang="en-US" altLang="zh-CN" sz="2000" i="1">
                            <a:solidFill>
                              <a:srgbClr val="FF0000"/>
                            </a:solidFill>
                            <a:latin typeface="Cambria Math" panose="02040503050406030204" pitchFamily="18" charset="0"/>
                            <a:ea typeface="等线" panose="02010600030101010101" pitchFamily="2" charset="-122"/>
                          </a:rPr>
                          <m:t>0</m:t>
                        </m:r>
                      </m:sub>
                    </m:sSub>
                  </m:oMath>
                </a14:m>
                <a:endParaRPr lang="en-US" altLang="zh-CN" sz="2000" dirty="0">
                  <a:solidFill>
                    <a:srgbClr val="FF0000"/>
                  </a:solidFill>
                  <a:latin typeface="等线" panose="02010600030101010101" pitchFamily="2" charset="-122"/>
                  <a:ea typeface="等线" panose="02010600030101010101" pitchFamily="2" charset="-122"/>
                </a:endParaRPr>
              </a:p>
              <a:p>
                <a:pPr marL="285750" indent="-285750">
                  <a:buFont typeface="Arial" panose="020B0604020202020204" pitchFamily="34" charset="0"/>
                  <a:buChar char="•"/>
                </a:pPr>
                <a:r>
                  <a:rPr lang="en-US" altLang="zh-CN" sz="2000" dirty="0">
                    <a:solidFill>
                      <a:srgbClr val="FF0000"/>
                    </a:solidFill>
                    <a:latin typeface="等线" panose="02010600030101010101" pitchFamily="2" charset="-122"/>
                    <a:ea typeface="等线" panose="02010600030101010101" pitchFamily="2" charset="-122"/>
                  </a:rPr>
                  <a:t>Non-parametric</a:t>
                </a:r>
              </a:p>
              <a:p>
                <a:r>
                  <a:rPr lang="en-US" altLang="zh-CN" sz="2000" dirty="0">
                    <a:latin typeface="等线" panose="02010600030101010101" pitchFamily="2" charset="-122"/>
                    <a:ea typeface="等线" panose="02010600030101010101" pitchFamily="2" charset="-122"/>
                  </a:rPr>
                  <a:t>             Entirely agnostic to real distribution;</a:t>
                </a:r>
              </a:p>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Measures </a:t>
                </a:r>
                <a:r>
                  <a:rPr lang="en-US" altLang="zh-CN" sz="2000" dirty="0">
                    <a:solidFill>
                      <a:srgbClr val="FF0000"/>
                    </a:solidFill>
                    <a:latin typeface="等线" panose="02010600030101010101" pitchFamily="2" charset="-122"/>
                    <a:ea typeface="等线" panose="02010600030101010101" pitchFamily="2" charset="-122"/>
                  </a:rPr>
                  <a:t>maximum distance </a:t>
                </a:r>
                <a:r>
                  <a:rPr lang="en-US" altLang="zh-CN" sz="2000" dirty="0">
                    <a:latin typeface="等线" panose="02010600030101010101" pitchFamily="2" charset="-122"/>
                    <a:ea typeface="等线" panose="02010600030101010101" pitchFamily="2" charset="-122"/>
                  </a:rPr>
                  <a:t>between cumulative distributions         </a:t>
                </a:r>
              </a:p>
            </p:txBody>
          </p:sp>
        </mc:Choice>
        <mc:Fallback xmlns="">
          <p:sp>
            <p:nvSpPr>
              <p:cNvPr id="5" name="矩形 4">
                <a:extLst>
                  <a:ext uri="{FF2B5EF4-FFF2-40B4-BE49-F238E27FC236}">
                    <a16:creationId xmlns:a16="http://schemas.microsoft.com/office/drawing/2014/main" id="{500BEEFA-E105-45B7-99A0-54985DBE6642}"/>
                  </a:ext>
                </a:extLst>
              </p:cNvPr>
              <p:cNvSpPr>
                <a:spLocks noRot="1" noChangeAspect="1" noMove="1" noResize="1" noEditPoints="1" noAdjustHandles="1" noChangeArrowheads="1" noChangeShapeType="1" noTextEdit="1"/>
              </p:cNvSpPr>
              <p:nvPr/>
            </p:nvSpPr>
            <p:spPr>
              <a:xfrm>
                <a:off x="971312" y="2886615"/>
                <a:ext cx="7345104" cy="1631216"/>
              </a:xfrm>
              <a:prstGeom prst="rect">
                <a:avLst/>
              </a:prstGeom>
              <a:blipFill>
                <a:blip r:embed="rId3"/>
                <a:stretch>
                  <a:fillRect l="-747" t="-2247" r="-8714" b="-599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49876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5051383"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The Kolmogorov–Smirnov statistic </a:t>
            </a:r>
          </a:p>
        </p:txBody>
      </p:sp>
      <mc:AlternateContent xmlns:mc="http://schemas.openxmlformats.org/markup-compatibility/2006" xmlns:a14="http://schemas.microsoft.com/office/drawing/2010/main">
        <mc:Choice Requires="a14">
          <p:sp>
            <p:nvSpPr>
              <p:cNvPr id="8" name="矩形 7">
                <a:extLst>
                  <a:ext uri="{FF2B5EF4-FFF2-40B4-BE49-F238E27FC236}">
                    <a16:creationId xmlns:a16="http://schemas.microsoft.com/office/drawing/2014/main" id="{5B01C69E-595E-47BB-8414-508402CD6C8B}"/>
                  </a:ext>
                </a:extLst>
              </p:cNvPr>
              <p:cNvSpPr/>
              <p:nvPr/>
            </p:nvSpPr>
            <p:spPr>
              <a:xfrm>
                <a:off x="683568" y="1923216"/>
                <a:ext cx="7776864" cy="1015663"/>
              </a:xfrm>
              <a:prstGeom prst="rect">
                <a:avLst/>
              </a:prstGeom>
            </p:spPr>
            <p:txBody>
              <a:bodyPr wrap="square">
                <a:spAutoFit/>
              </a:bodyPr>
              <a:lstStyle/>
              <a:p>
                <a:r>
                  <a:rPr lang="en-US" altLang="zh-CN" sz="2000" dirty="0">
                    <a:latin typeface="等线" panose="02010600030101010101" pitchFamily="2" charset="-122"/>
                    <a:ea typeface="等线" panose="02010600030101010101" pitchFamily="2" charset="-122"/>
                  </a:rPr>
                  <a:t>The K-S test statistic measures the largest distance between the EDF </a:t>
                </a:r>
                <a14:m>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m:rPr>
                            <m:sty m:val="p"/>
                          </m:rPr>
                          <a:rPr lang="en-US" altLang="zh-CN" sz="2000" i="1">
                            <a:latin typeface="Cambria Math" panose="02040503050406030204" pitchFamily="18" charset="0"/>
                            <a:ea typeface="等线" panose="02010600030101010101" pitchFamily="2" charset="-122"/>
                          </a:rPr>
                          <m:t>F</m:t>
                        </m:r>
                      </m:e>
                      <m:sub>
                        <m:r>
                          <a:rPr lang="en-US" altLang="zh-CN" sz="2000" b="0" i="1" smtClean="0">
                            <a:latin typeface="Cambria Math" panose="02040503050406030204" pitchFamily="18" charset="0"/>
                            <a:ea typeface="等线" panose="02010600030101010101" pitchFamily="2" charset="-122"/>
                          </a:rPr>
                          <m:t>𝑛</m:t>
                        </m:r>
                      </m:sub>
                    </m:sSub>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𝑥</m:t>
                    </m:r>
                    <m:r>
                      <a:rPr lang="en-US" altLang="zh-CN" sz="2000" b="0" i="1" smtClean="0">
                        <a:latin typeface="Cambria Math" panose="02040503050406030204" pitchFamily="18" charset="0"/>
                        <a:ea typeface="等线" panose="02010600030101010101" pitchFamily="2" charset="-122"/>
                      </a:rPr>
                      <m:t>)</m:t>
                    </m:r>
                  </m:oMath>
                </a14:m>
                <a:r>
                  <a:rPr lang="en-US" altLang="zh-CN" sz="2000" dirty="0">
                    <a:latin typeface="等线" panose="02010600030101010101" pitchFamily="2" charset="-122"/>
                    <a:ea typeface="等线" panose="02010600030101010101" pitchFamily="2" charset="-122"/>
                  </a:rPr>
                  <a:t> and the theoretical function </a:t>
                </a:r>
                <a14:m>
                  <m:oMath xmlns:m="http://schemas.openxmlformats.org/officeDocument/2006/math">
                    <m:r>
                      <a:rPr lang="en-US" altLang="zh-CN" sz="2000" b="0" i="1" smtClean="0">
                        <a:latin typeface="Cambria Math" panose="02040503050406030204" pitchFamily="18" charset="0"/>
                        <a:ea typeface="等线" panose="02010600030101010101" pitchFamily="2" charset="-122"/>
                      </a:rPr>
                      <m:t>𝐹</m:t>
                    </m:r>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𝑥</m:t>
                    </m:r>
                    <m:r>
                      <a:rPr lang="en-US" altLang="zh-CN" sz="2000" b="0" i="1" smtClean="0">
                        <a:latin typeface="Cambria Math" panose="02040503050406030204" pitchFamily="18" charset="0"/>
                        <a:ea typeface="等线" panose="02010600030101010101" pitchFamily="2" charset="-122"/>
                      </a:rPr>
                      <m:t>)</m:t>
                    </m:r>
                  </m:oMath>
                </a14:m>
                <a:r>
                  <a:rPr lang="en-US" altLang="zh-CN" sz="2000" dirty="0">
                    <a:latin typeface="等线" panose="02010600030101010101" pitchFamily="2" charset="-122"/>
                    <a:ea typeface="等线" panose="02010600030101010101" pitchFamily="2" charset="-122"/>
                  </a:rPr>
                  <a:t>, measured in a vertical direction.</a:t>
                </a:r>
                <a:endParaRPr lang="zh-CN" altLang="en-US" sz="2000" dirty="0">
                  <a:latin typeface="等线" panose="02010600030101010101" pitchFamily="2" charset="-122"/>
                  <a:ea typeface="等线" panose="02010600030101010101" pitchFamily="2" charset="-122"/>
                </a:endParaRPr>
              </a:p>
            </p:txBody>
          </p:sp>
        </mc:Choice>
        <mc:Fallback xmlns="">
          <p:sp>
            <p:nvSpPr>
              <p:cNvPr id="8" name="矩形 7">
                <a:extLst>
                  <a:ext uri="{FF2B5EF4-FFF2-40B4-BE49-F238E27FC236}">
                    <a16:creationId xmlns:a16="http://schemas.microsoft.com/office/drawing/2014/main" id="{5B01C69E-595E-47BB-8414-508402CD6C8B}"/>
                  </a:ext>
                </a:extLst>
              </p:cNvPr>
              <p:cNvSpPr>
                <a:spLocks noRot="1" noChangeAspect="1" noMove="1" noResize="1" noEditPoints="1" noAdjustHandles="1" noChangeArrowheads="1" noChangeShapeType="1" noTextEdit="1"/>
              </p:cNvSpPr>
              <p:nvPr/>
            </p:nvSpPr>
            <p:spPr>
              <a:xfrm>
                <a:off x="683568" y="1923216"/>
                <a:ext cx="7776864" cy="1015663"/>
              </a:xfrm>
              <a:prstGeom prst="rect">
                <a:avLst/>
              </a:prstGeom>
              <a:blipFill>
                <a:blip r:embed="rId3"/>
                <a:stretch>
                  <a:fillRect l="-784" t="-2994" b="-9581"/>
                </a:stretch>
              </a:blipFill>
            </p:spPr>
            <p:txBody>
              <a:bodyPr/>
              <a:lstStyle/>
              <a:p>
                <a:r>
                  <a:rPr lang="zh-CN" altLang="en-US">
                    <a:noFill/>
                  </a:rPr>
                  <a:t> </a:t>
                </a:r>
              </a:p>
            </p:txBody>
          </p:sp>
        </mc:Fallback>
      </mc:AlternateContent>
      <p:pic>
        <p:nvPicPr>
          <p:cNvPr id="12" name="图片 11">
            <a:extLst>
              <a:ext uri="{FF2B5EF4-FFF2-40B4-BE49-F238E27FC236}">
                <a16:creationId xmlns:a16="http://schemas.microsoft.com/office/drawing/2014/main" id="{04C64744-8489-4A5E-9B35-7E4539EEB6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7536" y="3652225"/>
            <a:ext cx="4176464" cy="3441982"/>
          </a:xfrm>
          <a:prstGeom prst="rect">
            <a:avLst/>
          </a:prstGeom>
        </p:spPr>
      </p:pic>
      <p:grpSp>
        <p:nvGrpSpPr>
          <p:cNvPr id="4" name="组合 3">
            <a:extLst>
              <a:ext uri="{FF2B5EF4-FFF2-40B4-BE49-F238E27FC236}">
                <a16:creationId xmlns:a16="http://schemas.microsoft.com/office/drawing/2014/main" id="{0B0C797E-8B67-4D25-8755-89ACE87133AC}"/>
              </a:ext>
            </a:extLst>
          </p:cNvPr>
          <p:cNvGrpSpPr/>
          <p:nvPr/>
        </p:nvGrpSpPr>
        <p:grpSpPr>
          <a:xfrm>
            <a:off x="659200" y="3942746"/>
            <a:ext cx="3939605" cy="629838"/>
            <a:chOff x="683568" y="3375226"/>
            <a:chExt cx="3939605" cy="629838"/>
          </a:xfrm>
        </p:grpSpPr>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E45E4FFF-C7BE-4D11-BFEE-D5C4C35AF822}"/>
                    </a:ext>
                  </a:extLst>
                </p:cNvPr>
                <p:cNvSpPr txBox="1"/>
                <p:nvPr/>
              </p:nvSpPr>
              <p:spPr>
                <a:xfrm>
                  <a:off x="683568" y="3375226"/>
                  <a:ext cx="3939605" cy="57823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𝐷</m:t>
                        </m:r>
                        <m:r>
                          <a:rPr lang="en-US" altLang="zh-CN" sz="2000" b="0" i="1" smtClean="0">
                            <a:latin typeface="Cambria Math" panose="02040503050406030204" pitchFamily="18" charset="0"/>
                          </a:rPr>
                          <m:t>=</m:t>
                        </m:r>
                        <m:r>
                          <m:rPr>
                            <m:sty m:val="p"/>
                          </m:rPr>
                          <a:rPr lang="en-US" altLang="zh-CN" sz="2000" b="0" i="0" smtClean="0">
                            <a:latin typeface="Cambria Math" panose="02040503050406030204" pitchFamily="18" charset="0"/>
                          </a:rPr>
                          <m:t>max</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𝐹</m:t>
                        </m:r>
                        <m:d>
                          <m:dPr>
                            <m:ctrlPr>
                              <a:rPr lang="en-US" altLang="zh-CN" sz="2000" b="0" i="1" smtClean="0">
                                <a:latin typeface="Cambria Math" panose="02040503050406030204" pitchFamily="18" charset="0"/>
                              </a:rPr>
                            </m:ctrlPr>
                          </m:dPr>
                          <m:e>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𝑋</m:t>
                                </m:r>
                              </m:e>
                              <m:sub>
                                <m:r>
                                  <a:rPr lang="en-US" altLang="zh-CN" sz="2000" b="0" i="1" smtClean="0">
                                    <a:latin typeface="Cambria Math" panose="02040503050406030204" pitchFamily="18" charset="0"/>
                                  </a:rPr>
                                  <m:t>𝑖</m:t>
                                </m:r>
                              </m:sub>
                            </m:sSub>
                          </m:e>
                        </m:d>
                        <m:r>
                          <a:rPr lang="en-US" altLang="zh-CN" sz="2000" b="0" i="1" smtClean="0">
                            <a:latin typeface="Cambria Math" panose="02040503050406030204" pitchFamily="18" charset="0"/>
                          </a:rPr>
                          <m:t>−</m:t>
                        </m:r>
                        <m:f>
                          <m:fPr>
                            <m:ctrlPr>
                              <a:rPr lang="en-US" altLang="zh-CN" sz="2000" b="0" i="1" smtClean="0">
                                <a:latin typeface="Cambria Math" panose="02040503050406030204" pitchFamily="18" charset="0"/>
                              </a:rPr>
                            </m:ctrlPr>
                          </m:fPr>
                          <m:num>
                            <m:r>
                              <a:rPr lang="en-US" altLang="zh-CN" sz="2000" b="0" i="1" smtClean="0">
                                <a:latin typeface="Cambria Math" panose="02040503050406030204" pitchFamily="18" charset="0"/>
                              </a:rPr>
                              <m:t>𝑖</m:t>
                            </m:r>
                          </m:num>
                          <m:den>
                            <m:r>
                              <a:rPr lang="en-US" altLang="zh-CN" sz="2000" b="0" i="1" smtClean="0">
                                <a:latin typeface="Cambria Math" panose="02040503050406030204" pitchFamily="18" charset="0"/>
                              </a:rPr>
                              <m:t>𝑛</m:t>
                            </m:r>
                          </m:den>
                        </m:f>
                        <m:r>
                          <a:rPr lang="en-US" altLang="zh-CN" sz="2000" b="0" i="1" smtClean="0">
                            <a:latin typeface="Cambria Math" panose="02040503050406030204" pitchFamily="18" charset="0"/>
                          </a:rPr>
                          <m:t>|,|</m:t>
                        </m:r>
                        <m:f>
                          <m:fPr>
                            <m:ctrlPr>
                              <a:rPr lang="en-US" altLang="zh-CN" sz="2000" b="0" i="1" smtClean="0">
                                <a:latin typeface="Cambria Math" panose="02040503050406030204" pitchFamily="18" charset="0"/>
                              </a:rPr>
                            </m:ctrlPr>
                          </m:fPr>
                          <m:num>
                            <m:r>
                              <a:rPr lang="en-US" altLang="zh-CN" sz="2000" b="0" i="1" smtClean="0">
                                <a:latin typeface="Cambria Math" panose="02040503050406030204" pitchFamily="18" charset="0"/>
                              </a:rPr>
                              <m:t>𝑖</m:t>
                            </m:r>
                          </m:num>
                          <m:den>
                            <m:r>
                              <a:rPr lang="en-US" altLang="zh-CN" sz="2000" b="0" i="1" smtClean="0">
                                <a:latin typeface="Cambria Math" panose="02040503050406030204" pitchFamily="18" charset="0"/>
                              </a:rPr>
                              <m:t>𝑛</m:t>
                            </m:r>
                          </m:den>
                        </m:f>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𝐹</m:t>
                        </m:r>
                        <m:d>
                          <m:dPr>
                            <m:ctrlPr>
                              <a:rPr lang="en-US" altLang="zh-CN" sz="2000" b="0" i="1" smtClean="0">
                                <a:latin typeface="Cambria Math" panose="02040503050406030204" pitchFamily="18" charset="0"/>
                              </a:rPr>
                            </m:ctrlPr>
                          </m:dPr>
                          <m:e>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𝑌</m:t>
                                </m:r>
                              </m:e>
                              <m:sub>
                                <m:r>
                                  <a:rPr lang="en-US" altLang="zh-CN" sz="2000" b="0" i="1" smtClean="0">
                                    <a:latin typeface="Cambria Math" panose="02040503050406030204" pitchFamily="18" charset="0"/>
                                  </a:rPr>
                                  <m:t>𝑖</m:t>
                                </m:r>
                              </m:sub>
                            </m:sSub>
                          </m:e>
                        </m:d>
                        <m:r>
                          <a:rPr lang="en-US" altLang="zh-CN" sz="2000" b="0" i="1" smtClean="0">
                            <a:latin typeface="Cambria Math" panose="02040503050406030204" pitchFamily="18" charset="0"/>
                          </a:rPr>
                          <m:t>|}</m:t>
                        </m:r>
                      </m:oMath>
                    </m:oMathPara>
                  </a14:m>
                  <a:endParaRPr lang="zh-CN" altLang="en-US" sz="2000" dirty="0"/>
                </a:p>
              </p:txBody>
            </p:sp>
          </mc:Choice>
          <mc:Fallback xmlns="">
            <p:sp>
              <p:nvSpPr>
                <p:cNvPr id="2" name="文本框 1">
                  <a:extLst>
                    <a:ext uri="{FF2B5EF4-FFF2-40B4-BE49-F238E27FC236}">
                      <a16:creationId xmlns:a16="http://schemas.microsoft.com/office/drawing/2014/main" id="{E45E4FFF-C7BE-4D11-BFEE-D5C4C35AF822}"/>
                    </a:ext>
                  </a:extLst>
                </p:cNvPr>
                <p:cNvSpPr txBox="1">
                  <a:spLocks noRot="1" noChangeAspect="1" noMove="1" noResize="1" noEditPoints="1" noAdjustHandles="1" noChangeArrowheads="1" noChangeShapeType="1" noTextEdit="1"/>
                </p:cNvSpPr>
                <p:nvPr/>
              </p:nvSpPr>
              <p:spPr>
                <a:xfrm>
                  <a:off x="683568" y="3375226"/>
                  <a:ext cx="3939605" cy="578235"/>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05F6F83B-A068-4D89-9A25-631B1C347C7D}"/>
                    </a:ext>
                  </a:extLst>
                </p:cNvPr>
                <p:cNvSpPr txBox="1"/>
                <p:nvPr/>
              </p:nvSpPr>
              <p:spPr>
                <a:xfrm>
                  <a:off x="1115616" y="3820398"/>
                  <a:ext cx="699102"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200" b="0" i="1" smtClean="0">
                            <a:latin typeface="Cambria Math" panose="02040503050406030204" pitchFamily="18" charset="0"/>
                          </a:rPr>
                          <m:t>1</m:t>
                        </m:r>
                        <m:r>
                          <a:rPr lang="en-US" altLang="zh-CN" sz="1200" b="0" i="1" smtClean="0">
                            <a:latin typeface="Cambria Math" panose="02040503050406030204" pitchFamily="18" charset="0"/>
                            <a:ea typeface="Cambria Math" panose="02040503050406030204" pitchFamily="18" charset="0"/>
                          </a:rPr>
                          <m:t>≤</m:t>
                        </m:r>
                        <m:r>
                          <a:rPr lang="en-US" altLang="zh-CN" sz="1200" b="0" i="1" smtClean="0">
                            <a:latin typeface="Cambria Math" panose="02040503050406030204" pitchFamily="18" charset="0"/>
                            <a:ea typeface="Cambria Math" panose="02040503050406030204" pitchFamily="18" charset="0"/>
                          </a:rPr>
                          <m:t>𝑖</m:t>
                        </m:r>
                        <m:r>
                          <a:rPr lang="en-US" altLang="zh-CN" sz="1200" b="0" i="1" smtClean="0">
                            <a:latin typeface="Cambria Math" panose="02040503050406030204" pitchFamily="18" charset="0"/>
                            <a:ea typeface="Cambria Math" panose="02040503050406030204" pitchFamily="18" charset="0"/>
                          </a:rPr>
                          <m:t>≤</m:t>
                        </m:r>
                        <m:r>
                          <a:rPr lang="en-US" altLang="zh-CN" sz="1200" b="0" i="1" smtClean="0">
                            <a:latin typeface="Cambria Math" panose="02040503050406030204" pitchFamily="18" charset="0"/>
                            <a:ea typeface="Cambria Math" panose="02040503050406030204" pitchFamily="18" charset="0"/>
                          </a:rPr>
                          <m:t>𝑁</m:t>
                        </m:r>
                      </m:oMath>
                    </m:oMathPara>
                  </a14:m>
                  <a:endParaRPr lang="zh-CN" altLang="en-US" sz="1600" dirty="0"/>
                </a:p>
              </p:txBody>
            </p:sp>
          </mc:Choice>
          <mc:Fallback xmlns="">
            <p:sp>
              <p:nvSpPr>
                <p:cNvPr id="3" name="文本框 2">
                  <a:extLst>
                    <a:ext uri="{FF2B5EF4-FFF2-40B4-BE49-F238E27FC236}">
                      <a16:creationId xmlns:a16="http://schemas.microsoft.com/office/drawing/2014/main" id="{05F6F83B-A068-4D89-9A25-631B1C347C7D}"/>
                    </a:ext>
                  </a:extLst>
                </p:cNvPr>
                <p:cNvSpPr txBox="1">
                  <a:spLocks noRot="1" noChangeAspect="1" noMove="1" noResize="1" noEditPoints="1" noAdjustHandles="1" noChangeArrowheads="1" noChangeShapeType="1" noTextEdit="1"/>
                </p:cNvSpPr>
                <p:nvPr/>
              </p:nvSpPr>
              <p:spPr>
                <a:xfrm>
                  <a:off x="1115616" y="3820398"/>
                  <a:ext cx="699102" cy="184666"/>
                </a:xfrm>
                <a:prstGeom prst="rect">
                  <a:avLst/>
                </a:prstGeom>
                <a:blipFill>
                  <a:blip r:embed="rId6"/>
                  <a:stretch>
                    <a:fillRect l="-4348" r="-3478" b="-16667"/>
                  </a:stretch>
                </a:blipFill>
              </p:spPr>
              <p:txBody>
                <a:bodyPr/>
                <a:lstStyle/>
                <a:p>
                  <a:r>
                    <a:rPr lang="zh-CN" altLang="en-US">
                      <a:noFill/>
                    </a:rPr>
                    <a:t> </a:t>
                  </a:r>
                </a:p>
              </p:txBody>
            </p:sp>
          </mc:Fallback>
        </mc:AlternateContent>
      </p:grpSp>
      <p:grpSp>
        <p:nvGrpSpPr>
          <p:cNvPr id="5" name="组合 4">
            <a:extLst>
              <a:ext uri="{FF2B5EF4-FFF2-40B4-BE49-F238E27FC236}">
                <a16:creationId xmlns:a16="http://schemas.microsoft.com/office/drawing/2014/main" id="{6A3A05E8-57E1-423D-90CB-6C75F628AC67}"/>
              </a:ext>
            </a:extLst>
          </p:cNvPr>
          <p:cNvGrpSpPr/>
          <p:nvPr/>
        </p:nvGrpSpPr>
        <p:grpSpPr>
          <a:xfrm>
            <a:off x="683568" y="3202311"/>
            <a:ext cx="2621359" cy="453377"/>
            <a:chOff x="697621" y="3125893"/>
            <a:chExt cx="2621359" cy="453377"/>
          </a:xfrm>
        </p:grpSpPr>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0902FED2-94E5-4576-AF8E-D8188B185D5B}"/>
                    </a:ext>
                  </a:extLst>
                </p:cNvPr>
                <p:cNvSpPr txBox="1"/>
                <p:nvPr/>
              </p:nvSpPr>
              <p:spPr>
                <a:xfrm>
                  <a:off x="697621" y="3125893"/>
                  <a:ext cx="2621359"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𝐷</m:t>
                        </m:r>
                        <m:r>
                          <a:rPr lang="en-US" altLang="zh-CN" sz="2000" b="0" i="1" smtClean="0">
                            <a:latin typeface="Cambria Math" panose="02040503050406030204" pitchFamily="18" charset="0"/>
                          </a:rPr>
                          <m:t>=</m:t>
                        </m:r>
                        <m:r>
                          <m:rPr>
                            <m:sty m:val="p"/>
                          </m:rPr>
                          <a:rPr lang="en-US" altLang="zh-CN" sz="2000" b="0" i="0" smtClean="0">
                            <a:latin typeface="Cambria Math" panose="02040503050406030204" pitchFamily="18" charset="0"/>
                          </a:rPr>
                          <m:t>sup</m:t>
                        </m:r>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𝐹</m:t>
                            </m:r>
                          </m:e>
                          <m:sub>
                            <m:r>
                              <a:rPr lang="en-US" altLang="zh-CN" sz="2000" b="0" i="1" smtClean="0">
                                <a:latin typeface="Cambria Math" panose="02040503050406030204" pitchFamily="18" charset="0"/>
                              </a:rPr>
                              <m:t>𝑛</m:t>
                            </m:r>
                          </m:sub>
                        </m:sSub>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𝐹</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oMath>
                    </m:oMathPara>
                  </a14:m>
                  <a:endParaRPr lang="zh-CN" altLang="en-US" sz="2000" dirty="0"/>
                </a:p>
              </p:txBody>
            </p:sp>
          </mc:Choice>
          <mc:Fallback xmlns="">
            <p:sp>
              <p:nvSpPr>
                <p:cNvPr id="10" name="文本框 9">
                  <a:extLst>
                    <a:ext uri="{FF2B5EF4-FFF2-40B4-BE49-F238E27FC236}">
                      <a16:creationId xmlns:a16="http://schemas.microsoft.com/office/drawing/2014/main" id="{0902FED2-94E5-4576-AF8E-D8188B185D5B}"/>
                    </a:ext>
                  </a:extLst>
                </p:cNvPr>
                <p:cNvSpPr txBox="1">
                  <a:spLocks noRot="1" noChangeAspect="1" noMove="1" noResize="1" noEditPoints="1" noAdjustHandles="1" noChangeArrowheads="1" noChangeShapeType="1" noTextEdit="1"/>
                </p:cNvSpPr>
                <p:nvPr/>
              </p:nvSpPr>
              <p:spPr>
                <a:xfrm>
                  <a:off x="697621" y="3125893"/>
                  <a:ext cx="2621359" cy="307777"/>
                </a:xfrm>
                <a:prstGeom prst="rect">
                  <a:avLst/>
                </a:prstGeom>
                <a:blipFill>
                  <a:blip r:embed="rId7"/>
                  <a:stretch>
                    <a:fillRect l="-1395" r="-2791" b="-3725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14EBA5D2-7AA0-494E-84CB-A4022C57249A}"/>
                    </a:ext>
                  </a:extLst>
                </p:cNvPr>
                <p:cNvSpPr txBox="1"/>
                <p:nvPr/>
              </p:nvSpPr>
              <p:spPr>
                <a:xfrm>
                  <a:off x="1375941" y="3394604"/>
                  <a:ext cx="129716"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200" b="0" i="1" smtClean="0">
                            <a:latin typeface="Cambria Math" panose="02040503050406030204" pitchFamily="18" charset="0"/>
                          </a:rPr>
                          <m:t>𝑥</m:t>
                        </m:r>
                      </m:oMath>
                    </m:oMathPara>
                  </a14:m>
                  <a:endParaRPr lang="zh-CN" altLang="en-US" sz="1600" dirty="0"/>
                </a:p>
              </p:txBody>
            </p:sp>
          </mc:Choice>
          <mc:Fallback xmlns="">
            <p:sp>
              <p:nvSpPr>
                <p:cNvPr id="11" name="文本框 10">
                  <a:extLst>
                    <a:ext uri="{FF2B5EF4-FFF2-40B4-BE49-F238E27FC236}">
                      <a16:creationId xmlns:a16="http://schemas.microsoft.com/office/drawing/2014/main" id="{14EBA5D2-7AA0-494E-84CB-A4022C57249A}"/>
                    </a:ext>
                  </a:extLst>
                </p:cNvPr>
                <p:cNvSpPr txBox="1">
                  <a:spLocks noRot="1" noChangeAspect="1" noMove="1" noResize="1" noEditPoints="1" noAdjustHandles="1" noChangeArrowheads="1" noChangeShapeType="1" noTextEdit="1"/>
                </p:cNvSpPr>
                <p:nvPr/>
              </p:nvSpPr>
              <p:spPr>
                <a:xfrm>
                  <a:off x="1375941" y="3394604"/>
                  <a:ext cx="129716" cy="184666"/>
                </a:xfrm>
                <a:prstGeom prst="rect">
                  <a:avLst/>
                </a:prstGeom>
                <a:blipFill>
                  <a:blip r:embed="rId8"/>
                  <a:stretch>
                    <a:fillRect l="-9091" r="-9091"/>
                  </a:stretch>
                </a:blipFill>
              </p:spPr>
              <p:txBody>
                <a:bodyPr/>
                <a:lstStyle/>
                <a:p>
                  <a:r>
                    <a:rPr lang="zh-CN" altLang="en-US">
                      <a:noFill/>
                    </a:rPr>
                    <a:t> </a:t>
                  </a:r>
                </a:p>
              </p:txBody>
            </p:sp>
          </mc:Fallback>
        </mc:AlternateContent>
      </p:grpSp>
    </p:spTree>
    <p:extLst>
      <p:ext uri="{BB962C8B-B14F-4D97-AF65-F5344CB8AC3E}">
        <p14:creationId xmlns:p14="http://schemas.microsoft.com/office/powerpoint/2010/main" val="396638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ppt_x"/>
                                          </p:val>
                                        </p:tav>
                                        <p:tav tm="100000">
                                          <p:val>
                                            <p:strVal val="#ppt_x"/>
                                          </p:val>
                                        </p:tav>
                                      </p:tavLst>
                                    </p:anim>
                                    <p:anim calcmode="lin" valueType="num">
                                      <p:cBhvr additive="base">
                                        <p:cTn id="2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5051383"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The Kolmogorov–Smirnov statistic </a:t>
            </a:r>
          </a:p>
        </p:txBody>
      </p:sp>
      <p:sp>
        <p:nvSpPr>
          <p:cNvPr id="13" name="矩形 12">
            <a:extLst>
              <a:ext uri="{FF2B5EF4-FFF2-40B4-BE49-F238E27FC236}">
                <a16:creationId xmlns:a16="http://schemas.microsoft.com/office/drawing/2014/main" id="{7BCAF683-4219-404E-BC67-B8162419D9E1}"/>
              </a:ext>
            </a:extLst>
          </p:cNvPr>
          <p:cNvSpPr/>
          <p:nvPr/>
        </p:nvSpPr>
        <p:spPr>
          <a:xfrm>
            <a:off x="663208" y="2682035"/>
            <a:ext cx="7790184" cy="707886"/>
          </a:xfrm>
          <a:prstGeom prst="rect">
            <a:avLst/>
          </a:prstGeom>
        </p:spPr>
        <p:txBody>
          <a:bodyPr wrap="square">
            <a:spAutoFit/>
          </a:bodyPr>
          <a:lstStyle/>
          <a:p>
            <a:r>
              <a:rPr lang="en-US" altLang="zh-CN" sz="2000" dirty="0">
                <a:latin typeface="等线" panose="02010600030101010101" pitchFamily="2" charset="-122"/>
                <a:ea typeface="等线" panose="02010600030101010101" pitchFamily="2" charset="-122"/>
              </a:rPr>
              <a:t>If D is greater than the </a:t>
            </a:r>
            <a:r>
              <a:rPr lang="en-US" altLang="zh-CN" sz="2000" dirty="0">
                <a:solidFill>
                  <a:srgbClr val="FF0000"/>
                </a:solidFill>
                <a:latin typeface="等线" panose="02010600030101010101" pitchFamily="2" charset="-122"/>
                <a:ea typeface="等线" panose="02010600030101010101" pitchFamily="2" charset="-122"/>
              </a:rPr>
              <a:t>critical value</a:t>
            </a:r>
            <a:r>
              <a:rPr lang="en-US" altLang="zh-CN" sz="2000" dirty="0">
                <a:latin typeface="等线" panose="02010600030101010101" pitchFamily="2" charset="-122"/>
                <a:ea typeface="等线" panose="02010600030101010101" pitchFamily="2" charset="-122"/>
              </a:rPr>
              <a:t>, the null hypothesis is rejected. Critical values for D are found in the </a:t>
            </a:r>
            <a:r>
              <a:rPr lang="en-US" altLang="zh-CN" sz="2000" dirty="0">
                <a:solidFill>
                  <a:srgbClr val="FF0000"/>
                </a:solidFill>
                <a:latin typeface="等线" panose="02010600030101010101" pitchFamily="2" charset="-122"/>
                <a:ea typeface="等线" panose="02010600030101010101" pitchFamily="2" charset="-122"/>
              </a:rPr>
              <a:t>K-S Test Critical-Value Table</a:t>
            </a:r>
            <a:r>
              <a:rPr lang="en-US" altLang="zh-CN" sz="2000" dirty="0">
                <a:latin typeface="等线" panose="02010600030101010101" pitchFamily="2" charset="-122"/>
                <a:ea typeface="等线" panose="02010600030101010101" pitchFamily="2" charset="-122"/>
              </a:rPr>
              <a:t>.</a:t>
            </a:r>
            <a:endParaRPr lang="zh-CN" altLang="en-US" sz="2000" dirty="0">
              <a:latin typeface="等线" panose="02010600030101010101" pitchFamily="2" charset="-122"/>
              <a:ea typeface="等线" panose="02010600030101010101" pitchFamily="2" charset="-122"/>
            </a:endParaRPr>
          </a:p>
        </p:txBody>
      </p:sp>
      <p:grpSp>
        <p:nvGrpSpPr>
          <p:cNvPr id="5" name="组合 4">
            <a:extLst>
              <a:ext uri="{FF2B5EF4-FFF2-40B4-BE49-F238E27FC236}">
                <a16:creationId xmlns:a16="http://schemas.microsoft.com/office/drawing/2014/main" id="{3391C4FE-32F1-4DBC-B45C-48CD161C6F10}"/>
              </a:ext>
            </a:extLst>
          </p:cNvPr>
          <p:cNvGrpSpPr/>
          <p:nvPr/>
        </p:nvGrpSpPr>
        <p:grpSpPr>
          <a:xfrm>
            <a:off x="3261320" y="2170288"/>
            <a:ext cx="2621359" cy="453377"/>
            <a:chOff x="697621" y="3125893"/>
            <a:chExt cx="2621359" cy="453377"/>
          </a:xfrm>
        </p:grpSpPr>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A3745419-DA8F-4918-8E1B-657A8C411726}"/>
                    </a:ext>
                  </a:extLst>
                </p:cNvPr>
                <p:cNvSpPr txBox="1"/>
                <p:nvPr/>
              </p:nvSpPr>
              <p:spPr>
                <a:xfrm>
                  <a:off x="697621" y="3125893"/>
                  <a:ext cx="2621359"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𝐷</m:t>
                        </m:r>
                        <m:r>
                          <a:rPr lang="en-US" altLang="zh-CN" sz="2000" b="0" i="1" smtClean="0">
                            <a:latin typeface="Cambria Math" panose="02040503050406030204" pitchFamily="18" charset="0"/>
                          </a:rPr>
                          <m:t>=</m:t>
                        </m:r>
                        <m:r>
                          <m:rPr>
                            <m:sty m:val="p"/>
                          </m:rPr>
                          <a:rPr lang="en-US" altLang="zh-CN" sz="2000" b="0" i="0" smtClean="0">
                            <a:latin typeface="Cambria Math" panose="02040503050406030204" pitchFamily="18" charset="0"/>
                          </a:rPr>
                          <m:t>sup</m:t>
                        </m:r>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𝐹</m:t>
                            </m:r>
                          </m:e>
                          <m:sub>
                            <m:r>
                              <a:rPr lang="en-US" altLang="zh-CN" sz="2000" b="0" i="1" smtClean="0">
                                <a:latin typeface="Cambria Math" panose="02040503050406030204" pitchFamily="18" charset="0"/>
                              </a:rPr>
                              <m:t>𝑛</m:t>
                            </m:r>
                          </m:sub>
                        </m:sSub>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𝐹</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oMath>
                    </m:oMathPara>
                  </a14:m>
                  <a:endParaRPr lang="zh-CN" altLang="en-US" sz="2000" dirty="0"/>
                </a:p>
              </p:txBody>
            </p:sp>
          </mc:Choice>
          <mc:Fallback xmlns="">
            <p:sp>
              <p:nvSpPr>
                <p:cNvPr id="8" name="文本框 7">
                  <a:extLst>
                    <a:ext uri="{FF2B5EF4-FFF2-40B4-BE49-F238E27FC236}">
                      <a16:creationId xmlns:a16="http://schemas.microsoft.com/office/drawing/2014/main" id="{A3745419-DA8F-4918-8E1B-657A8C411726}"/>
                    </a:ext>
                  </a:extLst>
                </p:cNvPr>
                <p:cNvSpPr txBox="1">
                  <a:spLocks noRot="1" noChangeAspect="1" noMove="1" noResize="1" noEditPoints="1" noAdjustHandles="1" noChangeArrowheads="1" noChangeShapeType="1" noTextEdit="1"/>
                </p:cNvSpPr>
                <p:nvPr/>
              </p:nvSpPr>
              <p:spPr>
                <a:xfrm>
                  <a:off x="697621" y="3125893"/>
                  <a:ext cx="2621359" cy="307777"/>
                </a:xfrm>
                <a:prstGeom prst="rect">
                  <a:avLst/>
                </a:prstGeom>
                <a:blipFill>
                  <a:blip r:embed="rId3"/>
                  <a:stretch>
                    <a:fillRect l="-1628" r="-2558" b="-3725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B8C17188-EEBA-4F67-AB4B-550A248EDC3E}"/>
                    </a:ext>
                  </a:extLst>
                </p:cNvPr>
                <p:cNvSpPr txBox="1"/>
                <p:nvPr/>
              </p:nvSpPr>
              <p:spPr>
                <a:xfrm>
                  <a:off x="1375941" y="3394604"/>
                  <a:ext cx="129716"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200" b="0" i="1" smtClean="0">
                            <a:latin typeface="Cambria Math" panose="02040503050406030204" pitchFamily="18" charset="0"/>
                          </a:rPr>
                          <m:t>𝑥</m:t>
                        </m:r>
                      </m:oMath>
                    </m:oMathPara>
                  </a14:m>
                  <a:endParaRPr lang="zh-CN" altLang="en-US" sz="1600" dirty="0"/>
                </a:p>
              </p:txBody>
            </p:sp>
          </mc:Choice>
          <mc:Fallback xmlns="">
            <p:sp>
              <p:nvSpPr>
                <p:cNvPr id="9" name="文本框 8">
                  <a:extLst>
                    <a:ext uri="{FF2B5EF4-FFF2-40B4-BE49-F238E27FC236}">
                      <a16:creationId xmlns:a16="http://schemas.microsoft.com/office/drawing/2014/main" id="{B8C17188-EEBA-4F67-AB4B-550A248EDC3E}"/>
                    </a:ext>
                  </a:extLst>
                </p:cNvPr>
                <p:cNvSpPr txBox="1">
                  <a:spLocks noRot="1" noChangeAspect="1" noMove="1" noResize="1" noEditPoints="1" noAdjustHandles="1" noChangeArrowheads="1" noChangeShapeType="1" noTextEdit="1"/>
                </p:cNvSpPr>
                <p:nvPr/>
              </p:nvSpPr>
              <p:spPr>
                <a:xfrm>
                  <a:off x="1375941" y="3394604"/>
                  <a:ext cx="129716" cy="184666"/>
                </a:xfrm>
                <a:prstGeom prst="rect">
                  <a:avLst/>
                </a:prstGeom>
                <a:blipFill>
                  <a:blip r:embed="rId4"/>
                  <a:stretch>
                    <a:fillRect l="-9091" r="-9091" b="-3333"/>
                  </a:stretch>
                </a:blipFill>
              </p:spPr>
              <p:txBody>
                <a:bodyPr/>
                <a:lstStyle/>
                <a:p>
                  <a:r>
                    <a:rPr lang="zh-CN" altLang="en-US">
                      <a:noFill/>
                    </a:rPr>
                    <a:t> </a:t>
                  </a:r>
                </a:p>
              </p:txBody>
            </p:sp>
          </mc:Fallback>
        </mc:AlternateContent>
      </p:grpSp>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BB85B11F-3149-4241-9A41-088F164FF232}"/>
                  </a:ext>
                </a:extLst>
              </p:cNvPr>
              <p:cNvSpPr/>
              <p:nvPr/>
            </p:nvSpPr>
            <p:spPr>
              <a:xfrm>
                <a:off x="683568" y="3593892"/>
                <a:ext cx="7790184" cy="1631216"/>
              </a:xfrm>
              <a:prstGeom prst="rect">
                <a:avLst/>
              </a:prstGeom>
            </p:spPr>
            <p:txBody>
              <a:bodyPr wrap="square">
                <a:spAutoFit/>
              </a:bodyPr>
              <a:lstStyle/>
              <a:p>
                <a:r>
                  <a:rPr lang="en-US" altLang="zh-CN" sz="2000" dirty="0">
                    <a:latin typeface="等线" panose="02010600030101010101" pitchFamily="2" charset="-122"/>
                    <a:ea typeface="等线" panose="02010600030101010101" pitchFamily="2" charset="-122"/>
                  </a:rPr>
                  <a:t>In hypothesis tests, two errors are possible:</a:t>
                </a:r>
              </a:p>
              <a:p>
                <a:r>
                  <a:rPr lang="en-US" altLang="zh-CN" sz="2000" dirty="0">
                    <a:solidFill>
                      <a:srgbClr val="00B0F0"/>
                    </a:solidFill>
                    <a:latin typeface="等线" panose="02010600030101010101" pitchFamily="2" charset="-122"/>
                    <a:ea typeface="等线" panose="02010600030101010101" pitchFamily="2" charset="-122"/>
                  </a:rPr>
                  <a:t>Type I error: </a:t>
                </a:r>
                <a:r>
                  <a:rPr lang="en-US" altLang="zh-CN" sz="2000" dirty="0">
                    <a:latin typeface="等线" panose="02010600030101010101" pitchFamily="2" charset="-122"/>
                    <a:ea typeface="等线" panose="02010600030101010101" pitchFamily="2" charset="-122"/>
                  </a:rPr>
                  <a:t>Reject </a:t>
                </a:r>
                <a14:m>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𝐻</m:t>
                        </m:r>
                      </m:e>
                      <m:sub>
                        <m:r>
                          <a:rPr lang="en-US" altLang="zh-CN" sz="2000" b="0" i="1" smtClean="0">
                            <a:latin typeface="Cambria Math" panose="02040503050406030204" pitchFamily="18" charset="0"/>
                            <a:ea typeface="等线" panose="02010600030101010101" pitchFamily="2" charset="-122"/>
                          </a:rPr>
                          <m:t>0</m:t>
                        </m:r>
                      </m:sub>
                    </m:sSub>
                  </m:oMath>
                </a14:m>
                <a:r>
                  <a:rPr lang="en-US" altLang="zh-CN" sz="2000" dirty="0">
                    <a:latin typeface="等线" panose="02010600030101010101" pitchFamily="2" charset="-122"/>
                    <a:ea typeface="等线" panose="02010600030101010101" pitchFamily="2" charset="-122"/>
                  </a:rPr>
                  <a:t> when </a:t>
                </a:r>
                <a14:m>
                  <m:oMath xmlns:m="http://schemas.openxmlformats.org/officeDocument/2006/math">
                    <m:sSub>
                      <m:sSubPr>
                        <m:ctrlPr>
                          <a:rPr lang="en-US" altLang="zh-CN" sz="2000" i="1">
                            <a:latin typeface="Cambria Math" panose="02040503050406030204" pitchFamily="18" charset="0"/>
                            <a:ea typeface="等线" panose="02010600030101010101" pitchFamily="2" charset="-122"/>
                          </a:rPr>
                        </m:ctrlPr>
                      </m:sSubPr>
                      <m:e>
                        <m:r>
                          <a:rPr lang="en-US" altLang="zh-CN" sz="2000" i="1">
                            <a:latin typeface="Cambria Math" panose="02040503050406030204" pitchFamily="18" charset="0"/>
                            <a:ea typeface="等线" panose="02010600030101010101" pitchFamily="2" charset="-122"/>
                          </a:rPr>
                          <m:t>𝐻</m:t>
                        </m:r>
                      </m:e>
                      <m:sub>
                        <m:r>
                          <a:rPr lang="en-US" altLang="zh-CN" sz="2000" i="1">
                            <a:latin typeface="Cambria Math" panose="02040503050406030204" pitchFamily="18" charset="0"/>
                            <a:ea typeface="等线" panose="02010600030101010101" pitchFamily="2" charset="-122"/>
                          </a:rPr>
                          <m:t>0</m:t>
                        </m:r>
                      </m:sub>
                    </m:sSub>
                  </m:oMath>
                </a14:m>
                <a:r>
                  <a:rPr lang="en-US" altLang="zh-CN" sz="2000" dirty="0">
                    <a:latin typeface="等线" panose="02010600030101010101" pitchFamily="2" charset="-122"/>
                    <a:ea typeface="等线" panose="02010600030101010101" pitchFamily="2" charset="-122"/>
                  </a:rPr>
                  <a:t> is true;</a:t>
                </a:r>
              </a:p>
              <a:p>
                <a:r>
                  <a:rPr lang="en-US" altLang="zh-CN" sz="2000" dirty="0">
                    <a:solidFill>
                      <a:srgbClr val="00B0F0"/>
                    </a:solidFill>
                    <a:latin typeface="等线" panose="02010600030101010101" pitchFamily="2" charset="-122"/>
                    <a:ea typeface="等线" panose="02010600030101010101" pitchFamily="2" charset="-122"/>
                  </a:rPr>
                  <a:t>Type II error: </a:t>
                </a:r>
                <a:r>
                  <a:rPr lang="en-US" altLang="zh-CN" sz="2000" dirty="0">
                    <a:latin typeface="等线" panose="02010600030101010101" pitchFamily="2" charset="-122"/>
                    <a:ea typeface="等线" panose="02010600030101010101" pitchFamily="2" charset="-122"/>
                  </a:rPr>
                  <a:t>Reject </a:t>
                </a:r>
                <a14:m>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a:rPr lang="en-US" altLang="zh-CN" sz="2000" i="1">
                            <a:latin typeface="Cambria Math" panose="02040503050406030204" pitchFamily="18" charset="0"/>
                            <a:ea typeface="等线" panose="02010600030101010101" pitchFamily="2" charset="-122"/>
                          </a:rPr>
                          <m:t>𝐻</m:t>
                        </m:r>
                      </m:e>
                      <m:sub>
                        <m:r>
                          <a:rPr lang="en-US" altLang="zh-CN" sz="2000" i="1" smtClean="0">
                            <a:latin typeface="Cambria Math" panose="02040503050406030204" pitchFamily="18" charset="0"/>
                            <a:ea typeface="等线" panose="02010600030101010101" pitchFamily="2" charset="-122"/>
                          </a:rPr>
                          <m:t>1</m:t>
                        </m:r>
                      </m:sub>
                    </m:sSub>
                    <m:r>
                      <a:rPr lang="en-US" altLang="zh-CN" sz="2000" i="1">
                        <a:latin typeface="Cambria Math" panose="02040503050406030204" pitchFamily="18" charset="0"/>
                        <a:ea typeface="等线" panose="02010600030101010101" pitchFamily="2" charset="-122"/>
                      </a:rPr>
                      <m:t> </m:t>
                    </m:r>
                  </m:oMath>
                </a14:m>
                <a:r>
                  <a:rPr lang="en-US" altLang="zh-CN" sz="2000" dirty="0">
                    <a:latin typeface="等线" panose="02010600030101010101" pitchFamily="2" charset="-122"/>
                    <a:ea typeface="等线" panose="02010600030101010101" pitchFamily="2" charset="-122"/>
                  </a:rPr>
                  <a:t>when </a:t>
                </a:r>
                <a14:m>
                  <m:oMath xmlns:m="http://schemas.openxmlformats.org/officeDocument/2006/math">
                    <m:sSub>
                      <m:sSubPr>
                        <m:ctrlPr>
                          <a:rPr lang="en-US" altLang="zh-CN" sz="2000" i="1">
                            <a:latin typeface="Cambria Math" panose="02040503050406030204" pitchFamily="18" charset="0"/>
                            <a:ea typeface="等线" panose="02010600030101010101" pitchFamily="2" charset="-122"/>
                          </a:rPr>
                        </m:ctrlPr>
                      </m:sSubPr>
                      <m:e>
                        <m:r>
                          <a:rPr lang="en-US" altLang="zh-CN" sz="2000" i="1">
                            <a:latin typeface="Cambria Math" panose="02040503050406030204" pitchFamily="18" charset="0"/>
                            <a:ea typeface="等线" panose="02010600030101010101" pitchFamily="2" charset="-122"/>
                          </a:rPr>
                          <m:t>𝐻</m:t>
                        </m:r>
                      </m:e>
                      <m:sub>
                        <m:r>
                          <a:rPr lang="en-US" altLang="zh-CN" sz="2000" i="1" smtClean="0">
                            <a:latin typeface="Cambria Math" panose="02040503050406030204" pitchFamily="18" charset="0"/>
                            <a:ea typeface="等线" panose="02010600030101010101" pitchFamily="2" charset="-122"/>
                          </a:rPr>
                          <m:t>1</m:t>
                        </m:r>
                      </m:sub>
                    </m:sSub>
                  </m:oMath>
                </a14:m>
                <a:r>
                  <a:rPr lang="en-US" altLang="zh-CN" sz="2000" dirty="0">
                    <a:latin typeface="等线" panose="02010600030101010101" pitchFamily="2" charset="-122"/>
                    <a:ea typeface="等线" panose="02010600030101010101" pitchFamily="2" charset="-122"/>
                  </a:rPr>
                  <a:t> is true;</a:t>
                </a:r>
              </a:p>
              <a:p>
                <a:endParaRPr lang="en-US" altLang="zh-CN" sz="2000" dirty="0">
                  <a:latin typeface="等线" panose="02010600030101010101" pitchFamily="2" charset="-122"/>
                  <a:ea typeface="等线" panose="02010600030101010101" pitchFamily="2" charset="-122"/>
                </a:endParaRPr>
              </a:p>
              <a:p>
                <a:r>
                  <a:rPr lang="en-US" altLang="zh-CN" sz="2000" dirty="0">
                    <a:solidFill>
                      <a:srgbClr val="00B0F0"/>
                    </a:solidFill>
                    <a:latin typeface="等线" panose="02010600030101010101" pitchFamily="2" charset="-122"/>
                    <a:ea typeface="等线" panose="02010600030101010101" pitchFamily="2" charset="-122"/>
                  </a:rPr>
                  <a:t>Alpha Level/Significance Level </a:t>
                </a:r>
                <a:r>
                  <a:rPr lang="en-US" altLang="zh-CN" sz="2000" dirty="0">
                    <a:latin typeface="等线" panose="02010600030101010101" pitchFamily="2" charset="-122"/>
                    <a:ea typeface="等线" panose="02010600030101010101" pitchFamily="2" charset="-122"/>
                  </a:rPr>
                  <a:t>is the probability of a type I error.</a:t>
                </a:r>
                <a:endParaRPr lang="zh-CN" altLang="en-US" sz="2000" dirty="0">
                  <a:latin typeface="等线" panose="02010600030101010101" pitchFamily="2" charset="-122"/>
                  <a:ea typeface="等线" panose="02010600030101010101" pitchFamily="2" charset="-122"/>
                </a:endParaRPr>
              </a:p>
            </p:txBody>
          </p:sp>
        </mc:Choice>
        <mc:Fallback xmlns="">
          <p:sp>
            <p:nvSpPr>
              <p:cNvPr id="10" name="矩形 9">
                <a:extLst>
                  <a:ext uri="{FF2B5EF4-FFF2-40B4-BE49-F238E27FC236}">
                    <a16:creationId xmlns:a16="http://schemas.microsoft.com/office/drawing/2014/main" id="{BB85B11F-3149-4241-9A41-088F164FF232}"/>
                  </a:ext>
                </a:extLst>
              </p:cNvPr>
              <p:cNvSpPr>
                <a:spLocks noRot="1" noChangeAspect="1" noMove="1" noResize="1" noEditPoints="1" noAdjustHandles="1" noChangeArrowheads="1" noChangeShapeType="1" noTextEdit="1"/>
              </p:cNvSpPr>
              <p:nvPr/>
            </p:nvSpPr>
            <p:spPr>
              <a:xfrm>
                <a:off x="683568" y="3593892"/>
                <a:ext cx="7790184" cy="1631216"/>
              </a:xfrm>
              <a:prstGeom prst="rect">
                <a:avLst/>
              </a:prstGeom>
              <a:blipFill>
                <a:blip r:embed="rId5"/>
                <a:stretch>
                  <a:fillRect l="-782" t="-2247" b="-599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48351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2EDA9ED8-4250-482A-8DB4-718D0AE95691}"/>
              </a:ext>
            </a:extLst>
          </p:cNvPr>
          <p:cNvSpPr/>
          <p:nvPr/>
        </p:nvSpPr>
        <p:spPr>
          <a:xfrm>
            <a:off x="663208" y="2682035"/>
            <a:ext cx="7790184" cy="707886"/>
          </a:xfrm>
          <a:prstGeom prst="rect">
            <a:avLst/>
          </a:prstGeom>
        </p:spPr>
        <p:txBody>
          <a:bodyPr wrap="square">
            <a:spAutoFit/>
          </a:bodyPr>
          <a:lstStyle/>
          <a:p>
            <a:r>
              <a:rPr lang="en-US" altLang="zh-CN" sz="2000" dirty="0">
                <a:latin typeface="等线" panose="02010600030101010101" pitchFamily="2" charset="-122"/>
                <a:ea typeface="等线" panose="02010600030101010101" pitchFamily="2" charset="-122"/>
              </a:rPr>
              <a:t>If D is greater than the </a:t>
            </a:r>
            <a:r>
              <a:rPr lang="en-US" altLang="zh-CN" sz="2000" dirty="0">
                <a:solidFill>
                  <a:srgbClr val="FF0000"/>
                </a:solidFill>
                <a:latin typeface="等线" panose="02010600030101010101" pitchFamily="2" charset="-122"/>
                <a:ea typeface="等线" panose="02010600030101010101" pitchFamily="2" charset="-122"/>
              </a:rPr>
              <a:t>critical value</a:t>
            </a:r>
            <a:r>
              <a:rPr lang="en-US" altLang="zh-CN" sz="2000" dirty="0">
                <a:latin typeface="等线" panose="02010600030101010101" pitchFamily="2" charset="-122"/>
                <a:ea typeface="等线" panose="02010600030101010101" pitchFamily="2" charset="-122"/>
              </a:rPr>
              <a:t>, the null hypothesis is rejected. Critical values for D are found in the </a:t>
            </a:r>
            <a:r>
              <a:rPr lang="en-US" altLang="zh-CN" sz="2000" dirty="0">
                <a:solidFill>
                  <a:srgbClr val="FF0000"/>
                </a:solidFill>
                <a:latin typeface="等线" panose="02010600030101010101" pitchFamily="2" charset="-122"/>
                <a:ea typeface="等线" panose="02010600030101010101" pitchFamily="2" charset="-122"/>
              </a:rPr>
              <a:t>K-S Test Critical-Value Table</a:t>
            </a:r>
            <a:r>
              <a:rPr lang="en-US" altLang="zh-CN" sz="2000" dirty="0">
                <a:latin typeface="等线" panose="02010600030101010101" pitchFamily="2" charset="-122"/>
                <a:ea typeface="等线" panose="02010600030101010101" pitchFamily="2" charset="-122"/>
              </a:rPr>
              <a:t>.</a:t>
            </a:r>
            <a:endParaRPr lang="zh-CN" altLang="en-US" sz="2000" dirty="0">
              <a:latin typeface="等线" panose="02010600030101010101" pitchFamily="2" charset="-122"/>
              <a:ea typeface="等线" panose="02010600030101010101" pitchFamily="2" charset="-122"/>
            </a:endParaRPr>
          </a:p>
        </p:txBody>
      </p:sp>
      <p:sp>
        <p:nvSpPr>
          <p:cNvPr id="6" name="矩形 5">
            <a:extLst>
              <a:ext uri="{FF2B5EF4-FFF2-40B4-BE49-F238E27FC236}">
                <a16:creationId xmlns:a16="http://schemas.microsoft.com/office/drawing/2014/main" id="{856251D8-45F9-4464-B35E-20812EF265E0}"/>
              </a:ext>
            </a:extLst>
          </p:cNvPr>
          <p:cNvSpPr/>
          <p:nvPr/>
        </p:nvSpPr>
        <p:spPr>
          <a:xfrm>
            <a:off x="683568" y="1484784"/>
            <a:ext cx="5051383"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The Kolmogorov–Smirnov statistic </a:t>
            </a:r>
          </a:p>
        </p:txBody>
      </p:sp>
      <p:grpSp>
        <p:nvGrpSpPr>
          <p:cNvPr id="5" name="组合 4">
            <a:extLst>
              <a:ext uri="{FF2B5EF4-FFF2-40B4-BE49-F238E27FC236}">
                <a16:creationId xmlns:a16="http://schemas.microsoft.com/office/drawing/2014/main" id="{3391C4FE-32F1-4DBC-B45C-48CD161C6F10}"/>
              </a:ext>
            </a:extLst>
          </p:cNvPr>
          <p:cNvGrpSpPr/>
          <p:nvPr/>
        </p:nvGrpSpPr>
        <p:grpSpPr>
          <a:xfrm>
            <a:off x="3261320" y="2170288"/>
            <a:ext cx="2621359" cy="453377"/>
            <a:chOff x="697621" y="3125893"/>
            <a:chExt cx="2621359" cy="453377"/>
          </a:xfrm>
        </p:grpSpPr>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A3745419-DA8F-4918-8E1B-657A8C411726}"/>
                    </a:ext>
                  </a:extLst>
                </p:cNvPr>
                <p:cNvSpPr txBox="1"/>
                <p:nvPr/>
              </p:nvSpPr>
              <p:spPr>
                <a:xfrm>
                  <a:off x="697621" y="3125893"/>
                  <a:ext cx="2621359"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𝐷</m:t>
                        </m:r>
                        <m:r>
                          <a:rPr lang="en-US" altLang="zh-CN" sz="2000" b="0" i="1" smtClean="0">
                            <a:latin typeface="Cambria Math" panose="02040503050406030204" pitchFamily="18" charset="0"/>
                          </a:rPr>
                          <m:t>=</m:t>
                        </m:r>
                        <m:r>
                          <m:rPr>
                            <m:sty m:val="p"/>
                          </m:rPr>
                          <a:rPr lang="en-US" altLang="zh-CN" sz="2000" b="0" i="0" smtClean="0">
                            <a:latin typeface="Cambria Math" panose="02040503050406030204" pitchFamily="18" charset="0"/>
                          </a:rPr>
                          <m:t>sup</m:t>
                        </m:r>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𝐹</m:t>
                            </m:r>
                          </m:e>
                          <m:sub>
                            <m:r>
                              <a:rPr lang="en-US" altLang="zh-CN" sz="2000" b="0" i="1" smtClean="0">
                                <a:latin typeface="Cambria Math" panose="02040503050406030204" pitchFamily="18" charset="0"/>
                              </a:rPr>
                              <m:t>𝑛</m:t>
                            </m:r>
                          </m:sub>
                        </m:sSub>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𝐹</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oMath>
                    </m:oMathPara>
                  </a14:m>
                  <a:endParaRPr lang="zh-CN" altLang="en-US" sz="2000" dirty="0"/>
                </a:p>
              </p:txBody>
            </p:sp>
          </mc:Choice>
          <mc:Fallback xmlns="">
            <p:sp>
              <p:nvSpPr>
                <p:cNvPr id="8" name="文本框 7">
                  <a:extLst>
                    <a:ext uri="{FF2B5EF4-FFF2-40B4-BE49-F238E27FC236}">
                      <a16:creationId xmlns:a16="http://schemas.microsoft.com/office/drawing/2014/main" id="{A3745419-DA8F-4918-8E1B-657A8C411726}"/>
                    </a:ext>
                  </a:extLst>
                </p:cNvPr>
                <p:cNvSpPr txBox="1">
                  <a:spLocks noRot="1" noChangeAspect="1" noMove="1" noResize="1" noEditPoints="1" noAdjustHandles="1" noChangeArrowheads="1" noChangeShapeType="1" noTextEdit="1"/>
                </p:cNvSpPr>
                <p:nvPr/>
              </p:nvSpPr>
              <p:spPr>
                <a:xfrm>
                  <a:off x="697621" y="3125893"/>
                  <a:ext cx="2621359" cy="307777"/>
                </a:xfrm>
                <a:prstGeom prst="rect">
                  <a:avLst/>
                </a:prstGeom>
                <a:blipFill>
                  <a:blip r:embed="rId3"/>
                  <a:stretch>
                    <a:fillRect l="-1628" r="-2558" b="-3725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B8C17188-EEBA-4F67-AB4B-550A248EDC3E}"/>
                    </a:ext>
                  </a:extLst>
                </p:cNvPr>
                <p:cNvSpPr txBox="1"/>
                <p:nvPr/>
              </p:nvSpPr>
              <p:spPr>
                <a:xfrm>
                  <a:off x="1375941" y="3394604"/>
                  <a:ext cx="129716"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200" b="0" i="1" smtClean="0">
                            <a:latin typeface="Cambria Math" panose="02040503050406030204" pitchFamily="18" charset="0"/>
                          </a:rPr>
                          <m:t>𝑥</m:t>
                        </m:r>
                      </m:oMath>
                    </m:oMathPara>
                  </a14:m>
                  <a:endParaRPr lang="zh-CN" altLang="en-US" sz="1600" dirty="0"/>
                </a:p>
              </p:txBody>
            </p:sp>
          </mc:Choice>
          <mc:Fallback xmlns="">
            <p:sp>
              <p:nvSpPr>
                <p:cNvPr id="9" name="文本框 8">
                  <a:extLst>
                    <a:ext uri="{FF2B5EF4-FFF2-40B4-BE49-F238E27FC236}">
                      <a16:creationId xmlns:a16="http://schemas.microsoft.com/office/drawing/2014/main" id="{B8C17188-EEBA-4F67-AB4B-550A248EDC3E}"/>
                    </a:ext>
                  </a:extLst>
                </p:cNvPr>
                <p:cNvSpPr txBox="1">
                  <a:spLocks noRot="1" noChangeAspect="1" noMove="1" noResize="1" noEditPoints="1" noAdjustHandles="1" noChangeArrowheads="1" noChangeShapeType="1" noTextEdit="1"/>
                </p:cNvSpPr>
                <p:nvPr/>
              </p:nvSpPr>
              <p:spPr>
                <a:xfrm>
                  <a:off x="1375941" y="3394604"/>
                  <a:ext cx="129716" cy="184666"/>
                </a:xfrm>
                <a:prstGeom prst="rect">
                  <a:avLst/>
                </a:prstGeom>
                <a:blipFill>
                  <a:blip r:embed="rId4"/>
                  <a:stretch>
                    <a:fillRect l="-9091" r="-9091" b="-3333"/>
                  </a:stretch>
                </a:blipFill>
              </p:spPr>
              <p:txBody>
                <a:bodyPr/>
                <a:lstStyle/>
                <a:p>
                  <a:r>
                    <a:rPr lang="zh-CN" altLang="en-US">
                      <a:noFill/>
                    </a:rPr>
                    <a:t> </a:t>
                  </a:r>
                </a:p>
              </p:txBody>
            </p:sp>
          </mc:Fallback>
        </mc:AlternateContent>
      </p:grpSp>
      <p:pic>
        <p:nvPicPr>
          <p:cNvPr id="1026" name="Picture 2" descr="http://www.statisticshowto.com/wp-content/uploads/2016/07/ks-test.png">
            <a:extLst>
              <a:ext uri="{FF2B5EF4-FFF2-40B4-BE49-F238E27FC236}">
                <a16:creationId xmlns:a16="http://schemas.microsoft.com/office/drawing/2014/main" id="{05A57D01-2580-4BEF-815F-45834C62C79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3848" y="3574790"/>
            <a:ext cx="5954219" cy="33105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k s test table p value">
            <a:extLst>
              <a:ext uri="{FF2B5EF4-FFF2-40B4-BE49-F238E27FC236}">
                <a16:creationId xmlns:a16="http://schemas.microsoft.com/office/drawing/2014/main" id="{84E1AB41-311E-48FA-A199-17AECF1FF0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512" y="786691"/>
            <a:ext cx="4069356" cy="6098694"/>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D42CC1B5-04F9-4562-9FCC-60987441D0C7}"/>
              </a:ext>
            </a:extLst>
          </p:cNvPr>
          <p:cNvSpPr txBox="1"/>
          <p:nvPr/>
        </p:nvSpPr>
        <p:spPr>
          <a:xfrm>
            <a:off x="6314669" y="4885867"/>
            <a:ext cx="934871" cy="369332"/>
          </a:xfrm>
          <a:prstGeom prst="rect">
            <a:avLst/>
          </a:prstGeom>
          <a:noFill/>
        </p:spPr>
        <p:txBody>
          <a:bodyPr wrap="none" rtlCol="0">
            <a:spAutoFit/>
          </a:bodyPr>
          <a:lstStyle/>
          <a:p>
            <a:r>
              <a:rPr lang="en-US" altLang="zh-CN" dirty="0">
                <a:solidFill>
                  <a:srgbClr val="FF0000"/>
                </a:solidFill>
              </a:rPr>
              <a:t>D=0.04</a:t>
            </a:r>
            <a:endParaRPr lang="zh-CN" altLang="en-US" dirty="0">
              <a:solidFill>
                <a:srgbClr val="FF0000"/>
              </a:solidFill>
            </a:endParaRPr>
          </a:p>
        </p:txBody>
      </p:sp>
      <p:sp>
        <p:nvSpPr>
          <p:cNvPr id="3" name="矩形 2">
            <a:extLst>
              <a:ext uri="{FF2B5EF4-FFF2-40B4-BE49-F238E27FC236}">
                <a16:creationId xmlns:a16="http://schemas.microsoft.com/office/drawing/2014/main" id="{FF9DB4BF-CBDB-4B37-9CAA-E4940609FB76}"/>
              </a:ext>
            </a:extLst>
          </p:cNvPr>
          <p:cNvSpPr/>
          <p:nvPr/>
        </p:nvSpPr>
        <p:spPr>
          <a:xfrm>
            <a:off x="1259632" y="6165304"/>
            <a:ext cx="648072" cy="21602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83052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1028"/>
                                        </p:tgtEl>
                                        <p:attrNameLst>
                                          <p:attrName>style.visibility</p:attrName>
                                        </p:attrNameLst>
                                      </p:cBhvr>
                                      <p:to>
                                        <p:strVal val="visible"/>
                                      </p:to>
                                    </p:set>
                                    <p:anim calcmode="lin" valueType="num">
                                      <p:cBhvr additive="base">
                                        <p:cTn id="18" dur="500" fill="hold"/>
                                        <p:tgtEl>
                                          <p:spTgt spid="1028"/>
                                        </p:tgtEl>
                                        <p:attrNameLst>
                                          <p:attrName>ppt_x</p:attrName>
                                        </p:attrNameLst>
                                      </p:cBhvr>
                                      <p:tavLst>
                                        <p:tav tm="0">
                                          <p:val>
                                            <p:strVal val="0-#ppt_w/2"/>
                                          </p:val>
                                        </p:tav>
                                        <p:tav tm="100000">
                                          <p:val>
                                            <p:strVal val="#ppt_x"/>
                                          </p:val>
                                        </p:tav>
                                      </p:tavLst>
                                    </p:anim>
                                    <p:anim calcmode="lin" valueType="num">
                                      <p:cBhvr additive="base">
                                        <p:cTn id="19" dur="500" fill="hold"/>
                                        <p:tgtEl>
                                          <p:spTgt spid="1028"/>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3288080"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One Sample K-S Test</a:t>
            </a:r>
          </a:p>
        </p:txBody>
      </p:sp>
      <p:sp>
        <p:nvSpPr>
          <p:cNvPr id="12" name="矩形 11">
            <a:extLst>
              <a:ext uri="{FF2B5EF4-FFF2-40B4-BE49-F238E27FC236}">
                <a16:creationId xmlns:a16="http://schemas.microsoft.com/office/drawing/2014/main" id="{21BBA4A6-CCB2-46AB-AD31-31E319ECCB1D}"/>
              </a:ext>
            </a:extLst>
          </p:cNvPr>
          <p:cNvSpPr/>
          <p:nvPr/>
        </p:nvSpPr>
        <p:spPr>
          <a:xfrm>
            <a:off x="670248" y="1946449"/>
            <a:ext cx="7790184" cy="707886"/>
          </a:xfrm>
          <a:prstGeom prst="rect">
            <a:avLst/>
          </a:prstGeom>
        </p:spPr>
        <p:txBody>
          <a:bodyPr wrap="square">
            <a:spAutoFit/>
          </a:bodyPr>
          <a:lstStyle/>
          <a:p>
            <a:r>
              <a:rPr lang="zh-CN" altLang="en-US" sz="2000" dirty="0">
                <a:latin typeface="等线" panose="02010600030101010101" pitchFamily="2" charset="-122"/>
                <a:ea typeface="等线" panose="02010600030101010101" pitchFamily="2" charset="-122"/>
              </a:rPr>
              <a:t>单样本</a:t>
            </a:r>
            <a:r>
              <a:rPr lang="en-US" altLang="zh-CN" sz="2000" dirty="0">
                <a:latin typeface="等线" panose="02010600030101010101" pitchFamily="2" charset="-122"/>
                <a:ea typeface="等线" panose="02010600030101010101" pitchFamily="2" charset="-122"/>
              </a:rPr>
              <a:t>K-S</a:t>
            </a:r>
            <a:r>
              <a:rPr lang="zh-CN" altLang="en-US" sz="2000" dirty="0">
                <a:latin typeface="等线" panose="02010600030101010101" pitchFamily="2" charset="-122"/>
                <a:ea typeface="等线" panose="02010600030101010101" pitchFamily="2" charset="-122"/>
              </a:rPr>
              <a:t>检验不仅仅可与正态分布进行比较，还可与均匀分布、泊松分布、指数分布进行比较。</a:t>
            </a:r>
          </a:p>
        </p:txBody>
      </p:sp>
    </p:spTree>
    <p:extLst>
      <p:ext uri="{BB962C8B-B14F-4D97-AF65-F5344CB8AC3E}">
        <p14:creationId xmlns:p14="http://schemas.microsoft.com/office/powerpoint/2010/main" val="2588314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3288080"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One Sample K-S Test</a:t>
            </a:r>
          </a:p>
        </p:txBody>
      </p:sp>
      <p:sp>
        <p:nvSpPr>
          <p:cNvPr id="12" name="矩形 11">
            <a:extLst>
              <a:ext uri="{FF2B5EF4-FFF2-40B4-BE49-F238E27FC236}">
                <a16:creationId xmlns:a16="http://schemas.microsoft.com/office/drawing/2014/main" id="{21BBA4A6-CCB2-46AB-AD31-31E319ECCB1D}"/>
              </a:ext>
            </a:extLst>
          </p:cNvPr>
          <p:cNvSpPr/>
          <p:nvPr/>
        </p:nvSpPr>
        <p:spPr>
          <a:xfrm>
            <a:off x="670248" y="1946449"/>
            <a:ext cx="7790184" cy="1323439"/>
          </a:xfrm>
          <a:prstGeom prst="rect">
            <a:avLst/>
          </a:prstGeom>
        </p:spPr>
        <p:txBody>
          <a:bodyPr wrap="square">
            <a:spAutoFit/>
          </a:bodyPr>
          <a:lstStyle/>
          <a:p>
            <a:r>
              <a:rPr lang="zh-CN" altLang="en-US" sz="2000" dirty="0">
                <a:latin typeface="等线" panose="02010600030101010101" pitchFamily="2" charset="-122"/>
                <a:ea typeface="等线" panose="02010600030101010101" pitchFamily="2" charset="-122"/>
              </a:rPr>
              <a:t> 例：已知某工序输出指标为均值</a:t>
            </a:r>
            <a:r>
              <a:rPr lang="en-US" altLang="zh-CN" sz="2000" dirty="0">
                <a:latin typeface="等线" panose="02010600030101010101" pitchFamily="2" charset="-122"/>
                <a:ea typeface="等线" panose="02010600030101010101" pitchFamily="2" charset="-122"/>
              </a:rPr>
              <a:t>10</a:t>
            </a:r>
            <a:r>
              <a:rPr lang="zh-CN" altLang="en-US" sz="2000" dirty="0">
                <a:latin typeface="等线" panose="02010600030101010101" pitchFamily="2" charset="-122"/>
                <a:ea typeface="等线" panose="02010600030101010101" pitchFamily="2" charset="-122"/>
              </a:rPr>
              <a:t>，标准差</a:t>
            </a:r>
            <a:r>
              <a:rPr lang="en-US" altLang="zh-CN" sz="2000" dirty="0">
                <a:latin typeface="等线" panose="02010600030101010101" pitchFamily="2" charset="-122"/>
                <a:ea typeface="等线" panose="02010600030101010101" pitchFamily="2" charset="-122"/>
              </a:rPr>
              <a:t>0.2</a:t>
            </a:r>
            <a:r>
              <a:rPr lang="zh-CN" altLang="en-US" sz="2000" dirty="0">
                <a:latin typeface="等线" panose="02010600030101010101" pitchFamily="2" charset="-122"/>
                <a:ea typeface="等线" panose="02010600030101010101" pitchFamily="2" charset="-122"/>
              </a:rPr>
              <a:t>，且服从正态分布。现从工序中随机抽取</a:t>
            </a:r>
            <a:r>
              <a:rPr lang="en-US" altLang="zh-CN" sz="2000" dirty="0">
                <a:latin typeface="等线" panose="02010600030101010101" pitchFamily="2" charset="-122"/>
                <a:ea typeface="等线" panose="02010600030101010101" pitchFamily="2" charset="-122"/>
              </a:rPr>
              <a:t>10</a:t>
            </a:r>
            <a:r>
              <a:rPr lang="zh-CN" altLang="en-US" sz="2000" dirty="0">
                <a:latin typeface="等线" panose="02010600030101010101" pitchFamily="2" charset="-122"/>
                <a:ea typeface="等线" panose="02010600030101010101" pitchFamily="2" charset="-122"/>
              </a:rPr>
              <a:t>个样品，测量结果为：</a:t>
            </a:r>
            <a:r>
              <a:rPr lang="en-US" altLang="zh-CN" sz="2000" dirty="0">
                <a:latin typeface="等线" panose="02010600030101010101" pitchFamily="2" charset="-122"/>
                <a:ea typeface="等线" panose="02010600030101010101" pitchFamily="2" charset="-122"/>
              </a:rPr>
              <a:t>9.78</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9.96</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10.22</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10.24</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10.07</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10.24</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9.96</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10.05</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9.98</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9.89</a:t>
            </a:r>
            <a:r>
              <a:rPr lang="zh-CN" altLang="en-US" sz="2000" dirty="0">
                <a:latin typeface="等线" panose="02010600030101010101" pitchFamily="2" charset="-122"/>
                <a:ea typeface="等线" panose="02010600030101010101" pitchFamily="2" charset="-122"/>
              </a:rPr>
              <a:t>，问：数据服从均值为</a:t>
            </a:r>
            <a:r>
              <a:rPr lang="en-US" altLang="zh-CN" sz="2000" dirty="0">
                <a:latin typeface="等线" panose="02010600030101010101" pitchFamily="2" charset="-122"/>
                <a:ea typeface="等线" panose="02010600030101010101" pitchFamily="2" charset="-122"/>
              </a:rPr>
              <a:t>10</a:t>
            </a:r>
            <a:r>
              <a:rPr lang="zh-CN" altLang="en-US" sz="2000" dirty="0">
                <a:latin typeface="等线" panose="02010600030101010101" pitchFamily="2" charset="-122"/>
                <a:ea typeface="等线" panose="02010600030101010101" pitchFamily="2" charset="-122"/>
              </a:rPr>
              <a:t>，标准差为</a:t>
            </a:r>
            <a:r>
              <a:rPr lang="en-US" altLang="zh-CN" sz="2000" dirty="0">
                <a:latin typeface="等线" panose="02010600030101010101" pitchFamily="2" charset="-122"/>
                <a:ea typeface="等线" panose="02010600030101010101" pitchFamily="2" charset="-122"/>
              </a:rPr>
              <a:t>0.2</a:t>
            </a:r>
            <a:r>
              <a:rPr lang="zh-CN" altLang="en-US" sz="2000" dirty="0">
                <a:latin typeface="等线" panose="02010600030101010101" pitchFamily="2" charset="-122"/>
                <a:ea typeface="等线" panose="02010600030101010101" pitchFamily="2" charset="-122"/>
              </a:rPr>
              <a:t>的正态分布吗？</a:t>
            </a:r>
          </a:p>
        </p:txBody>
      </p:sp>
      <mc:AlternateContent xmlns:mc="http://schemas.openxmlformats.org/markup-compatibility/2006" xmlns:a14="http://schemas.microsoft.com/office/drawing/2010/main">
        <mc:Choice Requires="a14">
          <p:sp>
            <p:nvSpPr>
              <p:cNvPr id="14" name="矩形 13">
                <a:extLst>
                  <a:ext uri="{FF2B5EF4-FFF2-40B4-BE49-F238E27FC236}">
                    <a16:creationId xmlns:a16="http://schemas.microsoft.com/office/drawing/2014/main" id="{FCAE8F9D-3235-46D8-A240-CE2095FC9416}"/>
                  </a:ext>
                </a:extLst>
              </p:cNvPr>
              <p:cNvSpPr/>
              <p:nvPr/>
            </p:nvSpPr>
            <p:spPr>
              <a:xfrm>
                <a:off x="683568" y="3269888"/>
                <a:ext cx="7790184" cy="400110"/>
              </a:xfrm>
              <a:prstGeom prst="rect">
                <a:avLst/>
              </a:prstGeom>
            </p:spPr>
            <p:txBody>
              <a:bodyPr wrap="square">
                <a:spAutoFit/>
              </a:bodyPr>
              <a:lstStyle/>
              <a:p>
                <a:r>
                  <a:rPr lang="zh-CN" altLang="en-US" sz="2000" dirty="0">
                    <a:latin typeface="等线" panose="02010600030101010101" pitchFamily="2" charset="-122"/>
                    <a:ea typeface="等线" panose="02010600030101010101" pitchFamily="2" charset="-122"/>
                  </a:rPr>
                  <a:t>假设检验： </a:t>
                </a:r>
                <a14:m>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m:rPr>
                            <m:sty m:val="p"/>
                          </m:rPr>
                          <a:rPr lang="en-US" altLang="zh-CN" sz="2000" i="1">
                            <a:latin typeface="Cambria Math" panose="02040503050406030204" pitchFamily="18" charset="0"/>
                            <a:ea typeface="等线" panose="02010600030101010101" pitchFamily="2" charset="-122"/>
                          </a:rPr>
                          <m:t>H</m:t>
                        </m:r>
                      </m:e>
                      <m:sub>
                        <m:r>
                          <a:rPr lang="en-US" altLang="zh-CN" sz="2000" b="0" i="1" smtClean="0">
                            <a:latin typeface="Cambria Math" panose="02040503050406030204" pitchFamily="18" charset="0"/>
                            <a:ea typeface="等线" panose="02010600030101010101" pitchFamily="2" charset="-122"/>
                          </a:rPr>
                          <m:t>0</m:t>
                        </m:r>
                      </m:sub>
                    </m:sSub>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𝐹</m:t>
                    </m:r>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𝑥</m:t>
                        </m:r>
                      </m:e>
                    </m:d>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𝑁</m:t>
                    </m:r>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10,0.2</m:t>
                        </m:r>
                      </m:e>
                    </m:d>
                    <m:r>
                      <a:rPr lang="en-US" altLang="zh-CN" sz="2000" b="0" i="1" smtClean="0">
                        <a:latin typeface="Cambria Math" panose="02040503050406030204" pitchFamily="18" charset="0"/>
                        <a:ea typeface="等线" panose="02010600030101010101" pitchFamily="2" charset="-122"/>
                      </a:rPr>
                      <m:t>;</m:t>
                    </m:r>
                    <m:sSub>
                      <m:sSubPr>
                        <m:ctrlPr>
                          <a:rPr lang="en-US" altLang="zh-CN" sz="2000" b="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𝐻</m:t>
                        </m:r>
                      </m:e>
                      <m:sub>
                        <m:r>
                          <a:rPr lang="en-US" altLang="zh-CN" sz="2000" b="0" i="1" smtClean="0">
                            <a:latin typeface="Cambria Math" panose="02040503050406030204" pitchFamily="18" charset="0"/>
                            <a:ea typeface="等线" panose="02010600030101010101" pitchFamily="2" charset="-122"/>
                          </a:rPr>
                          <m:t>1</m:t>
                        </m:r>
                      </m:sub>
                    </m:sSub>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𝐹</m:t>
                    </m:r>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𝑥</m:t>
                        </m:r>
                      </m:e>
                    </m:d>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𝑁</m:t>
                    </m:r>
                    <m:r>
                      <a:rPr lang="en-US" altLang="zh-CN" sz="2000" b="0" i="1" smtClean="0">
                        <a:latin typeface="Cambria Math" panose="02040503050406030204" pitchFamily="18" charset="0"/>
                        <a:ea typeface="Cambria Math" panose="02040503050406030204" pitchFamily="18" charset="0"/>
                      </a:rPr>
                      <m:t>(10,0.2)</m:t>
                    </m:r>
                  </m:oMath>
                </a14:m>
                <a:endParaRPr lang="zh-CN" altLang="en-US" sz="2000" dirty="0">
                  <a:latin typeface="等线" panose="02010600030101010101" pitchFamily="2" charset="-122"/>
                  <a:ea typeface="等线" panose="02010600030101010101" pitchFamily="2" charset="-122"/>
                </a:endParaRPr>
              </a:p>
            </p:txBody>
          </p:sp>
        </mc:Choice>
        <mc:Fallback xmlns="">
          <p:sp>
            <p:nvSpPr>
              <p:cNvPr id="14" name="矩形 13">
                <a:extLst>
                  <a:ext uri="{FF2B5EF4-FFF2-40B4-BE49-F238E27FC236}">
                    <a16:creationId xmlns:a16="http://schemas.microsoft.com/office/drawing/2014/main" id="{FCAE8F9D-3235-46D8-A240-CE2095FC9416}"/>
                  </a:ext>
                </a:extLst>
              </p:cNvPr>
              <p:cNvSpPr>
                <a:spLocks noRot="1" noChangeAspect="1" noMove="1" noResize="1" noEditPoints="1" noAdjustHandles="1" noChangeArrowheads="1" noChangeShapeType="1" noTextEdit="1"/>
              </p:cNvSpPr>
              <p:nvPr/>
            </p:nvSpPr>
            <p:spPr>
              <a:xfrm>
                <a:off x="683568" y="3269888"/>
                <a:ext cx="7790184" cy="400110"/>
              </a:xfrm>
              <a:prstGeom prst="rect">
                <a:avLst/>
              </a:prstGeom>
              <a:blipFill>
                <a:blip r:embed="rId3"/>
                <a:stretch>
                  <a:fillRect l="-782" t="-7576" b="-25758"/>
                </a:stretch>
              </a:blipFill>
            </p:spPr>
            <p:txBody>
              <a:bodyPr/>
              <a:lstStyle/>
              <a:p>
                <a:r>
                  <a:rPr lang="zh-CN" altLang="en-US">
                    <a:noFill/>
                  </a:rPr>
                  <a:t> </a:t>
                </a:r>
              </a:p>
            </p:txBody>
          </p:sp>
        </mc:Fallback>
      </mc:AlternateContent>
      <p:sp>
        <p:nvSpPr>
          <p:cNvPr id="15" name="矩形 14">
            <a:extLst>
              <a:ext uri="{FF2B5EF4-FFF2-40B4-BE49-F238E27FC236}">
                <a16:creationId xmlns:a16="http://schemas.microsoft.com/office/drawing/2014/main" id="{2A4D79F6-4068-4237-A69E-50E7EE70EC7E}"/>
              </a:ext>
            </a:extLst>
          </p:cNvPr>
          <p:cNvSpPr/>
          <p:nvPr/>
        </p:nvSpPr>
        <p:spPr>
          <a:xfrm>
            <a:off x="5148064" y="4045286"/>
            <a:ext cx="4572000" cy="1200329"/>
          </a:xfrm>
          <a:prstGeom prst="rect">
            <a:avLst/>
          </a:prstGeom>
        </p:spPr>
        <p:txBody>
          <a:bodyPr>
            <a:spAutoFit/>
          </a:bodyPr>
          <a:lstStyle/>
          <a:p>
            <a:r>
              <a:rPr lang="zh-CN" altLang="en-US" dirty="0">
                <a:solidFill>
                  <a:srgbClr val="1A1A1A"/>
                </a:solidFill>
                <a:latin typeface="-apple-system"/>
              </a:rPr>
              <a:t>取</a:t>
            </a:r>
            <a:r>
              <a:rPr lang="en-US" altLang="zh-CN" i="1" dirty="0">
                <a:solidFill>
                  <a:srgbClr val="1A1A1A"/>
                </a:solidFill>
                <a:latin typeface="-apple-system"/>
              </a:rPr>
              <a:t>α</a:t>
            </a:r>
            <a:r>
              <a:rPr lang="en-US" altLang="zh-CN" dirty="0">
                <a:solidFill>
                  <a:srgbClr val="1A1A1A"/>
                </a:solidFill>
                <a:latin typeface="-apple-system"/>
              </a:rPr>
              <a:t>=0.05</a:t>
            </a:r>
            <a:r>
              <a:rPr lang="zh-CN" altLang="en-US" dirty="0">
                <a:solidFill>
                  <a:srgbClr val="1A1A1A"/>
                </a:solidFill>
                <a:latin typeface="-apple-system"/>
              </a:rPr>
              <a:t>，查表临界值</a:t>
            </a:r>
            <a:endParaRPr lang="en-US" altLang="zh-CN" dirty="0">
              <a:solidFill>
                <a:srgbClr val="1A1A1A"/>
              </a:solidFill>
              <a:latin typeface="-apple-system"/>
            </a:endParaRPr>
          </a:p>
          <a:p>
            <a:r>
              <a:rPr lang="zh-CN" altLang="en-US" dirty="0">
                <a:solidFill>
                  <a:srgbClr val="1A1A1A"/>
                </a:solidFill>
                <a:latin typeface="-apple-system"/>
              </a:rPr>
              <a:t>为</a:t>
            </a:r>
            <a:r>
              <a:rPr lang="en-US" altLang="zh-CN" dirty="0">
                <a:solidFill>
                  <a:srgbClr val="1A1A1A"/>
                </a:solidFill>
                <a:latin typeface="-apple-system"/>
              </a:rPr>
              <a:t>0.41</a:t>
            </a:r>
            <a:r>
              <a:rPr lang="zh-CN" altLang="en-US" dirty="0">
                <a:solidFill>
                  <a:srgbClr val="1A1A1A"/>
                </a:solidFill>
                <a:latin typeface="-apple-system"/>
              </a:rPr>
              <a:t>。</a:t>
            </a:r>
            <a:r>
              <a:rPr lang="en-US" altLang="zh-CN" dirty="0">
                <a:solidFill>
                  <a:srgbClr val="1A1A1A"/>
                </a:solidFill>
                <a:latin typeface="-apple-system"/>
              </a:rPr>
              <a:t>0.115&lt;0.41</a:t>
            </a:r>
            <a:r>
              <a:rPr lang="zh-CN" altLang="en-US" dirty="0">
                <a:solidFill>
                  <a:srgbClr val="1A1A1A"/>
                </a:solidFill>
                <a:latin typeface="-apple-system"/>
              </a:rPr>
              <a:t>，</a:t>
            </a:r>
            <a:endParaRPr lang="en-US" altLang="zh-CN" dirty="0">
              <a:solidFill>
                <a:srgbClr val="1A1A1A"/>
              </a:solidFill>
              <a:latin typeface="-apple-system"/>
            </a:endParaRPr>
          </a:p>
          <a:p>
            <a:r>
              <a:rPr lang="zh-CN" altLang="en-US" dirty="0">
                <a:solidFill>
                  <a:srgbClr val="1A1A1A"/>
                </a:solidFill>
                <a:latin typeface="-apple-system"/>
              </a:rPr>
              <a:t>因此接受原假设，数据</a:t>
            </a:r>
            <a:endParaRPr lang="en-US" altLang="zh-CN" dirty="0">
              <a:solidFill>
                <a:srgbClr val="1A1A1A"/>
              </a:solidFill>
              <a:latin typeface="-apple-system"/>
            </a:endParaRPr>
          </a:p>
          <a:p>
            <a:r>
              <a:rPr lang="zh-CN" altLang="en-US" dirty="0">
                <a:solidFill>
                  <a:srgbClr val="1A1A1A"/>
                </a:solidFill>
                <a:latin typeface="-apple-system"/>
              </a:rPr>
              <a:t>服从题干的正态分布。</a:t>
            </a:r>
            <a:endParaRPr lang="zh-CN" altLang="en-US" dirty="0"/>
          </a:p>
        </p:txBody>
      </p:sp>
      <p:pic>
        <p:nvPicPr>
          <p:cNvPr id="16" name="图片 15">
            <a:extLst>
              <a:ext uri="{FF2B5EF4-FFF2-40B4-BE49-F238E27FC236}">
                <a16:creationId xmlns:a16="http://schemas.microsoft.com/office/drawing/2014/main" id="{05414AB5-4A77-4B5A-8225-F936C1A4D1B7}"/>
              </a:ext>
            </a:extLst>
          </p:cNvPr>
          <p:cNvPicPr>
            <a:picLocks noChangeAspect="1"/>
          </p:cNvPicPr>
          <p:nvPr/>
        </p:nvPicPr>
        <p:blipFill>
          <a:blip r:embed="rId4"/>
          <a:stretch>
            <a:fillRect/>
          </a:stretch>
        </p:blipFill>
        <p:spPr>
          <a:xfrm>
            <a:off x="683567" y="3645024"/>
            <a:ext cx="4253199" cy="3176209"/>
          </a:xfrm>
          <a:prstGeom prst="rect">
            <a:avLst/>
          </a:prstGeom>
        </p:spPr>
      </p:pic>
      <p:sp>
        <p:nvSpPr>
          <p:cNvPr id="17" name="矩形 16">
            <a:extLst>
              <a:ext uri="{FF2B5EF4-FFF2-40B4-BE49-F238E27FC236}">
                <a16:creationId xmlns:a16="http://schemas.microsoft.com/office/drawing/2014/main" id="{BA9A6642-7EC4-447D-9E09-EB0F927F1987}"/>
              </a:ext>
            </a:extLst>
          </p:cNvPr>
          <p:cNvSpPr/>
          <p:nvPr/>
        </p:nvSpPr>
        <p:spPr>
          <a:xfrm>
            <a:off x="3635896" y="6237312"/>
            <a:ext cx="1212687" cy="27750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58072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7" grpId="0" animBg="1"/>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2EDA9ED8-4250-482A-8DB4-718D0AE95691}"/>
              </a:ext>
            </a:extLst>
          </p:cNvPr>
          <p:cNvSpPr/>
          <p:nvPr/>
        </p:nvSpPr>
        <p:spPr>
          <a:xfrm>
            <a:off x="676908" y="1946449"/>
            <a:ext cx="7790184" cy="707886"/>
          </a:xfrm>
          <a:prstGeom prst="rect">
            <a:avLst/>
          </a:prstGeom>
        </p:spPr>
        <p:txBody>
          <a:bodyPr wrap="square">
            <a:spAutoFit/>
          </a:bodyPr>
          <a:lstStyle/>
          <a:p>
            <a:r>
              <a:rPr lang="en-US" altLang="zh-CN" sz="2000" dirty="0">
                <a:latin typeface="等线" panose="02010600030101010101" pitchFamily="2" charset="-122"/>
                <a:ea typeface="等线" panose="02010600030101010101" pitchFamily="2" charset="-122"/>
              </a:rPr>
              <a:t>The Lilliefors test is a </a:t>
            </a:r>
            <a:r>
              <a:rPr lang="en-US" altLang="zh-CN" sz="2000" dirty="0">
                <a:solidFill>
                  <a:srgbClr val="FF0000"/>
                </a:solidFill>
                <a:latin typeface="等线" panose="02010600030101010101" pitchFamily="2" charset="-122"/>
                <a:ea typeface="等线" panose="02010600030101010101" pitchFamily="2" charset="-122"/>
              </a:rPr>
              <a:t>normality test </a:t>
            </a:r>
            <a:r>
              <a:rPr lang="en-US" altLang="zh-CN" sz="2000" dirty="0">
                <a:latin typeface="等线" panose="02010600030101010101" pitchFamily="2" charset="-122"/>
                <a:ea typeface="等线" panose="02010600030101010101" pitchFamily="2" charset="-122"/>
              </a:rPr>
              <a:t>based on the Kolmogorov–Smirnov test.</a:t>
            </a:r>
            <a:endParaRPr lang="zh-CN" altLang="en-US" sz="2000" dirty="0">
              <a:latin typeface="等线" panose="02010600030101010101" pitchFamily="2" charset="-122"/>
              <a:ea typeface="等线" panose="02010600030101010101" pitchFamily="2" charset="-122"/>
            </a:endParaRPr>
          </a:p>
        </p:txBody>
      </p:sp>
      <p:sp>
        <p:nvSpPr>
          <p:cNvPr id="6" name="矩形 5">
            <a:extLst>
              <a:ext uri="{FF2B5EF4-FFF2-40B4-BE49-F238E27FC236}">
                <a16:creationId xmlns:a16="http://schemas.microsoft.com/office/drawing/2014/main" id="{856251D8-45F9-4464-B35E-20812EF265E0}"/>
              </a:ext>
            </a:extLst>
          </p:cNvPr>
          <p:cNvSpPr/>
          <p:nvPr/>
        </p:nvSpPr>
        <p:spPr>
          <a:xfrm>
            <a:off x="683568" y="1484784"/>
            <a:ext cx="2172390"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Lilliefors Test</a:t>
            </a:r>
          </a:p>
        </p:txBody>
      </p:sp>
      <p:sp>
        <p:nvSpPr>
          <p:cNvPr id="12" name="矩形 11">
            <a:extLst>
              <a:ext uri="{FF2B5EF4-FFF2-40B4-BE49-F238E27FC236}">
                <a16:creationId xmlns:a16="http://schemas.microsoft.com/office/drawing/2014/main" id="{21BBA4A6-CCB2-46AB-AD31-31E319ECCB1D}"/>
              </a:ext>
            </a:extLst>
          </p:cNvPr>
          <p:cNvSpPr/>
          <p:nvPr/>
        </p:nvSpPr>
        <p:spPr>
          <a:xfrm>
            <a:off x="676908" y="2642293"/>
            <a:ext cx="7790184" cy="400110"/>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Null hypothesis: </a:t>
            </a:r>
            <a:r>
              <a:rPr lang="en-US" altLang="zh-CN" sz="2000" dirty="0">
                <a:latin typeface="等线" panose="02010600030101010101" pitchFamily="2" charset="-122"/>
                <a:ea typeface="等线" panose="02010600030101010101" pitchFamily="2" charset="-122"/>
              </a:rPr>
              <a:t>Data comes from a normal distribution.</a:t>
            </a:r>
            <a:endParaRPr lang="zh-CN" altLang="en-US" sz="2000" dirty="0">
              <a:latin typeface="等线" panose="02010600030101010101" pitchFamily="2" charset="-122"/>
              <a:ea typeface="等线" panose="02010600030101010101" pitchFamily="2" charset="-122"/>
            </a:endParaRPr>
          </a:p>
        </p:txBody>
      </p:sp>
      <p:sp>
        <p:nvSpPr>
          <p:cNvPr id="13" name="矩形 12">
            <a:extLst>
              <a:ext uri="{FF2B5EF4-FFF2-40B4-BE49-F238E27FC236}">
                <a16:creationId xmlns:a16="http://schemas.microsoft.com/office/drawing/2014/main" id="{AF99489D-A9F9-468A-9BC0-EC0F1F5BE621}"/>
              </a:ext>
            </a:extLst>
          </p:cNvPr>
          <p:cNvSpPr/>
          <p:nvPr/>
        </p:nvSpPr>
        <p:spPr>
          <a:xfrm>
            <a:off x="683568" y="3041665"/>
            <a:ext cx="7790184" cy="1323439"/>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Difference:</a:t>
            </a:r>
          </a:p>
          <a:p>
            <a:r>
              <a:rPr lang="en-US" altLang="zh-CN" sz="2000" dirty="0">
                <a:latin typeface="等线" panose="02010600030101010101" pitchFamily="2" charset="-122"/>
                <a:ea typeface="等线" panose="02010600030101010101" pitchFamily="2" charset="-122"/>
              </a:rPr>
              <a:t>Lilliefors test can be used when you don’t know the </a:t>
            </a:r>
            <a:r>
              <a:rPr lang="en-US" altLang="zh-CN" sz="2000" dirty="0">
                <a:solidFill>
                  <a:srgbClr val="FF0000"/>
                </a:solidFill>
                <a:latin typeface="等线" panose="02010600030101010101" pitchFamily="2" charset="-122"/>
                <a:ea typeface="等线" panose="02010600030101010101" pitchFamily="2" charset="-122"/>
              </a:rPr>
              <a:t>population mean </a:t>
            </a:r>
            <a:r>
              <a:rPr lang="en-US" altLang="zh-CN" sz="2000" dirty="0">
                <a:latin typeface="等线" panose="02010600030101010101" pitchFamily="2" charset="-122"/>
                <a:ea typeface="等线" panose="02010600030101010101" pitchFamily="2" charset="-122"/>
              </a:rPr>
              <a:t>or </a:t>
            </a:r>
            <a:r>
              <a:rPr lang="en-US" altLang="zh-CN" sz="2000" dirty="0">
                <a:solidFill>
                  <a:srgbClr val="FF0000"/>
                </a:solidFill>
                <a:latin typeface="等线" panose="02010600030101010101" pitchFamily="2" charset="-122"/>
                <a:ea typeface="等线" panose="02010600030101010101" pitchFamily="2" charset="-122"/>
              </a:rPr>
              <a:t>standard deviation</a:t>
            </a:r>
            <a:r>
              <a:rPr lang="en-US" altLang="zh-CN" sz="2000" dirty="0">
                <a:latin typeface="等线" panose="02010600030101010101" pitchFamily="2" charset="-122"/>
                <a:ea typeface="等线" panose="02010600030101010101" pitchFamily="2" charset="-122"/>
              </a:rPr>
              <a:t>. And, the test allows you to </a:t>
            </a:r>
            <a:r>
              <a:rPr lang="en-US" altLang="zh-CN" sz="2000" dirty="0">
                <a:solidFill>
                  <a:srgbClr val="FF0000"/>
                </a:solidFill>
                <a:latin typeface="等线" panose="02010600030101010101" pitchFamily="2" charset="-122"/>
                <a:ea typeface="等线" panose="02010600030101010101" pitchFamily="2" charset="-122"/>
              </a:rPr>
              <a:t>estimate</a:t>
            </a:r>
            <a:r>
              <a:rPr lang="en-US" altLang="zh-CN" sz="2000" dirty="0">
                <a:latin typeface="等线" panose="02010600030101010101" pitchFamily="2" charset="-122"/>
                <a:ea typeface="等线" panose="02010600030101010101" pitchFamily="2" charset="-122"/>
              </a:rPr>
              <a:t> these parameters from your sample.</a:t>
            </a:r>
            <a:endParaRPr lang="zh-CN" altLang="en-US"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2911611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2172390"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Lilliefors Test</a:t>
            </a:r>
          </a:p>
        </p:txBody>
      </p:sp>
      <p:sp>
        <p:nvSpPr>
          <p:cNvPr id="12" name="矩形 11">
            <a:extLst>
              <a:ext uri="{FF2B5EF4-FFF2-40B4-BE49-F238E27FC236}">
                <a16:creationId xmlns:a16="http://schemas.microsoft.com/office/drawing/2014/main" id="{21BBA4A6-CCB2-46AB-AD31-31E319ECCB1D}"/>
              </a:ext>
            </a:extLst>
          </p:cNvPr>
          <p:cNvSpPr/>
          <p:nvPr/>
        </p:nvSpPr>
        <p:spPr>
          <a:xfrm>
            <a:off x="683568" y="1948770"/>
            <a:ext cx="7790184" cy="1631216"/>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Test proceeds:</a:t>
            </a:r>
          </a:p>
          <a:p>
            <a:pPr marL="342900" indent="-342900">
              <a:buFont typeface="Wingdings" panose="05000000000000000000" pitchFamily="2" charset="2"/>
              <a:buChar char="u"/>
            </a:pPr>
            <a:r>
              <a:rPr lang="en-US" altLang="zh-CN" sz="2000" dirty="0">
                <a:solidFill>
                  <a:srgbClr val="00B0F0"/>
                </a:solidFill>
                <a:latin typeface="等线" panose="02010600030101010101" pitchFamily="2" charset="-122"/>
                <a:ea typeface="等线" panose="02010600030101010101" pitchFamily="2" charset="-122"/>
              </a:rPr>
              <a:t>Estimate hypothetical distribution by mean and variance from sample;</a:t>
            </a:r>
          </a:p>
          <a:p>
            <a:pPr marL="342900" indent="-342900">
              <a:buFont typeface="Wingdings" panose="05000000000000000000" pitchFamily="2" charset="2"/>
              <a:buChar char="u"/>
            </a:pPr>
            <a:r>
              <a:rPr lang="en-US" altLang="zh-CN" sz="2000" dirty="0">
                <a:solidFill>
                  <a:srgbClr val="00B0F0"/>
                </a:solidFill>
                <a:latin typeface="等线" panose="02010600030101010101" pitchFamily="2" charset="-122"/>
                <a:ea typeface="等线" panose="02010600030101010101" pitchFamily="2" charset="-122"/>
              </a:rPr>
              <a:t>First the data can be standardized, then use the K-S statistic to verify whether the data belong to standard normal distribution.</a:t>
            </a:r>
            <a:endParaRPr lang="en-US" altLang="zh-CN"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722332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2172390"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Lilliefors Test</a:t>
            </a:r>
          </a:p>
        </p:txBody>
      </p:sp>
      <mc:AlternateContent xmlns:mc="http://schemas.openxmlformats.org/markup-compatibility/2006" xmlns:a14="http://schemas.microsoft.com/office/drawing/2010/main">
        <mc:Choice Requires="a14">
          <p:sp>
            <p:nvSpPr>
              <p:cNvPr id="12" name="矩形 11">
                <a:extLst>
                  <a:ext uri="{FF2B5EF4-FFF2-40B4-BE49-F238E27FC236}">
                    <a16:creationId xmlns:a16="http://schemas.microsoft.com/office/drawing/2014/main" id="{21BBA4A6-CCB2-46AB-AD31-31E319ECCB1D}"/>
                  </a:ext>
                </a:extLst>
              </p:cNvPr>
              <p:cNvSpPr/>
              <p:nvPr/>
            </p:nvSpPr>
            <p:spPr>
              <a:xfrm>
                <a:off x="683568" y="1948770"/>
                <a:ext cx="7790184" cy="707886"/>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Test proceeds:</a:t>
                </a:r>
                <a:endParaRPr lang="en-US" altLang="zh-CN" sz="2000" dirty="0">
                  <a:latin typeface="等线" panose="02010600030101010101" pitchFamily="2" charset="-122"/>
                  <a:ea typeface="等线" panose="02010600030101010101" pitchFamily="2" charset="-122"/>
                </a:endParaRP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Calculate </a:t>
                </a:r>
                <a14:m>
                  <m:oMath xmlns:m="http://schemas.openxmlformats.org/officeDocument/2006/math">
                    <m:sSub>
                      <m:sSubPr>
                        <m:ctrlPr>
                          <a:rPr lang="en-US" altLang="zh-CN" sz="2000" i="1" smtClean="0">
                            <a:solidFill>
                              <a:srgbClr val="FF0000"/>
                            </a:solidFill>
                            <a:latin typeface="Cambria Math" panose="02040503050406030204" pitchFamily="18" charset="0"/>
                            <a:ea typeface="等线" panose="02010600030101010101" pitchFamily="2" charset="-122"/>
                          </a:rPr>
                        </m:ctrlPr>
                      </m:sSubPr>
                      <m:e>
                        <m:r>
                          <a:rPr lang="en-US" altLang="zh-CN" sz="2000" b="0" i="1" smtClean="0">
                            <a:solidFill>
                              <a:srgbClr val="FF0000"/>
                            </a:solidFill>
                            <a:latin typeface="Cambria Math" panose="02040503050406030204" pitchFamily="18" charset="0"/>
                            <a:ea typeface="等线" panose="02010600030101010101" pitchFamily="2" charset="-122"/>
                          </a:rPr>
                          <m:t>𝑍</m:t>
                        </m:r>
                      </m:e>
                      <m:sub>
                        <m:r>
                          <a:rPr lang="en-US" altLang="zh-CN" sz="2000" b="0" i="1" smtClean="0">
                            <a:solidFill>
                              <a:srgbClr val="FF0000"/>
                            </a:solidFill>
                            <a:latin typeface="Cambria Math" panose="02040503050406030204" pitchFamily="18" charset="0"/>
                            <a:ea typeface="等线" panose="02010600030101010101" pitchFamily="2" charset="-122"/>
                          </a:rPr>
                          <m:t>𝑖</m:t>
                        </m:r>
                      </m:sub>
                    </m:sSub>
                    <m:r>
                      <a:rPr lang="en-US" altLang="zh-CN" sz="2000" b="0" i="1" smtClean="0">
                        <a:solidFill>
                          <a:srgbClr val="FF0000"/>
                        </a:solidFill>
                        <a:latin typeface="Cambria Math" panose="02040503050406030204" pitchFamily="18" charset="0"/>
                        <a:ea typeface="等线" panose="02010600030101010101" pitchFamily="2" charset="-122"/>
                      </a:rPr>
                      <m:t>(</m:t>
                    </m:r>
                    <m:r>
                      <a:rPr lang="en-US" altLang="zh-CN" sz="2000" b="0" i="1" smtClean="0">
                        <a:solidFill>
                          <a:srgbClr val="FF0000"/>
                        </a:solidFill>
                        <a:latin typeface="Cambria Math" panose="02040503050406030204" pitchFamily="18" charset="0"/>
                        <a:ea typeface="等线" panose="02010600030101010101" pitchFamily="2" charset="-122"/>
                      </a:rPr>
                      <m:t>𝑍</m:t>
                    </m:r>
                    <m:r>
                      <a:rPr lang="en-US" altLang="zh-CN" sz="2000" b="0" i="1" smtClean="0">
                        <a:solidFill>
                          <a:srgbClr val="FF0000"/>
                        </a:solidFill>
                        <a:latin typeface="Cambria Math" panose="02040503050406030204" pitchFamily="18" charset="0"/>
                        <a:ea typeface="等线" panose="02010600030101010101" pitchFamily="2" charset="-122"/>
                      </a:rPr>
                      <m:t>−</m:t>
                    </m:r>
                    <m:r>
                      <a:rPr lang="en-US" altLang="zh-CN" sz="2000" b="0" i="1" smtClean="0">
                        <a:solidFill>
                          <a:srgbClr val="FF0000"/>
                        </a:solidFill>
                        <a:latin typeface="Cambria Math" panose="02040503050406030204" pitchFamily="18" charset="0"/>
                        <a:ea typeface="等线" panose="02010600030101010101" pitchFamily="2" charset="-122"/>
                      </a:rPr>
                      <m:t>𝑆𝑐𝑜𝑟𝑒</m:t>
                    </m:r>
                    <m:r>
                      <a:rPr lang="en-US" altLang="zh-CN" sz="2000" b="0" i="1" smtClean="0">
                        <a:solidFill>
                          <a:srgbClr val="FF0000"/>
                        </a:solidFill>
                        <a:latin typeface="Cambria Math" panose="02040503050406030204" pitchFamily="18" charset="0"/>
                        <a:ea typeface="等线" panose="02010600030101010101" pitchFamily="2" charset="-122"/>
                      </a:rPr>
                      <m:t>) </m:t>
                    </m:r>
                  </m:oMath>
                </a14:m>
                <a:r>
                  <a:rPr lang="en-US" altLang="zh-CN" sz="2000" dirty="0">
                    <a:latin typeface="等线" panose="02010600030101010101" pitchFamily="2" charset="-122"/>
                    <a:ea typeface="等线" panose="02010600030101010101" pitchFamily="2" charset="-122"/>
                  </a:rPr>
                  <a:t>for every sample to standardize data;</a:t>
                </a:r>
              </a:p>
            </p:txBody>
          </p:sp>
        </mc:Choice>
        <mc:Fallback xmlns="">
          <p:sp>
            <p:nvSpPr>
              <p:cNvPr id="12" name="矩形 11">
                <a:extLst>
                  <a:ext uri="{FF2B5EF4-FFF2-40B4-BE49-F238E27FC236}">
                    <a16:creationId xmlns:a16="http://schemas.microsoft.com/office/drawing/2014/main" id="{21BBA4A6-CCB2-46AB-AD31-31E319ECCB1D}"/>
                  </a:ext>
                </a:extLst>
              </p:cNvPr>
              <p:cNvSpPr>
                <a:spLocks noRot="1" noChangeAspect="1" noMove="1" noResize="1" noEditPoints="1" noAdjustHandles="1" noChangeArrowheads="1" noChangeShapeType="1" noTextEdit="1"/>
              </p:cNvSpPr>
              <p:nvPr/>
            </p:nvSpPr>
            <p:spPr>
              <a:xfrm>
                <a:off x="683568" y="1948770"/>
                <a:ext cx="7790184" cy="707886"/>
              </a:xfrm>
              <a:prstGeom prst="rect">
                <a:avLst/>
              </a:prstGeom>
              <a:blipFill>
                <a:blip r:embed="rId3"/>
                <a:stretch>
                  <a:fillRect l="-782" t="-5172" b="-1465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3E5CF054-09EE-4075-83F4-6052A21BB5EC}"/>
                  </a:ext>
                </a:extLst>
              </p:cNvPr>
              <p:cNvSpPr txBox="1"/>
              <p:nvPr/>
            </p:nvSpPr>
            <p:spPr>
              <a:xfrm>
                <a:off x="683568" y="2657792"/>
                <a:ext cx="3412088" cy="555408"/>
              </a:xfrm>
              <a:prstGeom prst="rect">
                <a:avLst/>
              </a:prstGeom>
              <a:noFill/>
              <a:ln>
                <a:solidFill>
                  <a:srgbClr val="00B050"/>
                </a:solid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𝑍</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𝑋</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acc>
                            <m:accPr>
                              <m:chr m:val="̅"/>
                              <m:ctrlPr>
                                <a:rPr lang="en-US" altLang="zh-CN" b="0" i="1" smtClean="0">
                                  <a:latin typeface="Cambria Math" panose="02040503050406030204" pitchFamily="18" charset="0"/>
                                </a:rPr>
                              </m:ctrlPr>
                            </m:accPr>
                            <m:e>
                              <m:r>
                                <a:rPr lang="en-US" altLang="zh-CN" b="0" i="1" smtClean="0">
                                  <a:latin typeface="Cambria Math" panose="02040503050406030204" pitchFamily="18" charset="0"/>
                                </a:rPr>
                                <m:t>𝑋</m:t>
                              </m:r>
                            </m:e>
                          </m:acc>
                        </m:num>
                        <m:den>
                          <m:r>
                            <a:rPr lang="en-US" altLang="zh-CN" b="0" i="1" smtClean="0">
                              <a:latin typeface="Cambria Math" panose="02040503050406030204" pitchFamily="18" charset="0"/>
                            </a:rPr>
                            <m:t>𝑠</m:t>
                          </m:r>
                        </m:den>
                      </m:f>
                      <m:r>
                        <a:rPr lang="en-US" altLang="zh-CN" i="1">
                          <a:latin typeface="Cambria Math" panose="02040503050406030204" pitchFamily="18" charset="0"/>
                        </a:rPr>
                        <m:t>=</m:t>
                      </m:r>
                      <m:f>
                        <m:fPr>
                          <m:ctrlPr>
                            <a:rPr lang="en-US" altLang="zh-CN" i="1" smtClean="0">
                              <a:latin typeface="Cambria Math" panose="02040503050406030204" pitchFamily="18" charset="0"/>
                            </a:rPr>
                          </m:ctrlPr>
                        </m:fPr>
                        <m:num>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zh-CN" altLang="en-US" b="0" i="1" smtClean="0">
                              <a:latin typeface="Cambria Math" panose="02040503050406030204" pitchFamily="18" charset="0"/>
                            </a:rPr>
                            <m:t>𝜇</m:t>
                          </m:r>
                        </m:num>
                        <m:den>
                          <m:r>
                            <a:rPr lang="zh-CN" altLang="en-US" i="1" smtClean="0">
                              <a:latin typeface="Cambria Math" panose="02040503050406030204" pitchFamily="18" charset="0"/>
                            </a:rPr>
                            <m:t>𝜎</m:t>
                          </m:r>
                        </m:den>
                      </m:f>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=1,2,…,</m:t>
                      </m:r>
                      <m:r>
                        <a:rPr lang="en-US" altLang="zh-CN" b="0" i="1" smtClean="0">
                          <a:latin typeface="Cambria Math" panose="02040503050406030204" pitchFamily="18" charset="0"/>
                        </a:rPr>
                        <m:t>𝑛</m:t>
                      </m:r>
                    </m:oMath>
                  </m:oMathPara>
                </a14:m>
                <a:endParaRPr lang="zh-CN" altLang="en-US" dirty="0"/>
              </a:p>
            </p:txBody>
          </p:sp>
        </mc:Choice>
        <mc:Fallback xmlns="">
          <p:sp>
            <p:nvSpPr>
              <p:cNvPr id="2" name="文本框 1">
                <a:extLst>
                  <a:ext uri="{FF2B5EF4-FFF2-40B4-BE49-F238E27FC236}">
                    <a16:creationId xmlns:a16="http://schemas.microsoft.com/office/drawing/2014/main" id="{3E5CF054-09EE-4075-83F4-6052A21BB5EC}"/>
                  </a:ext>
                </a:extLst>
              </p:cNvPr>
              <p:cNvSpPr txBox="1">
                <a:spLocks noRot="1" noChangeAspect="1" noMove="1" noResize="1" noEditPoints="1" noAdjustHandles="1" noChangeArrowheads="1" noChangeShapeType="1" noTextEdit="1"/>
              </p:cNvSpPr>
              <p:nvPr/>
            </p:nvSpPr>
            <p:spPr>
              <a:xfrm>
                <a:off x="683568" y="2657792"/>
                <a:ext cx="3412088" cy="555408"/>
              </a:xfrm>
              <a:prstGeom prst="rect">
                <a:avLst/>
              </a:prstGeom>
              <a:blipFill>
                <a:blip r:embed="rId4"/>
                <a:stretch>
                  <a:fillRect/>
                </a:stretch>
              </a:blipFill>
              <a:ln>
                <a:solidFill>
                  <a:srgbClr val="00B050"/>
                </a:solidFill>
              </a:ln>
            </p:spPr>
            <p:txBody>
              <a:bodyPr/>
              <a:lstStyle/>
              <a:p>
                <a:r>
                  <a:rPr lang="zh-CN" altLang="en-US">
                    <a:noFill/>
                  </a:rPr>
                  <a:t> </a:t>
                </a:r>
              </a:p>
            </p:txBody>
          </p:sp>
        </mc:Fallback>
      </mc:AlternateContent>
      <p:sp>
        <p:nvSpPr>
          <p:cNvPr id="3" name="矩形 2">
            <a:extLst>
              <a:ext uri="{FF2B5EF4-FFF2-40B4-BE49-F238E27FC236}">
                <a16:creationId xmlns:a16="http://schemas.microsoft.com/office/drawing/2014/main" id="{20063FD7-7FBB-4A55-A5F7-B36E2764730F}"/>
              </a:ext>
            </a:extLst>
          </p:cNvPr>
          <p:cNvSpPr/>
          <p:nvPr/>
        </p:nvSpPr>
        <p:spPr>
          <a:xfrm>
            <a:off x="704140" y="3946603"/>
            <a:ext cx="7790184" cy="1323439"/>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Z-Score </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The number of standard deviations from the mean a data point is;</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A z-score tells you where the score lies on a normal distribution curve;</a:t>
            </a:r>
            <a:endParaRPr lang="zh-CN" altLang="en-US" sz="2000" dirty="0">
              <a:latin typeface="等线" panose="02010600030101010101" pitchFamily="2" charset="-122"/>
              <a:ea typeface="等线" panose="02010600030101010101" pitchFamily="2" charset="-122"/>
            </a:endParaRPr>
          </a:p>
        </p:txBody>
      </p:sp>
      <p:pic>
        <p:nvPicPr>
          <p:cNvPr id="1026" name="Picture 2" descr="preview">
            <a:extLst>
              <a:ext uri="{FF2B5EF4-FFF2-40B4-BE49-F238E27FC236}">
                <a16:creationId xmlns:a16="http://schemas.microsoft.com/office/drawing/2014/main" id="{200E0328-9014-4720-864A-FC91ED1ABFA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55958" y="3336063"/>
            <a:ext cx="4229100" cy="35052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矩形 6">
                <a:extLst>
                  <a:ext uri="{FF2B5EF4-FFF2-40B4-BE49-F238E27FC236}">
                    <a16:creationId xmlns:a16="http://schemas.microsoft.com/office/drawing/2014/main" id="{D2715E6E-E63F-4F59-8216-0CE4A59A5420}"/>
                  </a:ext>
                </a:extLst>
              </p:cNvPr>
              <p:cNvSpPr/>
              <p:nvPr/>
            </p:nvSpPr>
            <p:spPr>
              <a:xfrm>
                <a:off x="683568" y="3151175"/>
                <a:ext cx="7790184" cy="646331"/>
              </a:xfrm>
              <a:prstGeom prst="rect">
                <a:avLst/>
              </a:prstGeom>
            </p:spPr>
            <p:txBody>
              <a:bodyPr wrap="square">
                <a:spAutoFit/>
              </a:bodyPr>
              <a:lstStyle/>
              <a:p>
                <a14:m>
                  <m:oMath xmlns:m="http://schemas.openxmlformats.org/officeDocument/2006/math">
                    <m:acc>
                      <m:accPr>
                        <m:chr m:val="̅"/>
                        <m:ctrlPr>
                          <a:rPr lang="en-US" altLang="zh-CN" i="1" dirty="0" smtClean="0">
                            <a:solidFill>
                              <a:schemeClr val="tx1"/>
                            </a:solidFill>
                            <a:latin typeface="Cambria Math" panose="02040503050406030204" pitchFamily="18" charset="0"/>
                            <a:ea typeface="等线" panose="02010600030101010101" pitchFamily="2" charset="-122"/>
                          </a:rPr>
                        </m:ctrlPr>
                      </m:accPr>
                      <m:e>
                        <m:r>
                          <m:rPr>
                            <m:sty m:val="p"/>
                          </m:rPr>
                          <a:rPr lang="en-US" altLang="zh-CN" i="0" dirty="0">
                            <a:solidFill>
                              <a:schemeClr val="tx1"/>
                            </a:solidFill>
                            <a:latin typeface="Cambria Math" panose="02040503050406030204" pitchFamily="18" charset="0"/>
                            <a:ea typeface="等线" panose="02010600030101010101" pitchFamily="2" charset="-122"/>
                          </a:rPr>
                          <m:t>X</m:t>
                        </m:r>
                      </m:e>
                    </m:acc>
                    <m:r>
                      <a:rPr lang="en-US" altLang="zh-CN" b="0" i="0" dirty="0" smtClean="0">
                        <a:solidFill>
                          <a:schemeClr val="tx1"/>
                        </a:solidFill>
                        <a:latin typeface="Cambria Math" panose="02040503050406030204" pitchFamily="18" charset="0"/>
                        <a:ea typeface="等线" panose="02010600030101010101" pitchFamily="2" charset="-122"/>
                      </a:rPr>
                      <m:t>: </m:t>
                    </m:r>
                  </m:oMath>
                </a14:m>
                <a:r>
                  <a:rPr lang="en-US" altLang="zh-CN" dirty="0">
                    <a:solidFill>
                      <a:schemeClr val="tx1"/>
                    </a:solidFill>
                    <a:latin typeface="等线" panose="02010600030101010101" pitchFamily="2" charset="-122"/>
                    <a:ea typeface="等线" panose="02010600030101010101" pitchFamily="2" charset="-122"/>
                  </a:rPr>
                  <a:t>sample mean</a:t>
                </a:r>
                <a:r>
                  <a:rPr lang="en-US" altLang="zh-CN" dirty="0">
                    <a:latin typeface="等线" panose="02010600030101010101" pitchFamily="2" charset="-122"/>
                    <a:ea typeface="等线" panose="02010600030101010101" pitchFamily="2" charset="-122"/>
                  </a:rPr>
                  <a:t>;</a:t>
                </a:r>
              </a:p>
              <a:p>
                <a:r>
                  <a:rPr lang="en-US" altLang="zh-CN" dirty="0">
                    <a:latin typeface="等线" panose="02010600030101010101" pitchFamily="2" charset="-122"/>
                    <a:ea typeface="等线" panose="02010600030101010101" pitchFamily="2" charset="-122"/>
                  </a:rPr>
                  <a:t>s: sample standard deviation;</a:t>
                </a:r>
                <a:endParaRPr lang="en-US" altLang="zh-CN" dirty="0">
                  <a:solidFill>
                    <a:schemeClr val="tx1"/>
                  </a:solidFill>
                  <a:latin typeface="等线" panose="02010600030101010101" pitchFamily="2" charset="-122"/>
                  <a:ea typeface="等线" panose="02010600030101010101" pitchFamily="2" charset="-122"/>
                </a:endParaRPr>
              </a:p>
            </p:txBody>
          </p:sp>
        </mc:Choice>
        <mc:Fallback xmlns="">
          <p:sp>
            <p:nvSpPr>
              <p:cNvPr id="7" name="矩形 6">
                <a:extLst>
                  <a:ext uri="{FF2B5EF4-FFF2-40B4-BE49-F238E27FC236}">
                    <a16:creationId xmlns:a16="http://schemas.microsoft.com/office/drawing/2014/main" id="{D2715E6E-E63F-4F59-8216-0CE4A59A5420}"/>
                  </a:ext>
                </a:extLst>
              </p:cNvPr>
              <p:cNvSpPr>
                <a:spLocks noRot="1" noChangeAspect="1" noMove="1" noResize="1" noEditPoints="1" noAdjustHandles="1" noChangeArrowheads="1" noChangeShapeType="1" noTextEdit="1"/>
              </p:cNvSpPr>
              <p:nvPr/>
            </p:nvSpPr>
            <p:spPr>
              <a:xfrm>
                <a:off x="683568" y="3151175"/>
                <a:ext cx="7790184" cy="646331"/>
              </a:xfrm>
              <a:prstGeom prst="rect">
                <a:avLst/>
              </a:prstGeom>
              <a:blipFill>
                <a:blip r:embed="rId6"/>
                <a:stretch>
                  <a:fillRect l="-626" t="-5660" b="-1415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89585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26"/>
                                        </p:tgtEl>
                                        <p:attrNameLst>
                                          <p:attrName>style.visibility</p:attrName>
                                        </p:attrNameLst>
                                      </p:cBhvr>
                                      <p:to>
                                        <p:strVal val="visible"/>
                                      </p:to>
                                    </p:set>
                                    <p:anim calcmode="lin" valueType="num">
                                      <p:cBhvr additive="base">
                                        <p:cTn id="25" dur="500" fill="hold"/>
                                        <p:tgtEl>
                                          <p:spTgt spid="1026"/>
                                        </p:tgtEl>
                                        <p:attrNameLst>
                                          <p:attrName>ppt_x</p:attrName>
                                        </p:attrNameLst>
                                      </p:cBhvr>
                                      <p:tavLst>
                                        <p:tav tm="0">
                                          <p:val>
                                            <p:strVal val="#ppt_x"/>
                                          </p:val>
                                        </p:tav>
                                        <p:tav tm="100000">
                                          <p:val>
                                            <p:strVal val="#ppt_x"/>
                                          </p:val>
                                        </p:tav>
                                      </p:tavLst>
                                    </p:anim>
                                    <p:anim calcmode="lin" valueType="num">
                                      <p:cBhvr additive="base">
                                        <p:cTn id="26"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7" grpId="0"/>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2" name="矩形 11">
                <a:extLst>
                  <a:ext uri="{FF2B5EF4-FFF2-40B4-BE49-F238E27FC236}">
                    <a16:creationId xmlns:a16="http://schemas.microsoft.com/office/drawing/2014/main" id="{21BBA4A6-CCB2-46AB-AD31-31E319ECCB1D}"/>
                  </a:ext>
                </a:extLst>
              </p:cNvPr>
              <p:cNvSpPr/>
              <p:nvPr/>
            </p:nvSpPr>
            <p:spPr>
              <a:xfrm>
                <a:off x="683568" y="1948770"/>
                <a:ext cx="7790184" cy="1631216"/>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Test proceeds:</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Calculate </a:t>
                </a:r>
                <a14:m>
                  <m:oMath xmlns:m="http://schemas.openxmlformats.org/officeDocument/2006/math">
                    <m:sSub>
                      <m:sSubPr>
                        <m:ctrlPr>
                          <a:rPr lang="en-US" altLang="zh-CN" sz="2000" i="1" smtClean="0">
                            <a:solidFill>
                              <a:srgbClr val="FF0000"/>
                            </a:solidFill>
                            <a:latin typeface="Cambria Math" panose="02040503050406030204" pitchFamily="18" charset="0"/>
                            <a:ea typeface="等线" panose="02010600030101010101" pitchFamily="2" charset="-122"/>
                          </a:rPr>
                        </m:ctrlPr>
                      </m:sSubPr>
                      <m:e>
                        <m:r>
                          <a:rPr lang="en-US" altLang="zh-CN" sz="2000" b="0" i="1" smtClean="0">
                            <a:solidFill>
                              <a:srgbClr val="FF0000"/>
                            </a:solidFill>
                            <a:latin typeface="Cambria Math" panose="02040503050406030204" pitchFamily="18" charset="0"/>
                            <a:ea typeface="等线" panose="02010600030101010101" pitchFamily="2" charset="-122"/>
                          </a:rPr>
                          <m:t>𝑍</m:t>
                        </m:r>
                      </m:e>
                      <m:sub>
                        <m:r>
                          <a:rPr lang="en-US" altLang="zh-CN" sz="2000" b="0" i="1" smtClean="0">
                            <a:solidFill>
                              <a:srgbClr val="FF0000"/>
                            </a:solidFill>
                            <a:latin typeface="Cambria Math" panose="02040503050406030204" pitchFamily="18" charset="0"/>
                            <a:ea typeface="等线" panose="02010600030101010101" pitchFamily="2" charset="-122"/>
                          </a:rPr>
                          <m:t>𝑖</m:t>
                        </m:r>
                      </m:sub>
                    </m:sSub>
                    <m:r>
                      <a:rPr lang="en-US" altLang="zh-CN" sz="2000" b="0" i="1" smtClean="0">
                        <a:solidFill>
                          <a:srgbClr val="FF0000"/>
                        </a:solidFill>
                        <a:latin typeface="Cambria Math" panose="02040503050406030204" pitchFamily="18" charset="0"/>
                        <a:ea typeface="等线" panose="02010600030101010101" pitchFamily="2" charset="-122"/>
                      </a:rPr>
                      <m:t> </m:t>
                    </m:r>
                  </m:oMath>
                </a14:m>
                <a:r>
                  <a:rPr lang="en-US" altLang="zh-CN" sz="2000" dirty="0">
                    <a:latin typeface="等线" panose="02010600030101010101" pitchFamily="2" charset="-122"/>
                    <a:ea typeface="等线" panose="02010600030101010101" pitchFamily="2" charset="-122"/>
                  </a:rPr>
                  <a:t>for every sample;</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Calculate the </a:t>
                </a:r>
                <a:r>
                  <a:rPr lang="en-US" altLang="zh-CN" sz="2000" dirty="0">
                    <a:solidFill>
                      <a:srgbClr val="FF0000"/>
                    </a:solidFill>
                    <a:latin typeface="等线" panose="02010600030101010101" pitchFamily="2" charset="-122"/>
                    <a:ea typeface="等线" panose="02010600030101010101" pitchFamily="2" charset="-122"/>
                  </a:rPr>
                  <a:t>test statistic </a:t>
                </a:r>
                <a14:m>
                  <m:oMath xmlns:m="http://schemas.openxmlformats.org/officeDocument/2006/math">
                    <m:r>
                      <a:rPr lang="en-US" altLang="zh-CN" sz="2000" b="0" i="1" smtClean="0">
                        <a:solidFill>
                          <a:srgbClr val="FF0000"/>
                        </a:solidFill>
                        <a:latin typeface="Cambria Math" panose="02040503050406030204" pitchFamily="18" charset="0"/>
                        <a:ea typeface="等线" panose="02010600030101010101" pitchFamily="2" charset="-122"/>
                      </a:rPr>
                      <m:t>𝐷</m:t>
                    </m:r>
                  </m:oMath>
                </a14:m>
                <a:r>
                  <a:rPr lang="en-US" altLang="zh-CN" sz="2000" dirty="0">
                    <a:latin typeface="等线" panose="02010600030101010101" pitchFamily="2" charset="-122"/>
                    <a:ea typeface="等线" panose="02010600030101010101" pitchFamily="2" charset="-122"/>
                  </a:rPr>
                  <a:t>;</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Find the </a:t>
                </a:r>
                <a:r>
                  <a:rPr lang="en-US" altLang="zh-CN" sz="2000" dirty="0">
                    <a:solidFill>
                      <a:srgbClr val="FF0000"/>
                    </a:solidFill>
                    <a:latin typeface="等线" panose="02010600030101010101" pitchFamily="2" charset="-122"/>
                    <a:ea typeface="等线" panose="02010600030101010101" pitchFamily="2" charset="-122"/>
                  </a:rPr>
                  <a:t>critical value </a:t>
                </a:r>
                <a:r>
                  <a:rPr lang="en-US" altLang="zh-CN" sz="2000" dirty="0">
                    <a:latin typeface="等线" panose="02010600030101010101" pitchFamily="2" charset="-122"/>
                    <a:ea typeface="等线" panose="02010600030101010101" pitchFamily="2" charset="-122"/>
                  </a:rPr>
                  <a:t>for the test from this table and reject the null hypothesis if the test statistic </a:t>
                </a:r>
                <a14:m>
                  <m:oMath xmlns:m="http://schemas.openxmlformats.org/officeDocument/2006/math">
                    <m:r>
                      <a:rPr lang="en-US" altLang="zh-CN" sz="2000" b="0" i="1" smtClean="0">
                        <a:latin typeface="Cambria Math" panose="02040503050406030204" pitchFamily="18" charset="0"/>
                        <a:ea typeface="等线" panose="02010600030101010101" pitchFamily="2" charset="-122"/>
                      </a:rPr>
                      <m:t>𝐷</m:t>
                    </m:r>
                  </m:oMath>
                </a14:m>
                <a:r>
                  <a:rPr lang="en-US" altLang="zh-CN" sz="2000" dirty="0">
                    <a:latin typeface="等线" panose="02010600030101010101" pitchFamily="2" charset="-122"/>
                    <a:ea typeface="等线" panose="02010600030101010101" pitchFamily="2" charset="-122"/>
                  </a:rPr>
                  <a:t> is greater than the critical value.  </a:t>
                </a:r>
                <a:endParaRPr lang="zh-CN" altLang="en-US" sz="2000" dirty="0">
                  <a:latin typeface="等线" panose="02010600030101010101" pitchFamily="2" charset="-122"/>
                  <a:ea typeface="等线" panose="02010600030101010101" pitchFamily="2" charset="-122"/>
                </a:endParaRPr>
              </a:p>
            </p:txBody>
          </p:sp>
        </mc:Choice>
        <mc:Fallback xmlns="">
          <p:sp>
            <p:nvSpPr>
              <p:cNvPr id="12" name="矩形 11">
                <a:extLst>
                  <a:ext uri="{FF2B5EF4-FFF2-40B4-BE49-F238E27FC236}">
                    <a16:creationId xmlns:a16="http://schemas.microsoft.com/office/drawing/2014/main" id="{21BBA4A6-CCB2-46AB-AD31-31E319ECCB1D}"/>
                  </a:ext>
                </a:extLst>
              </p:cNvPr>
              <p:cNvSpPr>
                <a:spLocks noRot="1" noChangeAspect="1" noMove="1" noResize="1" noEditPoints="1" noAdjustHandles="1" noChangeArrowheads="1" noChangeShapeType="1" noTextEdit="1"/>
              </p:cNvSpPr>
              <p:nvPr/>
            </p:nvSpPr>
            <p:spPr>
              <a:xfrm>
                <a:off x="683568" y="1948770"/>
                <a:ext cx="7790184" cy="1631216"/>
              </a:xfrm>
              <a:prstGeom prst="rect">
                <a:avLst/>
              </a:prstGeom>
              <a:blipFill>
                <a:blip r:embed="rId3"/>
                <a:stretch>
                  <a:fillRect l="-782" t="-2247" r="-1408" b="-5993"/>
                </a:stretch>
              </a:blipFill>
            </p:spPr>
            <p:txBody>
              <a:bodyPr/>
              <a:lstStyle/>
              <a:p>
                <a:r>
                  <a:rPr lang="zh-CN" altLang="en-US">
                    <a:noFill/>
                  </a:rPr>
                  <a:t> </a:t>
                </a:r>
              </a:p>
            </p:txBody>
          </p:sp>
        </mc:Fallback>
      </mc:AlternateContent>
      <p:sp>
        <p:nvSpPr>
          <p:cNvPr id="6" name="矩形 5">
            <a:extLst>
              <a:ext uri="{FF2B5EF4-FFF2-40B4-BE49-F238E27FC236}">
                <a16:creationId xmlns:a16="http://schemas.microsoft.com/office/drawing/2014/main" id="{856251D8-45F9-4464-B35E-20812EF265E0}"/>
              </a:ext>
            </a:extLst>
          </p:cNvPr>
          <p:cNvSpPr/>
          <p:nvPr/>
        </p:nvSpPr>
        <p:spPr>
          <a:xfrm>
            <a:off x="683568" y="1484784"/>
            <a:ext cx="2172390"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Lilliefors Test</a:t>
            </a:r>
          </a:p>
        </p:txBody>
      </p:sp>
      <p:grpSp>
        <p:nvGrpSpPr>
          <p:cNvPr id="5" name="组合 4">
            <a:extLst>
              <a:ext uri="{FF2B5EF4-FFF2-40B4-BE49-F238E27FC236}">
                <a16:creationId xmlns:a16="http://schemas.microsoft.com/office/drawing/2014/main" id="{3391C4FE-32F1-4DBC-B45C-48CD161C6F10}"/>
              </a:ext>
            </a:extLst>
          </p:cNvPr>
          <p:cNvGrpSpPr/>
          <p:nvPr/>
        </p:nvGrpSpPr>
        <p:grpSpPr>
          <a:xfrm>
            <a:off x="1043608" y="3746699"/>
            <a:ext cx="2621359" cy="453377"/>
            <a:chOff x="697621" y="3125893"/>
            <a:chExt cx="2621359" cy="453377"/>
          </a:xfrm>
        </p:grpSpPr>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A3745419-DA8F-4918-8E1B-657A8C411726}"/>
                    </a:ext>
                  </a:extLst>
                </p:cNvPr>
                <p:cNvSpPr txBox="1"/>
                <p:nvPr/>
              </p:nvSpPr>
              <p:spPr>
                <a:xfrm>
                  <a:off x="697621" y="3125893"/>
                  <a:ext cx="2621359"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𝐷</m:t>
                        </m:r>
                        <m:r>
                          <a:rPr lang="en-US" altLang="zh-CN" sz="2000" b="0" i="1" smtClean="0">
                            <a:latin typeface="Cambria Math" panose="02040503050406030204" pitchFamily="18" charset="0"/>
                          </a:rPr>
                          <m:t>=</m:t>
                        </m:r>
                        <m:r>
                          <m:rPr>
                            <m:sty m:val="p"/>
                          </m:rPr>
                          <a:rPr lang="en-US" altLang="zh-CN" sz="2000" b="0" i="0" smtClean="0">
                            <a:latin typeface="Cambria Math" panose="02040503050406030204" pitchFamily="18" charset="0"/>
                          </a:rPr>
                          <m:t>sup</m:t>
                        </m:r>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𝐹</m:t>
                            </m:r>
                          </m:e>
                          <m:sub>
                            <m:r>
                              <a:rPr lang="en-US" altLang="zh-CN" sz="2000" b="0" i="1" smtClean="0">
                                <a:latin typeface="Cambria Math" panose="02040503050406030204" pitchFamily="18" charset="0"/>
                              </a:rPr>
                              <m:t>𝑛</m:t>
                            </m:r>
                          </m:sub>
                        </m:sSub>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𝐹</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oMath>
                    </m:oMathPara>
                  </a14:m>
                  <a:endParaRPr lang="zh-CN" altLang="en-US" sz="2000" dirty="0"/>
                </a:p>
              </p:txBody>
            </p:sp>
          </mc:Choice>
          <mc:Fallback xmlns="">
            <p:sp>
              <p:nvSpPr>
                <p:cNvPr id="8" name="文本框 7">
                  <a:extLst>
                    <a:ext uri="{FF2B5EF4-FFF2-40B4-BE49-F238E27FC236}">
                      <a16:creationId xmlns:a16="http://schemas.microsoft.com/office/drawing/2014/main" id="{A3745419-DA8F-4918-8E1B-657A8C411726}"/>
                    </a:ext>
                  </a:extLst>
                </p:cNvPr>
                <p:cNvSpPr txBox="1">
                  <a:spLocks noRot="1" noChangeAspect="1" noMove="1" noResize="1" noEditPoints="1" noAdjustHandles="1" noChangeArrowheads="1" noChangeShapeType="1" noTextEdit="1"/>
                </p:cNvSpPr>
                <p:nvPr/>
              </p:nvSpPr>
              <p:spPr>
                <a:xfrm>
                  <a:off x="697621" y="3125893"/>
                  <a:ext cx="2621359" cy="307777"/>
                </a:xfrm>
                <a:prstGeom prst="rect">
                  <a:avLst/>
                </a:prstGeom>
                <a:blipFill>
                  <a:blip r:embed="rId4"/>
                  <a:stretch>
                    <a:fillRect l="-1395" r="-2791" b="-380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B8C17188-EEBA-4F67-AB4B-550A248EDC3E}"/>
                    </a:ext>
                  </a:extLst>
                </p:cNvPr>
                <p:cNvSpPr txBox="1"/>
                <p:nvPr/>
              </p:nvSpPr>
              <p:spPr>
                <a:xfrm>
                  <a:off x="1375941" y="3394604"/>
                  <a:ext cx="129716"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200" b="0" i="1" smtClean="0">
                            <a:latin typeface="Cambria Math" panose="02040503050406030204" pitchFamily="18" charset="0"/>
                          </a:rPr>
                          <m:t>𝑥</m:t>
                        </m:r>
                      </m:oMath>
                    </m:oMathPara>
                  </a14:m>
                  <a:endParaRPr lang="zh-CN" altLang="en-US" sz="1600" dirty="0"/>
                </a:p>
              </p:txBody>
            </p:sp>
          </mc:Choice>
          <mc:Fallback xmlns="">
            <p:sp>
              <p:nvSpPr>
                <p:cNvPr id="9" name="文本框 8">
                  <a:extLst>
                    <a:ext uri="{FF2B5EF4-FFF2-40B4-BE49-F238E27FC236}">
                      <a16:creationId xmlns:a16="http://schemas.microsoft.com/office/drawing/2014/main" id="{B8C17188-EEBA-4F67-AB4B-550A248EDC3E}"/>
                    </a:ext>
                  </a:extLst>
                </p:cNvPr>
                <p:cNvSpPr txBox="1">
                  <a:spLocks noRot="1" noChangeAspect="1" noMove="1" noResize="1" noEditPoints="1" noAdjustHandles="1" noChangeArrowheads="1" noChangeShapeType="1" noTextEdit="1"/>
                </p:cNvSpPr>
                <p:nvPr/>
              </p:nvSpPr>
              <p:spPr>
                <a:xfrm>
                  <a:off x="1375941" y="3394604"/>
                  <a:ext cx="129716" cy="184666"/>
                </a:xfrm>
                <a:prstGeom prst="rect">
                  <a:avLst/>
                </a:prstGeom>
                <a:blipFill>
                  <a:blip r:embed="rId5"/>
                  <a:stretch>
                    <a:fillRect l="-9091" r="-9091"/>
                  </a:stretch>
                </a:blipFill>
              </p:spPr>
              <p:txBody>
                <a:bodyPr/>
                <a:lstStyle/>
                <a:p>
                  <a:r>
                    <a:rPr lang="zh-CN" altLang="en-US">
                      <a:noFill/>
                    </a:rPr>
                    <a:t> </a:t>
                  </a:r>
                </a:p>
              </p:txBody>
            </p:sp>
          </mc:Fallback>
        </mc:AlternateContent>
      </p:grpSp>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FE0AC894-1055-4B6C-BDB7-73B2ADE9DB5E}"/>
                  </a:ext>
                </a:extLst>
              </p:cNvPr>
              <p:cNvSpPr txBox="1"/>
              <p:nvPr/>
            </p:nvSpPr>
            <p:spPr>
              <a:xfrm>
                <a:off x="1043608" y="4149080"/>
                <a:ext cx="6378464" cy="1359539"/>
              </a:xfrm>
              <a:prstGeom prst="rect">
                <a:avLst/>
              </a:prstGeom>
              <a:noFill/>
            </p:spPr>
            <p:txBody>
              <a:bodyPr wrap="square" lIns="0" tIns="0" rIns="0" bIns="0" rtlCol="0">
                <a:spAutoFit/>
              </a:bodyPr>
              <a:lstStyle/>
              <a:p>
                <a14:m>
                  <m:oMath xmlns:m="http://schemas.openxmlformats.org/officeDocument/2006/math">
                    <m:sSub>
                      <m:sSubPr>
                        <m:ctrlPr>
                          <a:rPr lang="en-US" altLang="zh-CN" sz="2000" i="1" smtClean="0">
                            <a:latin typeface="Cambria Math" panose="02040503050406030204" pitchFamily="18" charset="0"/>
                          </a:rPr>
                        </m:ctrlPr>
                      </m:sSubPr>
                      <m:e>
                        <m:r>
                          <a:rPr lang="en-US" altLang="zh-CN" sz="2000" i="1">
                            <a:latin typeface="Cambria Math" panose="02040503050406030204" pitchFamily="18" charset="0"/>
                          </a:rPr>
                          <m:t>𝐹</m:t>
                        </m:r>
                      </m:e>
                      <m:sub>
                        <m:r>
                          <a:rPr lang="en-US" altLang="zh-CN" sz="2000" i="1">
                            <a:latin typeface="Cambria Math" panose="02040503050406030204" pitchFamily="18" charset="0"/>
                          </a:rPr>
                          <m:t>𝑛</m:t>
                        </m:r>
                      </m:sub>
                    </m:sSub>
                    <m:d>
                      <m:dPr>
                        <m:ctrlPr>
                          <a:rPr lang="en-US" altLang="zh-CN" sz="2000" i="1">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oMath>
                </a14:m>
                <a:r>
                  <a:rPr lang="en-US" altLang="zh-CN" sz="2000" dirty="0">
                    <a:latin typeface="等线" panose="02010600030101010101" pitchFamily="2" charset="-122"/>
                    <a:ea typeface="等线" panose="02010600030101010101" pitchFamily="2" charset="-122"/>
                  </a:rPr>
                  <a:t> the EDF of the Z-Score:  </a:t>
                </a:r>
                <a14:m>
                  <m:oMath xmlns:m="http://schemas.openxmlformats.org/officeDocument/2006/math">
                    <m:sSub>
                      <m:sSubPr>
                        <m:ctrlPr>
                          <a:rPr lang="en-US" altLang="zh-CN" sz="2000" i="1" smtClean="0">
                            <a:latin typeface="Cambria Math" panose="02040503050406030204" pitchFamily="18" charset="0"/>
                          </a:rPr>
                        </m:ctrlPr>
                      </m:sSubPr>
                      <m:e>
                        <m:r>
                          <a:rPr lang="en-US" altLang="zh-CN" sz="2000" b="0" i="1" smtClean="0">
                            <a:latin typeface="Cambria Math" panose="02040503050406030204" pitchFamily="18" charset="0"/>
                          </a:rPr>
                          <m:t>𝐹</m:t>
                        </m:r>
                      </m:e>
                      <m:sub>
                        <m:r>
                          <a:rPr lang="en-US" altLang="zh-CN" sz="2000" b="0" i="1" smtClean="0">
                            <a:latin typeface="Cambria Math" panose="02040503050406030204" pitchFamily="18" charset="0"/>
                          </a:rPr>
                          <m:t>𝑛</m:t>
                        </m:r>
                      </m:sub>
                    </m:sSub>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𝑡</m:t>
                        </m:r>
                      </m:e>
                    </m:d>
                    <m:r>
                      <a:rPr lang="en-US" altLang="zh-CN" sz="2000" b="0" i="1" smtClean="0">
                        <a:latin typeface="Cambria Math" panose="02040503050406030204" pitchFamily="18" charset="0"/>
                      </a:rPr>
                      <m:t>=</m:t>
                    </m:r>
                    <m:f>
                      <m:fPr>
                        <m:ctrlPr>
                          <a:rPr lang="en-US" altLang="zh-CN" sz="2000" b="0" i="1" smtClean="0">
                            <a:latin typeface="Cambria Math" panose="02040503050406030204" pitchFamily="18" charset="0"/>
                          </a:rPr>
                        </m:ctrlPr>
                      </m:fPr>
                      <m:num>
                        <m:r>
                          <a:rPr lang="en-US" altLang="zh-CN" sz="2000" b="0" i="1" smtClean="0">
                            <a:latin typeface="Cambria Math" panose="02040503050406030204" pitchFamily="18" charset="0"/>
                          </a:rPr>
                          <m:t>1</m:t>
                        </m:r>
                      </m:num>
                      <m:den>
                        <m:r>
                          <a:rPr lang="en-US" altLang="zh-CN" sz="2000" b="0" i="1" smtClean="0">
                            <a:latin typeface="Cambria Math" panose="02040503050406030204" pitchFamily="18" charset="0"/>
                          </a:rPr>
                          <m:t>𝑛</m:t>
                        </m:r>
                      </m:den>
                    </m:f>
                    <m:nary>
                      <m:naryPr>
                        <m:chr m:val="∑"/>
                        <m:ctrlPr>
                          <a:rPr lang="en-US" altLang="zh-CN" sz="2000" b="0" i="1" smtClean="0">
                            <a:latin typeface="Cambria Math" panose="02040503050406030204" pitchFamily="18" charset="0"/>
                          </a:rPr>
                        </m:ctrlPr>
                      </m:naryPr>
                      <m:sub>
                        <m:r>
                          <m:rPr>
                            <m:brk m:alnAt="23"/>
                          </m:rPr>
                          <a:rPr lang="en-US" altLang="zh-CN" sz="2000" b="0" i="1" smtClean="0">
                            <a:latin typeface="Cambria Math" panose="02040503050406030204" pitchFamily="18" charset="0"/>
                          </a:rPr>
                          <m:t>𝑗</m:t>
                        </m:r>
                        <m:r>
                          <a:rPr lang="en-US" altLang="zh-CN" sz="2000" b="0" i="1" smtClean="0">
                            <a:latin typeface="Cambria Math" panose="02040503050406030204" pitchFamily="18" charset="0"/>
                          </a:rPr>
                          <m:t>=1</m:t>
                        </m:r>
                      </m:sub>
                      <m:sup>
                        <m:r>
                          <a:rPr lang="en-US" altLang="zh-CN" sz="2000" b="0" i="1" smtClean="0">
                            <a:latin typeface="Cambria Math" panose="02040503050406030204" pitchFamily="18" charset="0"/>
                          </a:rPr>
                          <m:t>𝑛</m:t>
                        </m:r>
                      </m:sup>
                      <m:e>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𝐼</m:t>
                            </m:r>
                          </m:e>
                          <m:sub>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𝑍</m:t>
                                </m:r>
                              </m:e>
                              <m:sub>
                                <m:r>
                                  <a:rPr lang="en-US" altLang="zh-CN" sz="2000" b="0" i="1" smtClean="0">
                                    <a:latin typeface="Cambria Math" panose="02040503050406030204" pitchFamily="18" charset="0"/>
                                  </a:rPr>
                                  <m:t>𝑗</m:t>
                                </m:r>
                              </m:sub>
                            </m:sSub>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𝑡</m:t>
                            </m:r>
                            <m:r>
                              <a:rPr lang="en-US" altLang="zh-CN" sz="2000" b="0" i="1" smtClean="0">
                                <a:latin typeface="Cambria Math" panose="02040503050406030204" pitchFamily="18" charset="0"/>
                              </a:rPr>
                              <m:t>}</m:t>
                            </m:r>
                          </m:sub>
                        </m:sSub>
                      </m:e>
                    </m:nary>
                  </m:oMath>
                </a14:m>
                <a:endParaRPr lang="en-US" altLang="zh-CN" sz="2000" b="0" dirty="0">
                  <a:latin typeface="等线" panose="02010600030101010101" pitchFamily="2" charset="-122"/>
                  <a:ea typeface="等线" panose="02010600030101010101" pitchFamily="2" charset="-122"/>
                </a:endParaRPr>
              </a:p>
              <a:p>
                <a14:m>
                  <m:oMath xmlns:m="http://schemas.openxmlformats.org/officeDocument/2006/math">
                    <m:r>
                      <a:rPr lang="en-US" altLang="zh-CN" b="0" i="1" smtClean="0">
                        <a:latin typeface="Cambria Math" panose="02040503050406030204" pitchFamily="18" charset="0"/>
                        <a:ea typeface="等线" panose="02010600030101010101" pitchFamily="2" charset="-122"/>
                      </a:rPr>
                      <m:t>𝑡</m:t>
                    </m:r>
                    <m:r>
                      <a:rPr lang="en-US" altLang="zh-CN" b="0" i="1" smtClean="0">
                        <a:latin typeface="Cambria Math" panose="02040503050406030204" pitchFamily="18" charset="0"/>
                        <a:ea typeface="等线" panose="02010600030101010101" pitchFamily="2" charset="-122"/>
                      </a:rPr>
                      <m:t>:</m:t>
                    </m:r>
                  </m:oMath>
                </a14:m>
                <a:r>
                  <a:rPr lang="en-US" altLang="zh-CN" dirty="0">
                    <a:latin typeface="等线" panose="02010600030101010101" pitchFamily="2" charset="-122"/>
                    <a:ea typeface="等线" panose="02010600030101010101" pitchFamily="2" charset="-122"/>
                  </a:rPr>
                  <a:t> Ordered Z-score of sample; </a:t>
                </a:r>
              </a:p>
              <a:p>
                <a:endParaRPr lang="en-US" altLang="zh-CN" sz="2000" dirty="0">
                  <a:latin typeface="等线" panose="02010600030101010101" pitchFamily="2" charset="-122"/>
                  <a:ea typeface="等线" panose="02010600030101010101" pitchFamily="2" charset="-122"/>
                </a:endParaRPr>
              </a:p>
              <a:p>
                <a:r>
                  <a:rPr lang="en-US" altLang="zh-CN" sz="2000" dirty="0">
                    <a:latin typeface="等线" panose="02010600030101010101" pitchFamily="2" charset="-122"/>
                    <a:ea typeface="等线" panose="02010600030101010101" pitchFamily="2" charset="-122"/>
                  </a:rPr>
                  <a:t>F(x) = the </a:t>
                </a:r>
                <a:r>
                  <a:rPr lang="en-US" altLang="zh-CN" sz="2000" dirty="0">
                    <a:solidFill>
                      <a:srgbClr val="FF0000"/>
                    </a:solidFill>
                    <a:latin typeface="等线" panose="02010600030101010101" pitchFamily="2" charset="-122"/>
                    <a:ea typeface="等线" panose="02010600030101010101" pitchFamily="2" charset="-122"/>
                  </a:rPr>
                  <a:t>standard normal </a:t>
                </a:r>
                <a:r>
                  <a:rPr lang="en-US" altLang="zh-CN" sz="2000" dirty="0">
                    <a:latin typeface="等线" panose="02010600030101010101" pitchFamily="2" charset="-122"/>
                    <a:ea typeface="等线" panose="02010600030101010101" pitchFamily="2" charset="-122"/>
                  </a:rPr>
                  <a:t>distribution function;</a:t>
                </a:r>
              </a:p>
            </p:txBody>
          </p:sp>
        </mc:Choice>
        <mc:Fallback xmlns="">
          <p:sp>
            <p:nvSpPr>
              <p:cNvPr id="4" name="文本框 3">
                <a:extLst>
                  <a:ext uri="{FF2B5EF4-FFF2-40B4-BE49-F238E27FC236}">
                    <a16:creationId xmlns:a16="http://schemas.microsoft.com/office/drawing/2014/main" id="{FE0AC894-1055-4B6C-BDB7-73B2ADE9DB5E}"/>
                  </a:ext>
                </a:extLst>
              </p:cNvPr>
              <p:cNvSpPr txBox="1">
                <a:spLocks noRot="1" noChangeAspect="1" noMove="1" noResize="1" noEditPoints="1" noAdjustHandles="1" noChangeArrowheads="1" noChangeShapeType="1" noTextEdit="1"/>
              </p:cNvSpPr>
              <p:nvPr/>
            </p:nvSpPr>
            <p:spPr>
              <a:xfrm>
                <a:off x="1043608" y="4149080"/>
                <a:ext cx="6378464" cy="1359539"/>
              </a:xfrm>
              <a:prstGeom prst="rect">
                <a:avLst/>
              </a:prstGeom>
              <a:blipFill>
                <a:blip r:embed="rId6"/>
                <a:stretch>
                  <a:fillRect l="-2388" t="-34978" b="-8072"/>
                </a:stretch>
              </a:blipFill>
            </p:spPr>
            <p:txBody>
              <a:bodyPr/>
              <a:lstStyle/>
              <a:p>
                <a:r>
                  <a:rPr lang="zh-CN" altLang="en-US">
                    <a:noFill/>
                  </a:rPr>
                  <a:t> </a:t>
                </a:r>
              </a:p>
            </p:txBody>
          </p:sp>
        </mc:Fallback>
      </mc:AlternateContent>
      <p:sp>
        <p:nvSpPr>
          <p:cNvPr id="10" name="矩形 9">
            <a:extLst>
              <a:ext uri="{FF2B5EF4-FFF2-40B4-BE49-F238E27FC236}">
                <a16:creationId xmlns:a16="http://schemas.microsoft.com/office/drawing/2014/main" id="{BB0AAC2E-8CDC-443A-8750-4EAEA9A6B2E8}"/>
              </a:ext>
            </a:extLst>
          </p:cNvPr>
          <p:cNvSpPr/>
          <p:nvPr/>
        </p:nvSpPr>
        <p:spPr>
          <a:xfrm>
            <a:off x="683568" y="5745450"/>
            <a:ext cx="7790184" cy="400110"/>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Note: It can be used to test for a fit to an </a:t>
            </a:r>
            <a:r>
              <a:rPr lang="en-US" altLang="zh-CN" sz="2000" dirty="0">
                <a:solidFill>
                  <a:srgbClr val="FF0000"/>
                </a:solidFill>
                <a:latin typeface="等线" panose="02010600030101010101" pitchFamily="2" charset="-122"/>
                <a:ea typeface="等线" panose="02010600030101010101" pitchFamily="2" charset="-122"/>
              </a:rPr>
              <a:t>exponential distribution</a:t>
            </a:r>
            <a:r>
              <a:rPr lang="en-US" altLang="zh-CN" sz="2000" dirty="0">
                <a:solidFill>
                  <a:srgbClr val="00B0F0"/>
                </a:solidFill>
                <a:latin typeface="等线" panose="02010600030101010101" pitchFamily="2" charset="-122"/>
                <a:ea typeface="等线" panose="02010600030101010101" pitchFamily="2" charset="-122"/>
              </a:rPr>
              <a:t>.</a:t>
            </a:r>
          </a:p>
        </p:txBody>
      </p:sp>
      <p:sp>
        <p:nvSpPr>
          <p:cNvPr id="7" name="矩形: 圆角 6">
            <a:extLst>
              <a:ext uri="{FF2B5EF4-FFF2-40B4-BE49-F238E27FC236}">
                <a16:creationId xmlns:a16="http://schemas.microsoft.com/office/drawing/2014/main" id="{2ABF0D2D-723F-4723-AA53-94142E4F24FC}"/>
              </a:ext>
            </a:extLst>
          </p:cNvPr>
          <p:cNvSpPr/>
          <p:nvPr/>
        </p:nvSpPr>
        <p:spPr>
          <a:xfrm>
            <a:off x="827584" y="3645024"/>
            <a:ext cx="6768752" cy="2100426"/>
          </a:xfrm>
          <a:prstGeom prst="round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61814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文本框 2">
            <a:extLst>
              <a:ext uri="{FF2B5EF4-FFF2-40B4-BE49-F238E27FC236}">
                <a16:creationId xmlns:a16="http://schemas.microsoft.com/office/drawing/2014/main" id="{C78C462B-C4CF-4964-82E6-E610122E57BE}"/>
              </a:ext>
            </a:extLst>
          </p:cNvPr>
          <p:cNvSpPr txBox="1">
            <a:spLocks noChangeArrowheads="1"/>
          </p:cNvSpPr>
          <p:nvPr/>
        </p:nvSpPr>
        <p:spPr bwMode="auto">
          <a:xfrm>
            <a:off x="971550" y="1312863"/>
            <a:ext cx="22367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400"/>
              <a:t>K</a:t>
            </a:r>
            <a:r>
              <a:rPr lang="zh-CN" altLang="en-US" sz="2400"/>
              <a:t>折交叉验证法</a:t>
            </a:r>
          </a:p>
        </p:txBody>
      </p:sp>
      <p:pic>
        <p:nvPicPr>
          <p:cNvPr id="19459" name="图片 3">
            <a:extLst>
              <a:ext uri="{FF2B5EF4-FFF2-40B4-BE49-F238E27FC236}">
                <a16:creationId xmlns:a16="http://schemas.microsoft.com/office/drawing/2014/main" id="{CFBB456F-2ABD-4814-AF95-998524E3120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19250" y="2349500"/>
            <a:ext cx="5040313" cy="275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0" name="文本框 4">
            <a:extLst>
              <a:ext uri="{FF2B5EF4-FFF2-40B4-BE49-F238E27FC236}">
                <a16:creationId xmlns:a16="http://schemas.microsoft.com/office/drawing/2014/main" id="{F1884D1B-7DB5-4920-A74E-C01897BEBBC8}"/>
              </a:ext>
            </a:extLst>
          </p:cNvPr>
          <p:cNvSpPr txBox="1">
            <a:spLocks noChangeArrowheads="1"/>
          </p:cNvSpPr>
          <p:nvPr/>
        </p:nvSpPr>
        <p:spPr bwMode="auto">
          <a:xfrm>
            <a:off x="1476375" y="1774825"/>
            <a:ext cx="650557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将数据集</a:t>
            </a:r>
            <a:r>
              <a:rPr lang="en-US" altLang="zh-CN" sz="1800"/>
              <a:t>D</a:t>
            </a:r>
            <a:r>
              <a:rPr lang="zh-CN" altLang="en-US" sz="1800"/>
              <a:t>划分成</a:t>
            </a:r>
            <a:r>
              <a:rPr lang="en-US" altLang="zh-CN" sz="1800"/>
              <a:t>K</a:t>
            </a:r>
            <a:r>
              <a:rPr lang="zh-CN" altLang="en-US" sz="1800"/>
              <a:t>个大小相似的互斥子集</a:t>
            </a:r>
            <a:endParaRPr lang="en-US" altLang="zh-CN" sz="1800"/>
          </a:p>
          <a:p>
            <a:pPr>
              <a:spcBef>
                <a:spcPct val="0"/>
              </a:spcBef>
              <a:buFontTx/>
              <a:buNone/>
            </a:pPr>
            <a:r>
              <a:rPr lang="zh-CN" altLang="en-US" sz="1800"/>
              <a:t>每次使用</a:t>
            </a:r>
            <a:r>
              <a:rPr lang="en-US" altLang="zh-CN" sz="1800"/>
              <a:t>K-1</a:t>
            </a:r>
            <a:r>
              <a:rPr lang="zh-CN" altLang="en-US" sz="1800"/>
              <a:t>个子集的并集作为训练集，余下的子集作为测试集</a:t>
            </a:r>
          </a:p>
        </p:txBody>
      </p:sp>
      <p:sp>
        <p:nvSpPr>
          <p:cNvPr id="19461" name="文本框 5">
            <a:extLst>
              <a:ext uri="{FF2B5EF4-FFF2-40B4-BE49-F238E27FC236}">
                <a16:creationId xmlns:a16="http://schemas.microsoft.com/office/drawing/2014/main" id="{E7763DCF-596A-4E37-9C58-D841F1698431}"/>
              </a:ext>
            </a:extLst>
          </p:cNvPr>
          <p:cNvSpPr txBox="1">
            <a:spLocks noChangeArrowheads="1"/>
          </p:cNvSpPr>
          <p:nvPr/>
        </p:nvSpPr>
        <p:spPr bwMode="auto">
          <a:xfrm>
            <a:off x="1476375" y="5106988"/>
            <a:ext cx="4652963"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考虑 极限</a:t>
            </a:r>
            <a:r>
              <a:rPr lang="en-US" altLang="zh-CN" sz="1800"/>
              <a:t>K=</a:t>
            </a:r>
            <a:r>
              <a:rPr lang="zh-CN" altLang="en-US" sz="1800"/>
              <a:t>样本数：留一法</a:t>
            </a:r>
            <a:r>
              <a:rPr lang="en-US" altLang="zh-CN" sz="1800"/>
              <a:t>(Leave one out)</a:t>
            </a:r>
          </a:p>
          <a:p>
            <a:pPr>
              <a:spcBef>
                <a:spcPct val="0"/>
              </a:spcBef>
              <a:buFontTx/>
              <a:buNone/>
            </a:pPr>
            <a:r>
              <a:rPr lang="en-US" altLang="zh-CN" sz="1800"/>
              <a:t>1.</a:t>
            </a:r>
            <a:r>
              <a:rPr lang="zh-CN" altLang="en-US" sz="1800"/>
              <a:t>训练集与数据集</a:t>
            </a:r>
            <a:r>
              <a:rPr lang="en-US" altLang="zh-CN" sz="1800"/>
              <a:t>D</a:t>
            </a:r>
            <a:r>
              <a:rPr lang="zh-CN" altLang="en-US" sz="1800"/>
              <a:t>最为相似，模型准确</a:t>
            </a:r>
            <a:endParaRPr lang="en-US" altLang="zh-CN" sz="1800"/>
          </a:p>
          <a:p>
            <a:pPr>
              <a:spcBef>
                <a:spcPct val="0"/>
              </a:spcBef>
              <a:buFontTx/>
              <a:buNone/>
            </a:pPr>
            <a:r>
              <a:rPr lang="en-US" altLang="zh-CN" sz="1800"/>
              <a:t>2.</a:t>
            </a:r>
            <a:r>
              <a:rPr lang="zh-CN" altLang="en-US" sz="1800"/>
              <a:t>数据量大时，训练开销不可忍受</a:t>
            </a:r>
          </a:p>
        </p:txBody>
      </p:sp>
      <p:sp>
        <p:nvSpPr>
          <p:cNvPr id="19462" name="文本框 6">
            <a:extLst>
              <a:ext uri="{FF2B5EF4-FFF2-40B4-BE49-F238E27FC236}">
                <a16:creationId xmlns:a16="http://schemas.microsoft.com/office/drawing/2014/main" id="{08A1C885-F3CE-4971-A0AA-59CB92D85EAF}"/>
              </a:ext>
            </a:extLst>
          </p:cNvPr>
          <p:cNvSpPr txBox="1">
            <a:spLocks noChangeArrowheads="1"/>
          </p:cNvSpPr>
          <p:nvPr/>
        </p:nvSpPr>
        <p:spPr bwMode="auto">
          <a:xfrm>
            <a:off x="6435725" y="2995613"/>
            <a:ext cx="157003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K</a:t>
            </a:r>
            <a:r>
              <a:rPr lang="zh-CN" altLang="en-US" sz="1800"/>
              <a:t>常取</a:t>
            </a:r>
            <a:r>
              <a:rPr lang="en-US" altLang="zh-CN" sz="1800"/>
              <a:t>5,10,20</a:t>
            </a:r>
            <a:endParaRPr lang="zh-CN" altLang="en-US" sz="1800"/>
          </a:p>
        </p:txBody>
      </p:sp>
      <p:sp>
        <p:nvSpPr>
          <p:cNvPr id="8" name="矩形 7">
            <a:extLst>
              <a:ext uri="{FF2B5EF4-FFF2-40B4-BE49-F238E27FC236}">
                <a16:creationId xmlns:a16="http://schemas.microsoft.com/office/drawing/2014/main" id="{67841E1F-BB2E-43B4-99B7-94A729DCA305}"/>
              </a:ext>
            </a:extLst>
          </p:cNvPr>
          <p:cNvSpPr/>
          <p:nvPr/>
        </p:nvSpPr>
        <p:spPr>
          <a:xfrm>
            <a:off x="6372225" y="2995613"/>
            <a:ext cx="1728788" cy="3683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464" name="文本框 1">
            <a:extLst>
              <a:ext uri="{FF2B5EF4-FFF2-40B4-BE49-F238E27FC236}">
                <a16:creationId xmlns:a16="http://schemas.microsoft.com/office/drawing/2014/main" id="{953123B6-0904-4D3D-B01B-5060108264EC}"/>
              </a:ext>
            </a:extLst>
          </p:cNvPr>
          <p:cNvSpPr txBox="1">
            <a:spLocks noChangeArrowheads="1"/>
          </p:cNvSpPr>
          <p:nvPr/>
        </p:nvSpPr>
        <p:spPr bwMode="auto">
          <a:xfrm>
            <a:off x="6548438" y="4389438"/>
            <a:ext cx="13462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a:t>保证每个样本都出现在测试集中</a:t>
            </a:r>
          </a:p>
        </p:txBody>
      </p:sp>
      <p:cxnSp>
        <p:nvCxnSpPr>
          <p:cNvPr id="4" name="直接箭头连接符 3">
            <a:extLst>
              <a:ext uri="{FF2B5EF4-FFF2-40B4-BE49-F238E27FC236}">
                <a16:creationId xmlns:a16="http://schemas.microsoft.com/office/drawing/2014/main" id="{D60AFEDC-1AD1-4AD5-B4AA-3D870C36DA6D}"/>
              </a:ext>
            </a:extLst>
          </p:cNvPr>
          <p:cNvCxnSpPr>
            <a:stCxn id="19464" idx="1"/>
          </p:cNvCxnSpPr>
          <p:nvPr/>
        </p:nvCxnSpPr>
        <p:spPr>
          <a:xfrm flipH="1" flipV="1">
            <a:off x="4572000" y="4581525"/>
            <a:ext cx="1976438" cy="2698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E9655862-7CA4-4FBD-A9D8-0AAD1A89B4B0}"/>
              </a:ext>
            </a:extLst>
          </p:cNvPr>
          <p:cNvSpPr/>
          <p:nvPr/>
        </p:nvSpPr>
        <p:spPr>
          <a:xfrm>
            <a:off x="6435725" y="4389438"/>
            <a:ext cx="1633538" cy="9239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Tree>
    <p:extLst>
      <p:ext uri="{BB962C8B-B14F-4D97-AF65-F5344CB8AC3E}">
        <p14:creationId xmlns:p14="http://schemas.microsoft.com/office/powerpoint/2010/main" val="425603255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2EDA9ED8-4250-482A-8DB4-718D0AE95691}"/>
              </a:ext>
            </a:extLst>
          </p:cNvPr>
          <p:cNvSpPr/>
          <p:nvPr/>
        </p:nvSpPr>
        <p:spPr>
          <a:xfrm>
            <a:off x="842562" y="2554519"/>
            <a:ext cx="7790184" cy="1015663"/>
          </a:xfrm>
          <a:prstGeom prst="rect">
            <a:avLst/>
          </a:prstGeom>
        </p:spPr>
        <p:txBody>
          <a:bodyPr wrap="square">
            <a:spAutoFit/>
          </a:bodyPr>
          <a:lstStyle/>
          <a:p>
            <a:r>
              <a:rPr lang="en-US" altLang="zh-CN" sz="2000" dirty="0">
                <a:latin typeface="等线" panose="02010600030101010101" pitchFamily="2" charset="-122"/>
                <a:ea typeface="等线" panose="02010600030101010101" pitchFamily="2" charset="-122"/>
              </a:rPr>
              <a:t>The two-sample test checks whether the two data samples come from </a:t>
            </a:r>
            <a:r>
              <a:rPr lang="en-US" altLang="zh-CN" sz="2000" dirty="0">
                <a:solidFill>
                  <a:srgbClr val="FF0000"/>
                </a:solidFill>
                <a:latin typeface="等线" panose="02010600030101010101" pitchFamily="2" charset="-122"/>
                <a:ea typeface="等线" panose="02010600030101010101" pitchFamily="2" charset="-122"/>
              </a:rPr>
              <a:t>the same distribution</a:t>
            </a:r>
            <a:r>
              <a:rPr lang="en-US" altLang="zh-CN" sz="2000" dirty="0">
                <a:latin typeface="等线" panose="02010600030101010101" pitchFamily="2" charset="-122"/>
                <a:ea typeface="等线" panose="02010600030101010101" pitchFamily="2" charset="-122"/>
              </a:rPr>
              <a:t>. This does not specify what that common distribution is (e.g. whether it's normal or not normal).</a:t>
            </a:r>
            <a:endParaRPr lang="zh-CN" altLang="en-US" sz="2000" dirty="0">
              <a:latin typeface="等线" panose="02010600030101010101" pitchFamily="2" charset="-122"/>
              <a:ea typeface="等线" panose="02010600030101010101" pitchFamily="2" charset="-122"/>
            </a:endParaRPr>
          </a:p>
        </p:txBody>
      </p:sp>
      <p:sp>
        <p:nvSpPr>
          <p:cNvPr id="6" name="矩形 5">
            <a:extLst>
              <a:ext uri="{FF2B5EF4-FFF2-40B4-BE49-F238E27FC236}">
                <a16:creationId xmlns:a16="http://schemas.microsoft.com/office/drawing/2014/main" id="{856251D8-45F9-4464-B35E-20812EF265E0}"/>
              </a:ext>
            </a:extLst>
          </p:cNvPr>
          <p:cNvSpPr/>
          <p:nvPr/>
        </p:nvSpPr>
        <p:spPr>
          <a:xfrm>
            <a:off x="683568" y="1484784"/>
            <a:ext cx="5690982"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Two-sample Kolmogorov-Smirnov Test</a:t>
            </a:r>
          </a:p>
        </p:txBody>
      </p:sp>
      <p:grpSp>
        <p:nvGrpSpPr>
          <p:cNvPr id="5" name="组合 4">
            <a:extLst>
              <a:ext uri="{FF2B5EF4-FFF2-40B4-BE49-F238E27FC236}">
                <a16:creationId xmlns:a16="http://schemas.microsoft.com/office/drawing/2014/main" id="{3391C4FE-32F1-4DBC-B45C-48CD161C6F10}"/>
              </a:ext>
            </a:extLst>
          </p:cNvPr>
          <p:cNvGrpSpPr/>
          <p:nvPr/>
        </p:nvGrpSpPr>
        <p:grpSpPr>
          <a:xfrm>
            <a:off x="3261320" y="1978175"/>
            <a:ext cx="2952668" cy="453377"/>
            <a:chOff x="697621" y="3125893"/>
            <a:chExt cx="2952668" cy="453377"/>
          </a:xfrm>
        </p:grpSpPr>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A3745419-DA8F-4918-8E1B-657A8C411726}"/>
                    </a:ext>
                  </a:extLst>
                </p:cNvPr>
                <p:cNvSpPr txBox="1"/>
                <p:nvPr/>
              </p:nvSpPr>
              <p:spPr>
                <a:xfrm>
                  <a:off x="697621" y="3125893"/>
                  <a:ext cx="2952668"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𝐷</m:t>
                        </m:r>
                        <m:r>
                          <a:rPr lang="en-US" altLang="zh-CN" sz="2000" b="0" i="1" smtClean="0">
                            <a:latin typeface="Cambria Math" panose="02040503050406030204" pitchFamily="18" charset="0"/>
                          </a:rPr>
                          <m:t>=</m:t>
                        </m:r>
                        <m:r>
                          <m:rPr>
                            <m:sty m:val="p"/>
                          </m:rPr>
                          <a:rPr lang="en-US" altLang="zh-CN" sz="2000" b="0" i="0" smtClean="0">
                            <a:latin typeface="Cambria Math" panose="02040503050406030204" pitchFamily="18" charset="0"/>
                          </a:rPr>
                          <m:t>sup</m:t>
                        </m:r>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𝐹</m:t>
                            </m:r>
                          </m:e>
                          <m:sub>
                            <m:r>
                              <a:rPr lang="en-US" altLang="zh-CN" sz="2000" b="0" i="1" smtClean="0">
                                <a:latin typeface="Cambria Math" panose="02040503050406030204" pitchFamily="18" charset="0"/>
                              </a:rPr>
                              <m:t>𝑛</m:t>
                            </m:r>
                            <m:r>
                              <a:rPr lang="en-US" altLang="zh-CN" sz="2000" i="1">
                                <a:latin typeface="Cambria Math" panose="02040503050406030204" pitchFamily="18" charset="0"/>
                              </a:rPr>
                              <m:t>1</m:t>
                            </m:r>
                          </m:sub>
                        </m:sSub>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𝐹</m:t>
                            </m:r>
                          </m:e>
                          <m:sub>
                            <m:r>
                              <a:rPr lang="en-US" altLang="zh-CN" sz="2000" i="1">
                                <a:latin typeface="Cambria Math" panose="02040503050406030204" pitchFamily="18" charset="0"/>
                              </a:rPr>
                              <m:t>𝑛</m:t>
                            </m:r>
                            <m:r>
                              <a:rPr lang="en-US" altLang="zh-CN" sz="2000" i="1" smtClean="0">
                                <a:latin typeface="Cambria Math" panose="02040503050406030204" pitchFamily="18" charset="0"/>
                              </a:rPr>
                              <m:t>2</m:t>
                            </m:r>
                          </m:sub>
                        </m:sSub>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m:t>
                        </m:r>
                      </m:oMath>
                    </m:oMathPara>
                  </a14:m>
                  <a:endParaRPr lang="zh-CN" altLang="en-US" sz="2000" dirty="0"/>
                </a:p>
              </p:txBody>
            </p:sp>
          </mc:Choice>
          <mc:Fallback xmlns="">
            <p:sp>
              <p:nvSpPr>
                <p:cNvPr id="8" name="文本框 7">
                  <a:extLst>
                    <a:ext uri="{FF2B5EF4-FFF2-40B4-BE49-F238E27FC236}">
                      <a16:creationId xmlns:a16="http://schemas.microsoft.com/office/drawing/2014/main" id="{A3745419-DA8F-4918-8E1B-657A8C411726}"/>
                    </a:ext>
                  </a:extLst>
                </p:cNvPr>
                <p:cNvSpPr txBox="1">
                  <a:spLocks noRot="1" noChangeAspect="1" noMove="1" noResize="1" noEditPoints="1" noAdjustHandles="1" noChangeArrowheads="1" noChangeShapeType="1" noTextEdit="1"/>
                </p:cNvSpPr>
                <p:nvPr/>
              </p:nvSpPr>
              <p:spPr>
                <a:xfrm>
                  <a:off x="697621" y="3125893"/>
                  <a:ext cx="2952668" cy="307777"/>
                </a:xfrm>
                <a:prstGeom prst="rect">
                  <a:avLst/>
                </a:prstGeom>
                <a:blipFill>
                  <a:blip r:embed="rId3"/>
                  <a:stretch>
                    <a:fillRect l="-1446" r="-2273" b="-380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B8C17188-EEBA-4F67-AB4B-550A248EDC3E}"/>
                    </a:ext>
                  </a:extLst>
                </p:cNvPr>
                <p:cNvSpPr txBox="1"/>
                <p:nvPr/>
              </p:nvSpPr>
              <p:spPr>
                <a:xfrm>
                  <a:off x="1375941" y="3394604"/>
                  <a:ext cx="129716"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200" b="0" i="1" smtClean="0">
                            <a:latin typeface="Cambria Math" panose="02040503050406030204" pitchFamily="18" charset="0"/>
                          </a:rPr>
                          <m:t>𝑥</m:t>
                        </m:r>
                      </m:oMath>
                    </m:oMathPara>
                  </a14:m>
                  <a:endParaRPr lang="zh-CN" altLang="en-US" sz="1600" dirty="0"/>
                </a:p>
              </p:txBody>
            </p:sp>
          </mc:Choice>
          <mc:Fallback xmlns="">
            <p:sp>
              <p:nvSpPr>
                <p:cNvPr id="9" name="文本框 8">
                  <a:extLst>
                    <a:ext uri="{FF2B5EF4-FFF2-40B4-BE49-F238E27FC236}">
                      <a16:creationId xmlns:a16="http://schemas.microsoft.com/office/drawing/2014/main" id="{B8C17188-EEBA-4F67-AB4B-550A248EDC3E}"/>
                    </a:ext>
                  </a:extLst>
                </p:cNvPr>
                <p:cNvSpPr txBox="1">
                  <a:spLocks noRot="1" noChangeAspect="1" noMove="1" noResize="1" noEditPoints="1" noAdjustHandles="1" noChangeArrowheads="1" noChangeShapeType="1" noTextEdit="1"/>
                </p:cNvSpPr>
                <p:nvPr/>
              </p:nvSpPr>
              <p:spPr>
                <a:xfrm>
                  <a:off x="1375941" y="3394604"/>
                  <a:ext cx="129716" cy="184666"/>
                </a:xfrm>
                <a:prstGeom prst="rect">
                  <a:avLst/>
                </a:prstGeom>
                <a:blipFill>
                  <a:blip r:embed="rId4"/>
                  <a:stretch>
                    <a:fillRect l="-9091" r="-9091"/>
                  </a:stretch>
                </a:blipFill>
              </p:spPr>
              <p:txBody>
                <a:bodyPr/>
                <a:lstStyle/>
                <a:p>
                  <a:r>
                    <a:rPr lang="zh-CN" altLang="en-US">
                      <a:noFill/>
                    </a:rPr>
                    <a:t> </a:t>
                  </a:r>
                </a:p>
              </p:txBody>
            </p:sp>
          </mc:Fallback>
        </mc:AlternateContent>
      </p:grpSp>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8D2EB059-3A18-4A6A-8093-91B1ACA09648}"/>
                  </a:ext>
                </a:extLst>
              </p:cNvPr>
              <p:cNvSpPr txBox="1"/>
              <p:nvPr/>
            </p:nvSpPr>
            <p:spPr>
              <a:xfrm>
                <a:off x="831129" y="3693149"/>
                <a:ext cx="7904472" cy="827855"/>
              </a:xfrm>
              <a:prstGeom prst="rect">
                <a:avLst/>
              </a:prstGeom>
              <a:noFill/>
              <a:ln>
                <a:solidFill>
                  <a:srgbClr val="00B050"/>
                </a:solid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0" i="1" smtClean="0">
                          <a:solidFill>
                            <a:srgbClr val="FF0000"/>
                          </a:solidFill>
                          <a:latin typeface="Cambria Math" panose="02040503050406030204" pitchFamily="18" charset="0"/>
                        </a:rPr>
                        <m:t>𝐷</m:t>
                      </m:r>
                      <m:r>
                        <a:rPr lang="en-US" altLang="zh-CN" b="0" i="1" smtClean="0">
                          <a:solidFill>
                            <a:srgbClr val="FF0000"/>
                          </a:solidFill>
                          <a:latin typeface="Cambria Math" panose="02040503050406030204" pitchFamily="18" charset="0"/>
                        </a:rPr>
                        <m:t>&gt;</m:t>
                      </m:r>
                      <m:r>
                        <a:rPr lang="en-US" altLang="zh-CN" b="0" i="1" smtClean="0">
                          <a:solidFill>
                            <a:srgbClr val="FF0000"/>
                          </a:solidFill>
                          <a:latin typeface="Cambria Math" panose="02040503050406030204" pitchFamily="18" charset="0"/>
                        </a:rPr>
                        <m:t>𝑐</m:t>
                      </m:r>
                      <m:d>
                        <m:dPr>
                          <m:ctrlPr>
                            <a:rPr lang="en-US" altLang="zh-CN" b="0" i="1" smtClean="0">
                              <a:solidFill>
                                <a:srgbClr val="FF0000"/>
                              </a:solidFill>
                              <a:latin typeface="Cambria Math" panose="02040503050406030204" pitchFamily="18" charset="0"/>
                            </a:rPr>
                          </m:ctrlPr>
                        </m:dPr>
                        <m:e>
                          <m:r>
                            <a:rPr lang="zh-CN" altLang="en-US" b="0" i="1" smtClean="0">
                              <a:solidFill>
                                <a:srgbClr val="FF0000"/>
                              </a:solidFill>
                              <a:latin typeface="Cambria Math" panose="02040503050406030204" pitchFamily="18" charset="0"/>
                            </a:rPr>
                            <m:t>𝛼</m:t>
                          </m:r>
                        </m:e>
                      </m:d>
                      <m:rad>
                        <m:radPr>
                          <m:degHide m:val="on"/>
                          <m:ctrlPr>
                            <a:rPr lang="en-US" altLang="zh-CN" b="0" i="1" smtClean="0">
                              <a:solidFill>
                                <a:srgbClr val="FF0000"/>
                              </a:solidFill>
                              <a:latin typeface="Cambria Math" panose="02040503050406030204" pitchFamily="18" charset="0"/>
                            </a:rPr>
                          </m:ctrlPr>
                        </m:radPr>
                        <m:deg/>
                        <m:e>
                          <m:f>
                            <m:fPr>
                              <m:ctrlPr>
                                <a:rPr lang="en-US" altLang="zh-CN" b="0" i="1" smtClean="0">
                                  <a:solidFill>
                                    <a:srgbClr val="FF0000"/>
                                  </a:solidFill>
                                  <a:latin typeface="Cambria Math" panose="02040503050406030204" pitchFamily="18" charset="0"/>
                                </a:rPr>
                              </m:ctrlPr>
                            </m:fPr>
                            <m:num>
                              <m:r>
                                <a:rPr lang="en-US" altLang="zh-CN" b="0" i="1" smtClean="0">
                                  <a:solidFill>
                                    <a:srgbClr val="FF0000"/>
                                  </a:solidFill>
                                  <a:latin typeface="Cambria Math" panose="02040503050406030204" pitchFamily="18" charset="0"/>
                                </a:rPr>
                                <m:t>𝑛</m:t>
                              </m:r>
                              <m:r>
                                <a:rPr lang="en-US" altLang="zh-CN" b="0" i="1" smtClean="0">
                                  <a:solidFill>
                                    <a:srgbClr val="FF0000"/>
                                  </a:solidFill>
                                  <a:latin typeface="Cambria Math" panose="02040503050406030204" pitchFamily="18" charset="0"/>
                                </a:rPr>
                                <m:t>+</m:t>
                              </m:r>
                              <m:r>
                                <a:rPr lang="en-US" altLang="zh-CN" b="0" i="1" smtClean="0">
                                  <a:solidFill>
                                    <a:srgbClr val="FF0000"/>
                                  </a:solidFill>
                                  <a:latin typeface="Cambria Math" panose="02040503050406030204" pitchFamily="18" charset="0"/>
                                </a:rPr>
                                <m:t>𝑚</m:t>
                              </m:r>
                            </m:num>
                            <m:den>
                              <m:r>
                                <a:rPr lang="en-US" altLang="zh-CN" b="0" i="1" smtClean="0">
                                  <a:solidFill>
                                    <a:srgbClr val="FF0000"/>
                                  </a:solidFill>
                                  <a:latin typeface="Cambria Math" panose="02040503050406030204" pitchFamily="18" charset="0"/>
                                </a:rPr>
                                <m:t>𝑛𝑚</m:t>
                              </m:r>
                            </m:den>
                          </m:f>
                        </m:e>
                      </m:rad>
                      <m:r>
                        <a:rPr lang="en-US" altLang="zh-CN" b="0" i="1" smtClean="0">
                          <a:solidFill>
                            <a:srgbClr val="FF0000"/>
                          </a:solidFill>
                          <a:latin typeface="Cambria Math" panose="02040503050406030204" pitchFamily="18" charset="0"/>
                        </a:rPr>
                        <m:t>,          </m:t>
                      </m:r>
                      <m:r>
                        <a:rPr lang="en-US" altLang="zh-CN" b="0" i="1" smtClean="0">
                          <a:solidFill>
                            <a:srgbClr val="FF0000"/>
                          </a:solidFill>
                          <a:latin typeface="Cambria Math" panose="02040503050406030204" pitchFamily="18" charset="0"/>
                        </a:rPr>
                        <m:t>𝑐</m:t>
                      </m:r>
                      <m:d>
                        <m:dPr>
                          <m:ctrlPr>
                            <a:rPr lang="en-US" altLang="zh-CN" b="0" i="1" smtClean="0">
                              <a:solidFill>
                                <a:srgbClr val="FF0000"/>
                              </a:solidFill>
                              <a:latin typeface="Cambria Math" panose="02040503050406030204" pitchFamily="18" charset="0"/>
                            </a:rPr>
                          </m:ctrlPr>
                        </m:dPr>
                        <m:e>
                          <m:r>
                            <a:rPr lang="zh-CN" altLang="en-US" b="0" i="1" smtClean="0">
                              <a:solidFill>
                                <a:srgbClr val="FF0000"/>
                              </a:solidFill>
                              <a:latin typeface="Cambria Math" panose="02040503050406030204" pitchFamily="18" charset="0"/>
                            </a:rPr>
                            <m:t>𝛼</m:t>
                          </m:r>
                        </m:e>
                      </m:d>
                      <m:r>
                        <a:rPr lang="en-US" altLang="zh-CN" b="0" i="1" smtClean="0">
                          <a:solidFill>
                            <a:srgbClr val="FF0000"/>
                          </a:solidFill>
                          <a:latin typeface="Cambria Math" panose="02040503050406030204" pitchFamily="18" charset="0"/>
                        </a:rPr>
                        <m:t>=</m:t>
                      </m:r>
                      <m:rad>
                        <m:radPr>
                          <m:degHide m:val="on"/>
                          <m:ctrlPr>
                            <a:rPr lang="en-US" altLang="zh-CN" b="0" i="1" smtClean="0">
                              <a:solidFill>
                                <a:srgbClr val="FF0000"/>
                              </a:solidFill>
                              <a:latin typeface="Cambria Math" panose="02040503050406030204" pitchFamily="18" charset="0"/>
                            </a:rPr>
                          </m:ctrlPr>
                        </m:radPr>
                        <m:deg/>
                        <m:e>
                          <m:r>
                            <a:rPr lang="en-US" altLang="zh-CN" b="0" i="1" smtClean="0">
                              <a:solidFill>
                                <a:srgbClr val="FF0000"/>
                              </a:solidFill>
                              <a:latin typeface="Cambria Math" panose="02040503050406030204" pitchFamily="18" charset="0"/>
                            </a:rPr>
                            <m:t>−</m:t>
                          </m:r>
                          <m:f>
                            <m:fPr>
                              <m:ctrlPr>
                                <a:rPr lang="en-US" altLang="zh-CN" b="0" i="1" smtClean="0">
                                  <a:solidFill>
                                    <a:srgbClr val="FF0000"/>
                                  </a:solidFill>
                                  <a:latin typeface="Cambria Math" panose="02040503050406030204" pitchFamily="18" charset="0"/>
                                </a:rPr>
                              </m:ctrlPr>
                            </m:fPr>
                            <m:num>
                              <m:r>
                                <a:rPr lang="en-US" altLang="zh-CN" b="0" i="1" smtClean="0">
                                  <a:solidFill>
                                    <a:srgbClr val="FF0000"/>
                                  </a:solidFill>
                                  <a:latin typeface="Cambria Math" panose="02040503050406030204" pitchFamily="18" charset="0"/>
                                </a:rPr>
                                <m:t>1</m:t>
                              </m:r>
                            </m:num>
                            <m:den>
                              <m:r>
                                <a:rPr lang="en-US" altLang="zh-CN" b="0" i="1" smtClean="0">
                                  <a:solidFill>
                                    <a:srgbClr val="FF0000"/>
                                  </a:solidFill>
                                  <a:latin typeface="Cambria Math" panose="02040503050406030204" pitchFamily="18" charset="0"/>
                                </a:rPr>
                                <m:t>2</m:t>
                              </m:r>
                            </m:den>
                          </m:f>
                          <m:func>
                            <m:funcPr>
                              <m:ctrlPr>
                                <a:rPr lang="en-US" altLang="zh-CN" b="0" i="1" smtClean="0">
                                  <a:solidFill>
                                    <a:srgbClr val="FF0000"/>
                                  </a:solidFill>
                                  <a:latin typeface="Cambria Math" panose="02040503050406030204" pitchFamily="18" charset="0"/>
                                </a:rPr>
                              </m:ctrlPr>
                            </m:funcPr>
                            <m:fName>
                              <m:r>
                                <m:rPr>
                                  <m:sty m:val="p"/>
                                </m:rPr>
                                <a:rPr lang="en-US" altLang="zh-CN" b="0" i="0" smtClean="0">
                                  <a:solidFill>
                                    <a:srgbClr val="FF0000"/>
                                  </a:solidFill>
                                  <a:latin typeface="Cambria Math" panose="02040503050406030204" pitchFamily="18" charset="0"/>
                                </a:rPr>
                                <m:t>ln</m:t>
                              </m:r>
                            </m:fName>
                            <m:e>
                              <m:f>
                                <m:fPr>
                                  <m:ctrlPr>
                                    <a:rPr lang="en-US" altLang="zh-CN" b="0" i="1" smtClean="0">
                                      <a:solidFill>
                                        <a:srgbClr val="FF0000"/>
                                      </a:solidFill>
                                      <a:latin typeface="Cambria Math" panose="02040503050406030204" pitchFamily="18" charset="0"/>
                                    </a:rPr>
                                  </m:ctrlPr>
                                </m:fPr>
                                <m:num>
                                  <m:r>
                                    <a:rPr lang="zh-CN" altLang="en-US" b="0" i="1" smtClean="0">
                                      <a:solidFill>
                                        <a:srgbClr val="FF0000"/>
                                      </a:solidFill>
                                      <a:latin typeface="Cambria Math" panose="02040503050406030204" pitchFamily="18" charset="0"/>
                                    </a:rPr>
                                    <m:t>𝛼</m:t>
                                  </m:r>
                                </m:num>
                                <m:den>
                                  <m:r>
                                    <a:rPr lang="en-US" altLang="zh-CN" b="0" i="1" smtClean="0">
                                      <a:solidFill>
                                        <a:srgbClr val="FF0000"/>
                                      </a:solidFill>
                                      <a:latin typeface="Cambria Math" panose="02040503050406030204" pitchFamily="18" charset="0"/>
                                    </a:rPr>
                                    <m:t>2</m:t>
                                  </m:r>
                                </m:den>
                              </m:f>
                            </m:e>
                          </m:func>
                        </m:e>
                      </m:rad>
                      <m:r>
                        <a:rPr lang="en-US" altLang="zh-CN" b="0" i="1" smtClean="0">
                          <a:solidFill>
                            <a:srgbClr val="FF0000"/>
                          </a:solidFill>
                          <a:latin typeface="Cambria Math" panose="02040503050406030204" pitchFamily="18" charset="0"/>
                        </a:rPr>
                        <m:t>,         </m:t>
                      </m:r>
                      <m:r>
                        <a:rPr lang="en-US" altLang="zh-CN" b="0" i="1" smtClean="0">
                          <a:solidFill>
                            <a:schemeClr val="tx1"/>
                          </a:solidFill>
                          <a:latin typeface="Cambria Math" panose="02040503050406030204" pitchFamily="18" charset="0"/>
                        </a:rPr>
                        <m:t>𝑛</m:t>
                      </m:r>
                      <m:r>
                        <a:rPr lang="en-US" altLang="zh-CN" b="0" i="1" smtClean="0">
                          <a:solidFill>
                            <a:schemeClr val="tx1"/>
                          </a:solidFill>
                          <a:latin typeface="Cambria Math" panose="02040503050406030204" pitchFamily="18" charset="0"/>
                        </a:rPr>
                        <m:t>,</m:t>
                      </m:r>
                      <m:r>
                        <a:rPr lang="en-US" altLang="zh-CN" b="0" i="1" smtClean="0">
                          <a:solidFill>
                            <a:schemeClr val="tx1"/>
                          </a:solidFill>
                          <a:latin typeface="Cambria Math" panose="02040503050406030204" pitchFamily="18" charset="0"/>
                        </a:rPr>
                        <m:t>𝑚</m:t>
                      </m:r>
                      <m:r>
                        <a:rPr lang="en-US" altLang="zh-CN" b="0" i="1" smtClean="0">
                          <a:solidFill>
                            <a:schemeClr val="tx1"/>
                          </a:solidFill>
                          <a:latin typeface="Cambria Math" panose="02040503050406030204" pitchFamily="18" charset="0"/>
                        </a:rPr>
                        <m:t> </m:t>
                      </m:r>
                      <m:r>
                        <a:rPr lang="en-US" altLang="zh-CN" b="0" i="1" smtClean="0">
                          <a:solidFill>
                            <a:schemeClr val="tx1"/>
                          </a:solidFill>
                          <a:latin typeface="Cambria Math" panose="02040503050406030204" pitchFamily="18" charset="0"/>
                        </a:rPr>
                        <m:t>𝑎𝑟𝑒</m:t>
                      </m:r>
                      <m:r>
                        <a:rPr lang="en-US" altLang="zh-CN" b="0" i="1" smtClean="0">
                          <a:solidFill>
                            <a:schemeClr val="tx1"/>
                          </a:solidFill>
                          <a:latin typeface="Cambria Math" panose="02040503050406030204" pitchFamily="18" charset="0"/>
                        </a:rPr>
                        <m:t> </m:t>
                      </m:r>
                      <m:r>
                        <a:rPr lang="en-US" altLang="zh-CN" b="0" i="1" smtClean="0">
                          <a:solidFill>
                            <a:schemeClr val="tx1"/>
                          </a:solidFill>
                          <a:latin typeface="Cambria Math" panose="02040503050406030204" pitchFamily="18" charset="0"/>
                        </a:rPr>
                        <m:t>𝑡h𝑒</m:t>
                      </m:r>
                      <m:r>
                        <a:rPr lang="en-US" altLang="zh-CN" b="0" i="1" smtClean="0">
                          <a:solidFill>
                            <a:schemeClr val="tx1"/>
                          </a:solidFill>
                          <a:latin typeface="Cambria Math" panose="02040503050406030204" pitchFamily="18" charset="0"/>
                        </a:rPr>
                        <m:t> </m:t>
                      </m:r>
                      <m:r>
                        <a:rPr lang="en-US" altLang="zh-CN" b="0" i="1" smtClean="0">
                          <a:solidFill>
                            <a:schemeClr val="tx1"/>
                          </a:solidFill>
                          <a:latin typeface="Cambria Math" panose="02040503050406030204" pitchFamily="18" charset="0"/>
                        </a:rPr>
                        <m:t>𝑠𝑎𝑚𝑝𝑙𝑒</m:t>
                      </m:r>
                      <m:r>
                        <a:rPr lang="en-US" altLang="zh-CN" b="0" i="1" smtClean="0">
                          <a:solidFill>
                            <a:schemeClr val="tx1"/>
                          </a:solidFill>
                          <a:latin typeface="Cambria Math" panose="02040503050406030204" pitchFamily="18" charset="0"/>
                        </a:rPr>
                        <m:t> </m:t>
                      </m:r>
                      <m:r>
                        <a:rPr lang="en-US" altLang="zh-CN" b="0" i="1" smtClean="0">
                          <a:solidFill>
                            <a:schemeClr val="tx1"/>
                          </a:solidFill>
                          <a:latin typeface="Cambria Math" panose="02040503050406030204" pitchFamily="18" charset="0"/>
                        </a:rPr>
                        <m:t>𝑠𝑖𝑧𝑒𝑠</m:t>
                      </m:r>
                      <m:r>
                        <a:rPr lang="en-US" altLang="zh-CN" b="0" i="1" smtClean="0">
                          <a:solidFill>
                            <a:schemeClr val="tx1"/>
                          </a:solidFill>
                          <a:latin typeface="Cambria Math" panose="02040503050406030204" pitchFamily="18" charset="0"/>
                        </a:rPr>
                        <m:t>;</m:t>
                      </m:r>
                    </m:oMath>
                  </m:oMathPara>
                </a14:m>
                <a:endParaRPr lang="zh-CN" altLang="en-US" dirty="0">
                  <a:solidFill>
                    <a:srgbClr val="FF0000"/>
                  </a:solidFill>
                </a:endParaRPr>
              </a:p>
            </p:txBody>
          </p:sp>
        </mc:Choice>
        <mc:Fallback xmlns="">
          <p:sp>
            <p:nvSpPr>
              <p:cNvPr id="2" name="文本框 1">
                <a:extLst>
                  <a:ext uri="{FF2B5EF4-FFF2-40B4-BE49-F238E27FC236}">
                    <a16:creationId xmlns:a16="http://schemas.microsoft.com/office/drawing/2014/main" id="{8D2EB059-3A18-4A6A-8093-91B1ACA09648}"/>
                  </a:ext>
                </a:extLst>
              </p:cNvPr>
              <p:cNvSpPr txBox="1">
                <a:spLocks noRot="1" noChangeAspect="1" noMove="1" noResize="1" noEditPoints="1" noAdjustHandles="1" noChangeArrowheads="1" noChangeShapeType="1" noTextEdit="1"/>
              </p:cNvSpPr>
              <p:nvPr/>
            </p:nvSpPr>
            <p:spPr>
              <a:xfrm>
                <a:off x="831129" y="3693149"/>
                <a:ext cx="7904472" cy="827855"/>
              </a:xfrm>
              <a:prstGeom prst="rect">
                <a:avLst/>
              </a:prstGeom>
              <a:blipFill>
                <a:blip r:embed="rId5"/>
                <a:stretch>
                  <a:fillRect/>
                </a:stretch>
              </a:blipFill>
              <a:ln>
                <a:solidFill>
                  <a:srgbClr val="00B050"/>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矩形 11">
                <a:extLst>
                  <a:ext uri="{FF2B5EF4-FFF2-40B4-BE49-F238E27FC236}">
                    <a16:creationId xmlns:a16="http://schemas.microsoft.com/office/drawing/2014/main" id="{6CC0D8BA-2C42-4A4F-83E8-2D58F1B578D4}"/>
                  </a:ext>
                </a:extLst>
              </p:cNvPr>
              <p:cNvSpPr/>
              <p:nvPr/>
            </p:nvSpPr>
            <p:spPr>
              <a:xfrm>
                <a:off x="844050" y="4532931"/>
                <a:ext cx="8769998" cy="707886"/>
              </a:xfrm>
              <a:prstGeom prst="rect">
                <a:avLst/>
              </a:prstGeom>
            </p:spPr>
            <p:txBody>
              <a:bodyPr wrap="square">
                <a:spAutoFit/>
              </a:bodyPr>
              <a:lstStyle/>
              <a:p>
                <a:r>
                  <a:rPr lang="en-US" altLang="zh-CN" sz="2000" dirty="0">
                    <a:latin typeface="等线" panose="02010600030101010101" pitchFamily="2" charset="-122"/>
                    <a:ea typeface="等线" panose="02010600030101010101" pitchFamily="2" charset="-122"/>
                  </a:rPr>
                  <a:t>Reject null hypothesis if </a:t>
                </a:r>
                <a14:m>
                  <m:oMath xmlns:m="http://schemas.openxmlformats.org/officeDocument/2006/math">
                    <m:r>
                      <a:rPr lang="en-US" altLang="zh-CN" sz="2000" b="0" i="1" smtClean="0">
                        <a:latin typeface="Cambria Math" panose="02040503050406030204" pitchFamily="18" charset="0"/>
                        <a:ea typeface="等线" panose="02010600030101010101" pitchFamily="2" charset="-122"/>
                      </a:rPr>
                      <m:t>𝐷</m:t>
                    </m:r>
                  </m:oMath>
                </a14:m>
                <a:r>
                  <a:rPr lang="en-US" altLang="zh-CN" sz="2000" dirty="0">
                    <a:latin typeface="等线" panose="02010600030101010101" pitchFamily="2" charset="-122"/>
                    <a:ea typeface="等线" panose="02010600030101010101" pitchFamily="2" charset="-122"/>
                  </a:rPr>
                  <a:t> exceeds a critical value for a given confidence </a:t>
                </a:r>
              </a:p>
              <a:p>
                <a:r>
                  <a:rPr lang="en-US" altLang="zh-CN" sz="2000" dirty="0">
                    <a:latin typeface="等线" panose="02010600030101010101" pitchFamily="2" charset="-122"/>
                    <a:ea typeface="等线" panose="02010600030101010101" pitchFamily="2" charset="-122"/>
                  </a:rPr>
                  <a:t>level. </a:t>
                </a:r>
                <a:endParaRPr lang="zh-CN" altLang="en-US" sz="2000" dirty="0">
                  <a:latin typeface="等线" panose="02010600030101010101" pitchFamily="2" charset="-122"/>
                  <a:ea typeface="等线" panose="02010600030101010101" pitchFamily="2" charset="-122"/>
                </a:endParaRPr>
              </a:p>
            </p:txBody>
          </p:sp>
        </mc:Choice>
        <mc:Fallback xmlns="">
          <p:sp>
            <p:nvSpPr>
              <p:cNvPr id="12" name="矩形 11">
                <a:extLst>
                  <a:ext uri="{FF2B5EF4-FFF2-40B4-BE49-F238E27FC236}">
                    <a16:creationId xmlns:a16="http://schemas.microsoft.com/office/drawing/2014/main" id="{6CC0D8BA-2C42-4A4F-83E8-2D58F1B578D4}"/>
                  </a:ext>
                </a:extLst>
              </p:cNvPr>
              <p:cNvSpPr>
                <a:spLocks noRot="1" noChangeAspect="1" noMove="1" noResize="1" noEditPoints="1" noAdjustHandles="1" noChangeArrowheads="1" noChangeShapeType="1" noTextEdit="1"/>
              </p:cNvSpPr>
              <p:nvPr/>
            </p:nvSpPr>
            <p:spPr>
              <a:xfrm>
                <a:off x="844050" y="4532931"/>
                <a:ext cx="8769998" cy="707886"/>
              </a:xfrm>
              <a:prstGeom prst="rect">
                <a:avLst/>
              </a:prstGeom>
              <a:blipFill>
                <a:blip r:embed="rId6"/>
                <a:stretch>
                  <a:fillRect l="-695" t="-5172" b="-1465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05546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4607352"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Advantages and Disadvantages</a:t>
            </a:r>
            <a:endParaRPr lang="zh-CN" altLang="en-US" sz="2400" dirty="0">
              <a:latin typeface="等线" panose="02010600030101010101" pitchFamily="2" charset="-122"/>
              <a:ea typeface="等线" panose="02010600030101010101" pitchFamily="2" charset="-122"/>
            </a:endParaRPr>
          </a:p>
        </p:txBody>
      </p:sp>
      <p:sp>
        <p:nvSpPr>
          <p:cNvPr id="12" name="矩形 11">
            <a:extLst>
              <a:ext uri="{FF2B5EF4-FFF2-40B4-BE49-F238E27FC236}">
                <a16:creationId xmlns:a16="http://schemas.microsoft.com/office/drawing/2014/main" id="{21BBA4A6-CCB2-46AB-AD31-31E319ECCB1D}"/>
              </a:ext>
            </a:extLst>
          </p:cNvPr>
          <p:cNvSpPr/>
          <p:nvPr/>
        </p:nvSpPr>
        <p:spPr>
          <a:xfrm>
            <a:off x="683568" y="1946449"/>
            <a:ext cx="8136904" cy="2246769"/>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Advantages: </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The test is </a:t>
            </a:r>
            <a:r>
              <a:rPr lang="en-US" altLang="zh-CN" sz="2000" dirty="0">
                <a:solidFill>
                  <a:srgbClr val="FF0000"/>
                </a:solidFill>
                <a:latin typeface="等线" panose="02010600030101010101" pitchFamily="2" charset="-122"/>
                <a:ea typeface="等线" panose="02010600030101010101" pitchFamily="2" charset="-122"/>
              </a:rPr>
              <a:t>distribution free</a:t>
            </a:r>
            <a:r>
              <a:rPr lang="en-US" altLang="zh-CN" sz="2000" dirty="0">
                <a:latin typeface="等线" panose="02010600030101010101" pitchFamily="2" charset="-122"/>
                <a:ea typeface="等线" panose="02010600030101010101" pitchFamily="2" charset="-122"/>
              </a:rPr>
              <a:t> and this means you don’t have to know the underlying population distribution for your data;</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The </a:t>
            </a:r>
            <a:r>
              <a:rPr lang="en-US" altLang="zh-CN" sz="2000" dirty="0">
                <a:solidFill>
                  <a:srgbClr val="FF0000"/>
                </a:solidFill>
                <a:latin typeface="等线" panose="02010600030101010101" pitchFamily="2" charset="-122"/>
                <a:ea typeface="等线" panose="02010600030101010101" pitchFamily="2" charset="-122"/>
              </a:rPr>
              <a:t>statistic </a:t>
            </a:r>
            <a:r>
              <a:rPr lang="en-US" altLang="zh-CN" sz="2000" dirty="0">
                <a:latin typeface="等线" panose="02010600030101010101" pitchFamily="2" charset="-122"/>
                <a:ea typeface="等线" panose="02010600030101010101" pitchFamily="2" charset="-122"/>
              </a:rPr>
              <a:t>used for the test is easy to calculate;</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There are </a:t>
            </a:r>
            <a:r>
              <a:rPr lang="en-US" altLang="zh-CN" sz="2000" dirty="0">
                <a:solidFill>
                  <a:srgbClr val="FF0000"/>
                </a:solidFill>
                <a:latin typeface="等线" panose="02010600030101010101" pitchFamily="2" charset="-122"/>
                <a:ea typeface="等线" panose="02010600030101010101" pitchFamily="2" charset="-122"/>
              </a:rPr>
              <a:t>no restrictions </a:t>
            </a:r>
            <a:r>
              <a:rPr lang="en-US" altLang="zh-CN" sz="2000" dirty="0">
                <a:latin typeface="等线" panose="02010600030101010101" pitchFamily="2" charset="-122"/>
                <a:ea typeface="等线" panose="02010600030101010101" pitchFamily="2" charset="-122"/>
              </a:rPr>
              <a:t>on </a:t>
            </a:r>
            <a:r>
              <a:rPr lang="en-US" altLang="zh-CN" sz="2000" dirty="0">
                <a:solidFill>
                  <a:srgbClr val="FF0000"/>
                </a:solidFill>
                <a:latin typeface="等线" panose="02010600030101010101" pitchFamily="2" charset="-122"/>
                <a:ea typeface="等线" panose="02010600030101010101" pitchFamily="2" charset="-122"/>
              </a:rPr>
              <a:t>sample size</a:t>
            </a:r>
            <a:r>
              <a:rPr lang="en-US" altLang="zh-CN" sz="2000" dirty="0">
                <a:latin typeface="等线" panose="02010600030101010101" pitchFamily="2" charset="-122"/>
                <a:ea typeface="等线" panose="02010600030101010101" pitchFamily="2" charset="-122"/>
              </a:rPr>
              <a:t>; Small samples are acceptable;</a:t>
            </a:r>
          </a:p>
          <a:p>
            <a:pPr marL="342900" indent="-342900">
              <a:buFont typeface="Arial" panose="020B0604020202020204" pitchFamily="34" charset="0"/>
              <a:buChar char="•"/>
            </a:pPr>
            <a:r>
              <a:rPr lang="en-US" altLang="zh-CN" sz="2000" dirty="0">
                <a:solidFill>
                  <a:srgbClr val="FF0000"/>
                </a:solidFill>
                <a:latin typeface="等线" panose="02010600030101010101" pitchFamily="2" charset="-122"/>
                <a:ea typeface="等线" panose="02010600030101010101" pitchFamily="2" charset="-122"/>
              </a:rPr>
              <a:t>Tables</a:t>
            </a:r>
            <a:r>
              <a:rPr lang="en-US" altLang="zh-CN" sz="2000" dirty="0">
                <a:latin typeface="等线" panose="02010600030101010101" pitchFamily="2" charset="-122"/>
                <a:ea typeface="等线" panose="02010600030101010101" pitchFamily="2" charset="-122"/>
              </a:rPr>
              <a:t> are readily available;</a:t>
            </a:r>
            <a:endParaRPr lang="zh-CN" altLang="en-US" sz="2000" dirty="0">
              <a:latin typeface="等线" panose="02010600030101010101" pitchFamily="2" charset="-122"/>
              <a:ea typeface="等线" panose="02010600030101010101" pitchFamily="2" charset="-122"/>
            </a:endParaRPr>
          </a:p>
        </p:txBody>
      </p:sp>
      <p:sp>
        <p:nvSpPr>
          <p:cNvPr id="13" name="矩形 12">
            <a:extLst>
              <a:ext uri="{FF2B5EF4-FFF2-40B4-BE49-F238E27FC236}">
                <a16:creationId xmlns:a16="http://schemas.microsoft.com/office/drawing/2014/main" id="{AF99489D-A9F9-468A-9BC0-EC0F1F5BE621}"/>
              </a:ext>
            </a:extLst>
          </p:cNvPr>
          <p:cNvSpPr/>
          <p:nvPr/>
        </p:nvSpPr>
        <p:spPr>
          <a:xfrm>
            <a:off x="683568" y="4226312"/>
            <a:ext cx="7790184" cy="1938992"/>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Limitations:</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K-S test is not as effective as the </a:t>
            </a:r>
            <a:r>
              <a:rPr lang="en-US" altLang="zh-CN" sz="2000" dirty="0">
                <a:solidFill>
                  <a:srgbClr val="FF0000"/>
                </a:solidFill>
                <a:latin typeface="等线" panose="02010600030101010101" pitchFamily="2" charset="-122"/>
                <a:ea typeface="等线" panose="02010600030101010101" pitchFamily="2" charset="-122"/>
              </a:rPr>
              <a:t>corresponding specific distribution test</a:t>
            </a:r>
            <a:r>
              <a:rPr lang="en-US" altLang="zh-CN" sz="2000" dirty="0">
                <a:latin typeface="等线" panose="02010600030101010101" pitchFamily="2" charset="-122"/>
                <a:ea typeface="等线" panose="02010600030101010101" pitchFamily="2" charset="-122"/>
              </a:rPr>
              <a:t>;</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One sample K-S Test(Lilliefors Test) is obtained by </a:t>
            </a:r>
            <a:r>
              <a:rPr lang="en-US" altLang="zh-CN" sz="2000" dirty="0">
                <a:solidFill>
                  <a:srgbClr val="FF0000"/>
                </a:solidFill>
                <a:latin typeface="等线" panose="02010600030101010101" pitchFamily="2" charset="-122"/>
                <a:ea typeface="等线" panose="02010600030101010101" pitchFamily="2" charset="-122"/>
              </a:rPr>
              <a:t>sorting</a:t>
            </a:r>
            <a:r>
              <a:rPr lang="en-US" altLang="zh-CN" sz="2000" dirty="0">
                <a:latin typeface="等线" panose="02010600030101010101" pitchFamily="2" charset="-122"/>
                <a:ea typeface="等线" panose="02010600030101010101" pitchFamily="2" charset="-122"/>
              </a:rPr>
              <a:t> the sample size, which is easy to be affected by the </a:t>
            </a:r>
            <a:r>
              <a:rPr lang="en-US" altLang="zh-CN" sz="2000" dirty="0">
                <a:solidFill>
                  <a:srgbClr val="FF0000"/>
                </a:solidFill>
                <a:latin typeface="等线" panose="02010600030101010101" pitchFamily="2" charset="-122"/>
                <a:ea typeface="等线" panose="02010600030101010101" pitchFamily="2" charset="-122"/>
              </a:rPr>
              <a:t>outliers</a:t>
            </a:r>
            <a:r>
              <a:rPr lang="en-US" altLang="zh-CN" sz="2000" dirty="0">
                <a:latin typeface="等线" panose="02010600030101010101" pitchFamily="2" charset="-122"/>
                <a:ea typeface="等线" panose="02010600030101010101" pitchFamily="2" charset="-122"/>
              </a:rPr>
              <a:t>.</a:t>
            </a:r>
            <a:endParaRPr lang="zh-CN" altLang="en-US" sz="2000" dirty="0">
              <a:latin typeface="等线" panose="02010600030101010101" pitchFamily="2" charset="-122"/>
              <a:ea typeface="等线" panose="02010600030101010101" pitchFamily="2" charset="-122"/>
            </a:endParaRPr>
          </a:p>
          <a:p>
            <a:endParaRPr lang="zh-CN" altLang="en-US"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792377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657BE444-CB3A-40AB-82C7-AAC4B8F96B73}"/>
                  </a:ext>
                </a:extLst>
              </p:cNvPr>
              <p:cNvSpPr/>
              <p:nvPr/>
            </p:nvSpPr>
            <p:spPr>
              <a:xfrm>
                <a:off x="2092795" y="3105834"/>
                <a:ext cx="4958409" cy="1200329"/>
              </a:xfrm>
              <a:prstGeom prst="rect">
                <a:avLst/>
              </a:prstGeom>
            </p:spPr>
            <p:txBody>
              <a:bodyPr wrap="none">
                <a:spAutoFit/>
              </a:bodyPr>
              <a:lstStyle/>
              <a:p>
                <a:r>
                  <a:rPr lang="en-US" altLang="zh-CN" sz="3600" b="1" dirty="0">
                    <a:latin typeface="等线" panose="02010600030101010101" pitchFamily="2" charset="-122"/>
                    <a:ea typeface="等线" panose="02010600030101010101" pitchFamily="2" charset="-122"/>
                  </a:rPr>
                  <a:t>Anderson-Darling Test</a:t>
                </a:r>
              </a:p>
              <a:p>
                <a:pPr algn="ctr"/>
                <a:r>
                  <a:rPr lang="en-US" altLang="zh-CN" sz="3600" dirty="0">
                    <a:latin typeface="等线" panose="02010600030101010101" pitchFamily="2" charset="-122"/>
                    <a:ea typeface="等线" panose="02010600030101010101" pitchFamily="2" charset="-122"/>
                  </a:rPr>
                  <a:t>AD Test or </a:t>
                </a:r>
                <a14:m>
                  <m:oMath xmlns:m="http://schemas.openxmlformats.org/officeDocument/2006/math">
                    <m:sSup>
                      <m:sSupPr>
                        <m:ctrlPr>
                          <a:rPr lang="en-US" altLang="zh-CN" sz="3600" i="1">
                            <a:latin typeface="Cambria Math" panose="02040503050406030204" pitchFamily="18" charset="0"/>
                            <a:ea typeface="等线" panose="02010600030101010101" pitchFamily="2" charset="-122"/>
                          </a:rPr>
                        </m:ctrlPr>
                      </m:sSupPr>
                      <m:e>
                        <m:r>
                          <a:rPr lang="en-US" altLang="zh-CN" sz="3600" i="1">
                            <a:latin typeface="Cambria Math" panose="02040503050406030204" pitchFamily="18" charset="0"/>
                            <a:ea typeface="等线" panose="02010600030101010101" pitchFamily="2" charset="-122"/>
                          </a:rPr>
                          <m:t>𝐴</m:t>
                        </m:r>
                      </m:e>
                      <m:sup>
                        <m:r>
                          <a:rPr lang="en-US" altLang="zh-CN" sz="3600" i="1">
                            <a:latin typeface="Cambria Math" panose="02040503050406030204" pitchFamily="18" charset="0"/>
                            <a:ea typeface="等线" panose="02010600030101010101" pitchFamily="2" charset="-122"/>
                          </a:rPr>
                          <m:t>2</m:t>
                        </m:r>
                      </m:sup>
                    </m:sSup>
                  </m:oMath>
                </a14:m>
                <a:r>
                  <a:rPr lang="en-US" altLang="zh-CN" sz="3600" dirty="0">
                    <a:latin typeface="等线" panose="02010600030101010101" pitchFamily="2" charset="-122"/>
                    <a:ea typeface="等线" panose="02010600030101010101" pitchFamily="2" charset="-122"/>
                  </a:rPr>
                  <a:t> Test</a:t>
                </a:r>
                <a:endParaRPr lang="en-US" altLang="zh-CN" sz="3600" b="1" dirty="0">
                  <a:latin typeface="等线" panose="02010600030101010101" pitchFamily="2" charset="-122"/>
                  <a:ea typeface="等线" panose="02010600030101010101" pitchFamily="2" charset="-122"/>
                </a:endParaRPr>
              </a:p>
            </p:txBody>
          </p:sp>
        </mc:Choice>
        <mc:Fallback xmlns="">
          <p:sp>
            <p:nvSpPr>
              <p:cNvPr id="10" name="矩形 9">
                <a:extLst>
                  <a:ext uri="{FF2B5EF4-FFF2-40B4-BE49-F238E27FC236}">
                    <a16:creationId xmlns:a16="http://schemas.microsoft.com/office/drawing/2014/main" id="{657BE444-CB3A-40AB-82C7-AAC4B8F96B73}"/>
                  </a:ext>
                </a:extLst>
              </p:cNvPr>
              <p:cNvSpPr>
                <a:spLocks noRot="1" noChangeAspect="1" noMove="1" noResize="1" noEditPoints="1" noAdjustHandles="1" noChangeArrowheads="1" noChangeShapeType="1" noTextEdit="1"/>
              </p:cNvSpPr>
              <p:nvPr/>
            </p:nvSpPr>
            <p:spPr>
              <a:xfrm>
                <a:off x="2092795" y="3105834"/>
                <a:ext cx="4958409" cy="1200329"/>
              </a:xfrm>
              <a:prstGeom prst="rect">
                <a:avLst/>
              </a:prstGeom>
              <a:blipFill>
                <a:blip r:embed="rId2"/>
                <a:stretch>
                  <a:fillRect l="-3686" t="-7614" r="-2703" b="-1878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92251653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4607352" cy="2677656"/>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What is Anderson-Darling Test</a:t>
            </a:r>
          </a:p>
          <a:p>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Test Statistic</a:t>
            </a:r>
          </a:p>
          <a:p>
            <a:pPr marL="285750" indent="-285750">
              <a:buFont typeface="Wingdings" panose="05000000000000000000" pitchFamily="2" charset="2"/>
              <a:buChar char="Ø"/>
            </a:pPr>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Examples</a:t>
            </a:r>
          </a:p>
          <a:p>
            <a:pPr marL="285750" indent="-285750">
              <a:buFont typeface="Wingdings" panose="05000000000000000000" pitchFamily="2" charset="2"/>
              <a:buChar char="Ø"/>
            </a:pPr>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Advantages and Disadvantages</a:t>
            </a:r>
            <a:endParaRPr lang="zh-CN" altLang="en-US" sz="24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183892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2642070"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What is AD-Test</a:t>
            </a:r>
          </a:p>
        </p:txBody>
      </p:sp>
      <p:sp>
        <p:nvSpPr>
          <p:cNvPr id="3" name="矩形 2">
            <a:extLst>
              <a:ext uri="{FF2B5EF4-FFF2-40B4-BE49-F238E27FC236}">
                <a16:creationId xmlns:a16="http://schemas.microsoft.com/office/drawing/2014/main" id="{B2FE585C-5449-41EB-B7B7-FD21864FE787}"/>
              </a:ext>
            </a:extLst>
          </p:cNvPr>
          <p:cNvSpPr/>
          <p:nvPr/>
        </p:nvSpPr>
        <p:spPr>
          <a:xfrm>
            <a:off x="971600" y="1870952"/>
            <a:ext cx="7201088" cy="1015663"/>
          </a:xfrm>
          <a:prstGeom prst="rect">
            <a:avLst/>
          </a:prstGeom>
        </p:spPr>
        <p:txBody>
          <a:bodyPr wrap="square">
            <a:spAutoFit/>
          </a:bodyPr>
          <a:lstStyle/>
          <a:p>
            <a:r>
              <a:rPr lang="en-US" altLang="zh-CN" sz="2000" dirty="0">
                <a:solidFill>
                  <a:srgbClr val="0070C0"/>
                </a:solidFill>
                <a:latin typeface="等线" panose="02010600030101010101" pitchFamily="2" charset="-122"/>
                <a:ea typeface="等线" panose="02010600030101010101" pitchFamily="2" charset="-122"/>
              </a:rPr>
              <a:t>The Anderson-Darling Goodness of Fit Test (AD-Test) is a measure of how well your data fits a specified distribution. It’s commonly used as a test for normality.</a:t>
            </a:r>
            <a:endParaRPr lang="zh-CN" altLang="en-US" sz="2000" dirty="0">
              <a:solidFill>
                <a:srgbClr val="0070C0"/>
              </a:solidFill>
              <a:latin typeface="等线" panose="02010600030101010101" pitchFamily="2" charset="-122"/>
              <a:ea typeface="等线" panose="02010600030101010101" pitchFamily="2" charset="-122"/>
            </a:endParaRPr>
          </a:p>
        </p:txBody>
      </p:sp>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500BEEFA-E105-45B7-99A0-54985DBE6642}"/>
                  </a:ext>
                </a:extLst>
              </p:cNvPr>
              <p:cNvSpPr/>
              <p:nvPr/>
            </p:nvSpPr>
            <p:spPr>
              <a:xfrm>
                <a:off x="971312" y="2886615"/>
                <a:ext cx="7345104" cy="1631216"/>
              </a:xfrm>
              <a:prstGeom prst="rect">
                <a:avLst/>
              </a:prstGeom>
            </p:spPr>
            <p:txBody>
              <a:bodyPr wrap="square">
                <a:spAutoFit/>
              </a:bodyPr>
              <a:lstStyle/>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A kind of </a:t>
                </a:r>
                <a:r>
                  <a:rPr lang="en-US" altLang="zh-CN" sz="2000" dirty="0">
                    <a:solidFill>
                      <a:srgbClr val="FF0000"/>
                    </a:solidFill>
                    <a:latin typeface="等线" panose="02010600030101010101" pitchFamily="2" charset="-122"/>
                    <a:ea typeface="等线" panose="02010600030101010101" pitchFamily="2" charset="-122"/>
                  </a:rPr>
                  <a:t>GOF Test</a:t>
                </a:r>
              </a:p>
              <a:p>
                <a:pPr marL="285750" indent="-285750">
                  <a:buFont typeface="Arial" panose="020B0604020202020204" pitchFamily="34" charset="0"/>
                  <a:buChar char="•"/>
                </a:pPr>
                <a:r>
                  <a:rPr lang="en-US" altLang="zh-CN" sz="2000" dirty="0">
                    <a:solidFill>
                      <a:srgbClr val="FF0000"/>
                    </a:solidFill>
                    <a:latin typeface="等线" panose="02010600030101010101" pitchFamily="2" charset="-122"/>
                    <a:ea typeface="等线" panose="02010600030101010101" pitchFamily="2" charset="-122"/>
                  </a:rPr>
                  <a:t>Non-parametric</a:t>
                </a:r>
              </a:p>
              <a:p>
                <a:r>
                  <a:rPr lang="en-US" altLang="zh-CN" sz="2000" dirty="0">
                    <a:latin typeface="等线" panose="02010600030101010101" pitchFamily="2" charset="-122"/>
                    <a:ea typeface="等线" panose="02010600030101010101" pitchFamily="2" charset="-122"/>
                  </a:rPr>
                  <a:t>             Entirely agnostic to real distribution;</a:t>
                </a:r>
              </a:p>
              <a:p>
                <a14:m>
                  <m:oMath xmlns:m="http://schemas.openxmlformats.org/officeDocument/2006/math">
                    <m:sSub>
                      <m:sSubPr>
                        <m:ctrlPr>
                          <a:rPr lang="en-US" altLang="zh-CN" sz="2000" i="1">
                            <a:solidFill>
                              <a:srgbClr val="FF0000"/>
                            </a:solidFill>
                            <a:latin typeface="Cambria Math" panose="02040503050406030204" pitchFamily="18" charset="0"/>
                            <a:ea typeface="等线" panose="02010600030101010101" pitchFamily="2" charset="-122"/>
                          </a:rPr>
                        </m:ctrlPr>
                      </m:sSubPr>
                      <m:e>
                        <m:r>
                          <a:rPr lang="en-US" altLang="zh-CN" sz="2000" i="1">
                            <a:solidFill>
                              <a:srgbClr val="FF0000"/>
                            </a:solidFill>
                            <a:latin typeface="Cambria Math" panose="02040503050406030204" pitchFamily="18" charset="0"/>
                            <a:ea typeface="等线" panose="02010600030101010101" pitchFamily="2" charset="-122"/>
                          </a:rPr>
                          <m:t>𝐻</m:t>
                        </m:r>
                      </m:e>
                      <m:sub>
                        <m:r>
                          <a:rPr lang="en-US" altLang="zh-CN" sz="2000" i="1">
                            <a:solidFill>
                              <a:srgbClr val="FF0000"/>
                            </a:solidFill>
                            <a:latin typeface="Cambria Math" panose="02040503050406030204" pitchFamily="18" charset="0"/>
                            <a:ea typeface="等线" panose="02010600030101010101" pitchFamily="2" charset="-122"/>
                          </a:rPr>
                          <m:t>0</m:t>
                        </m:r>
                      </m:sub>
                    </m:sSub>
                  </m:oMath>
                </a14:m>
                <a:r>
                  <a:rPr lang="en-US" altLang="zh-CN" sz="2000" dirty="0">
                    <a:solidFill>
                      <a:srgbClr val="FF0000"/>
                    </a:solidFill>
                    <a:latin typeface="等线" panose="02010600030101010101" pitchFamily="2" charset="-122"/>
                    <a:ea typeface="等线" panose="02010600030101010101" pitchFamily="2" charset="-122"/>
                  </a:rPr>
                  <a:t>: </a:t>
                </a:r>
                <a:r>
                  <a:rPr lang="en-US" altLang="zh-CN" sz="2000" dirty="0">
                    <a:latin typeface="等线" panose="02010600030101010101" pitchFamily="2" charset="-122"/>
                    <a:ea typeface="等线" panose="02010600030101010101" pitchFamily="2" charset="-122"/>
                  </a:rPr>
                  <a:t>The data comes from a specified distribution,</a:t>
                </a:r>
              </a:p>
              <a:p>
                <a14:m>
                  <m:oMath xmlns:m="http://schemas.openxmlformats.org/officeDocument/2006/math">
                    <m:sSub>
                      <m:sSubPr>
                        <m:ctrlPr>
                          <a:rPr lang="en-US" altLang="zh-CN" sz="2000" i="1">
                            <a:solidFill>
                              <a:srgbClr val="FF0000"/>
                            </a:solidFill>
                            <a:latin typeface="Cambria Math" panose="02040503050406030204" pitchFamily="18" charset="0"/>
                            <a:ea typeface="等线" panose="02010600030101010101" pitchFamily="2" charset="-122"/>
                          </a:rPr>
                        </m:ctrlPr>
                      </m:sSubPr>
                      <m:e>
                        <m:r>
                          <a:rPr lang="en-US" altLang="zh-CN" sz="2000" i="1">
                            <a:solidFill>
                              <a:srgbClr val="FF0000"/>
                            </a:solidFill>
                            <a:latin typeface="Cambria Math" panose="02040503050406030204" pitchFamily="18" charset="0"/>
                            <a:ea typeface="等线" panose="02010600030101010101" pitchFamily="2" charset="-122"/>
                          </a:rPr>
                          <m:t>𝐻</m:t>
                        </m:r>
                      </m:e>
                      <m:sub>
                        <m:r>
                          <a:rPr lang="en-US" altLang="zh-CN" sz="2000" i="1">
                            <a:solidFill>
                              <a:srgbClr val="FF0000"/>
                            </a:solidFill>
                            <a:latin typeface="Cambria Math" panose="02040503050406030204" pitchFamily="18" charset="0"/>
                            <a:ea typeface="等线" panose="02010600030101010101" pitchFamily="2" charset="-122"/>
                          </a:rPr>
                          <m:t>1</m:t>
                        </m:r>
                      </m:sub>
                    </m:sSub>
                  </m:oMath>
                </a14:m>
                <a:r>
                  <a:rPr lang="en-US" altLang="zh-CN" sz="2000" dirty="0">
                    <a:solidFill>
                      <a:srgbClr val="FF0000"/>
                    </a:solidFill>
                    <a:latin typeface="等线" panose="02010600030101010101" pitchFamily="2" charset="-122"/>
                    <a:ea typeface="等线" panose="02010600030101010101" pitchFamily="2" charset="-122"/>
                  </a:rPr>
                  <a:t>: </a:t>
                </a:r>
                <a:r>
                  <a:rPr lang="en-US" altLang="zh-CN" sz="2000" dirty="0">
                    <a:latin typeface="等线" panose="02010600030101010101" pitchFamily="2" charset="-122"/>
                    <a:ea typeface="等线" panose="02010600030101010101" pitchFamily="2" charset="-122"/>
                  </a:rPr>
                  <a:t>The data does not come from a specified distribution;</a:t>
                </a:r>
              </a:p>
            </p:txBody>
          </p:sp>
        </mc:Choice>
        <mc:Fallback xmlns="">
          <p:sp>
            <p:nvSpPr>
              <p:cNvPr id="5" name="矩形 4">
                <a:extLst>
                  <a:ext uri="{FF2B5EF4-FFF2-40B4-BE49-F238E27FC236}">
                    <a16:creationId xmlns:a16="http://schemas.microsoft.com/office/drawing/2014/main" id="{500BEEFA-E105-45B7-99A0-54985DBE6642}"/>
                  </a:ext>
                </a:extLst>
              </p:cNvPr>
              <p:cNvSpPr>
                <a:spLocks noRot="1" noChangeAspect="1" noMove="1" noResize="1" noEditPoints="1" noAdjustHandles="1" noChangeArrowheads="1" noChangeShapeType="1" noTextEdit="1"/>
              </p:cNvSpPr>
              <p:nvPr/>
            </p:nvSpPr>
            <p:spPr>
              <a:xfrm>
                <a:off x="971312" y="2886615"/>
                <a:ext cx="7345104" cy="1631216"/>
              </a:xfrm>
              <a:prstGeom prst="rect">
                <a:avLst/>
              </a:prstGeom>
              <a:blipFill>
                <a:blip r:embed="rId3"/>
                <a:stretch>
                  <a:fillRect l="-747" t="-2247" b="-599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47827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2073003"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Test statistic</a:t>
            </a:r>
          </a:p>
        </p:txBody>
      </p:sp>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500BEEFA-E105-45B7-99A0-54985DBE6642}"/>
                  </a:ext>
                </a:extLst>
              </p:cNvPr>
              <p:cNvSpPr/>
              <p:nvPr/>
            </p:nvSpPr>
            <p:spPr>
              <a:xfrm>
                <a:off x="899448" y="3356992"/>
                <a:ext cx="7345104" cy="1767343"/>
              </a:xfrm>
              <a:prstGeom prst="rect">
                <a:avLst/>
              </a:prstGeom>
              <a:ln w="28575">
                <a:solidFill>
                  <a:srgbClr val="00B050"/>
                </a:solidFill>
              </a:ln>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等线" panose="02010600030101010101" pitchFamily="2" charset="-122"/>
                        </a:rPr>
                        <m:t>𝐴𝐷</m:t>
                      </m:r>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𝑛</m:t>
                      </m:r>
                      <m:r>
                        <a:rPr lang="en-US" altLang="zh-CN" sz="2000" b="0" i="1" smtClean="0">
                          <a:latin typeface="Cambria Math" panose="02040503050406030204" pitchFamily="18" charset="0"/>
                          <a:ea typeface="等线" panose="02010600030101010101" pitchFamily="2" charset="-122"/>
                        </a:rPr>
                        <m:t>−</m:t>
                      </m:r>
                      <m:nary>
                        <m:naryPr>
                          <m:chr m:val="∑"/>
                          <m:supHide m:val="on"/>
                          <m:ctrlPr>
                            <a:rPr lang="en-US" altLang="zh-CN" sz="2000" b="0" i="1" smtClean="0">
                              <a:latin typeface="Cambria Math" panose="02040503050406030204" pitchFamily="18" charset="0"/>
                              <a:ea typeface="等线" panose="02010600030101010101" pitchFamily="2" charset="-122"/>
                            </a:rPr>
                          </m:ctrlPr>
                        </m:naryPr>
                        <m:sub>
                          <m:r>
                            <m:rPr>
                              <m:brk m:alnAt="7"/>
                            </m:rPr>
                            <a:rPr lang="en-US" altLang="zh-CN" sz="2000" b="0" i="1" smtClean="0">
                              <a:latin typeface="Cambria Math" panose="02040503050406030204" pitchFamily="18" charset="0"/>
                              <a:ea typeface="等线" panose="02010600030101010101" pitchFamily="2" charset="-122"/>
                            </a:rPr>
                            <m:t>𝑖</m:t>
                          </m:r>
                        </m:sub>
                        <m:sup/>
                        <m:e>
                          <m:f>
                            <m:fPr>
                              <m:ctrlPr>
                                <a:rPr lang="en-US" altLang="zh-CN" sz="2000" b="0" i="1" smtClean="0">
                                  <a:latin typeface="Cambria Math" panose="02040503050406030204" pitchFamily="18" charset="0"/>
                                  <a:ea typeface="等线" panose="02010600030101010101" pitchFamily="2" charset="-122"/>
                                </a:rPr>
                              </m:ctrlPr>
                            </m:fPr>
                            <m:num>
                              <m:r>
                                <a:rPr lang="en-US" altLang="zh-CN" sz="2000" b="0" i="1" smtClean="0">
                                  <a:latin typeface="Cambria Math" panose="02040503050406030204" pitchFamily="18" charset="0"/>
                                  <a:ea typeface="等线" panose="02010600030101010101" pitchFamily="2" charset="-122"/>
                                </a:rPr>
                                <m:t>2</m:t>
                              </m:r>
                              <m:r>
                                <a:rPr lang="en-US" altLang="zh-CN" sz="2000" b="0" i="1" smtClean="0">
                                  <a:latin typeface="Cambria Math" panose="02040503050406030204" pitchFamily="18" charset="0"/>
                                  <a:ea typeface="等线" panose="02010600030101010101" pitchFamily="2" charset="-122"/>
                                </a:rPr>
                                <m:t>𝑖</m:t>
                              </m:r>
                              <m:r>
                                <a:rPr lang="en-US" altLang="zh-CN" sz="2000" b="0" i="1" smtClean="0">
                                  <a:latin typeface="Cambria Math" panose="02040503050406030204" pitchFamily="18" charset="0"/>
                                  <a:ea typeface="等线" panose="02010600030101010101" pitchFamily="2" charset="-122"/>
                                </a:rPr>
                                <m:t>−1</m:t>
                              </m:r>
                            </m:num>
                            <m:den>
                              <m:r>
                                <a:rPr lang="en-US" altLang="zh-CN" sz="2000" b="0" i="1" smtClean="0">
                                  <a:latin typeface="Cambria Math" panose="02040503050406030204" pitchFamily="18" charset="0"/>
                                  <a:ea typeface="等线" panose="02010600030101010101" pitchFamily="2" charset="-122"/>
                                </a:rPr>
                                <m:t>𝑛</m:t>
                              </m:r>
                            </m:den>
                          </m:f>
                          <m:d>
                            <m:dPr>
                              <m:begChr m:val="["/>
                              <m:endChr m:val="]"/>
                              <m:ctrlPr>
                                <a:rPr lang="en-US" altLang="zh-CN" sz="2000" b="0" i="1" smtClean="0">
                                  <a:latin typeface="Cambria Math" panose="02040503050406030204" pitchFamily="18" charset="0"/>
                                  <a:ea typeface="等线" panose="02010600030101010101" pitchFamily="2" charset="-122"/>
                                </a:rPr>
                              </m:ctrlPr>
                            </m:dPr>
                            <m:e>
                              <m:func>
                                <m:funcPr>
                                  <m:ctrlPr>
                                    <a:rPr lang="en-US" altLang="zh-CN" sz="2000" b="0" i="1" smtClean="0">
                                      <a:latin typeface="Cambria Math" panose="02040503050406030204" pitchFamily="18" charset="0"/>
                                      <a:ea typeface="等线" panose="02010600030101010101" pitchFamily="2" charset="-122"/>
                                    </a:rPr>
                                  </m:ctrlPr>
                                </m:funcPr>
                                <m:fName>
                                  <m:r>
                                    <m:rPr>
                                      <m:sty m:val="p"/>
                                    </m:rPr>
                                    <a:rPr lang="en-US" altLang="zh-CN" sz="2000" b="0" i="0" smtClean="0">
                                      <a:latin typeface="Cambria Math" panose="02040503050406030204" pitchFamily="18" charset="0"/>
                                      <a:ea typeface="等线" panose="02010600030101010101" pitchFamily="2" charset="-122"/>
                                    </a:rPr>
                                    <m:t>ln</m:t>
                                  </m:r>
                                </m:fName>
                                <m:e>
                                  <m:r>
                                    <a:rPr lang="en-US" altLang="zh-CN" sz="2000" b="0" i="1" smtClean="0">
                                      <a:latin typeface="Cambria Math" panose="02040503050406030204" pitchFamily="18" charset="0"/>
                                      <a:ea typeface="等线" panose="02010600030101010101" pitchFamily="2" charset="-122"/>
                                    </a:rPr>
                                    <m:t>𝐹</m:t>
                                  </m:r>
                                  <m:d>
                                    <m:dPr>
                                      <m:ctrlPr>
                                        <a:rPr lang="en-US" altLang="zh-CN" sz="2000" b="0" i="1" smtClean="0">
                                          <a:latin typeface="Cambria Math" panose="02040503050406030204" pitchFamily="18" charset="0"/>
                                          <a:ea typeface="等线" panose="02010600030101010101" pitchFamily="2" charset="-122"/>
                                        </a:rPr>
                                      </m:ctrlPr>
                                    </m:dPr>
                                    <m:e>
                                      <m:sSub>
                                        <m:sSubPr>
                                          <m:ctrlPr>
                                            <a:rPr lang="en-US" altLang="zh-CN" sz="2000" b="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𝑌</m:t>
                                          </m:r>
                                        </m:e>
                                        <m:sub>
                                          <m:r>
                                            <a:rPr lang="en-US" altLang="zh-CN" sz="2000" b="0" i="1" smtClean="0">
                                              <a:latin typeface="Cambria Math" panose="02040503050406030204" pitchFamily="18" charset="0"/>
                                              <a:ea typeface="等线" panose="02010600030101010101" pitchFamily="2" charset="-122"/>
                                            </a:rPr>
                                            <m:t>𝑖</m:t>
                                          </m:r>
                                        </m:sub>
                                      </m:sSub>
                                    </m:e>
                                  </m:d>
                                  <m:r>
                                    <a:rPr lang="en-US" altLang="zh-CN" sz="2000" b="0" i="1" smtClean="0">
                                      <a:latin typeface="Cambria Math" panose="02040503050406030204" pitchFamily="18" charset="0"/>
                                      <a:ea typeface="等线" panose="02010600030101010101" pitchFamily="2" charset="-122"/>
                                    </a:rPr>
                                    <m:t>+</m:t>
                                  </m:r>
                                  <m:func>
                                    <m:funcPr>
                                      <m:ctrlPr>
                                        <a:rPr lang="en-US" altLang="zh-CN" sz="2000" b="0" i="1" smtClean="0">
                                          <a:latin typeface="Cambria Math" panose="02040503050406030204" pitchFamily="18" charset="0"/>
                                          <a:ea typeface="等线" panose="02010600030101010101" pitchFamily="2" charset="-122"/>
                                        </a:rPr>
                                      </m:ctrlPr>
                                    </m:funcPr>
                                    <m:fName>
                                      <m:r>
                                        <m:rPr>
                                          <m:sty m:val="p"/>
                                        </m:rPr>
                                        <a:rPr lang="en-US" altLang="zh-CN" sz="2000" b="0" i="0" smtClean="0">
                                          <a:latin typeface="Cambria Math" panose="02040503050406030204" pitchFamily="18" charset="0"/>
                                          <a:ea typeface="等线" panose="02010600030101010101" pitchFamily="2" charset="-122"/>
                                        </a:rPr>
                                        <m:t>ln</m:t>
                                      </m:r>
                                    </m:fName>
                                    <m:e>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1−</m:t>
                                          </m:r>
                                          <m:r>
                                            <a:rPr lang="en-US" altLang="zh-CN" sz="2000" b="0" i="1" smtClean="0">
                                              <a:latin typeface="Cambria Math" panose="02040503050406030204" pitchFamily="18" charset="0"/>
                                              <a:ea typeface="等线" panose="02010600030101010101" pitchFamily="2" charset="-122"/>
                                            </a:rPr>
                                            <m:t>𝐹</m:t>
                                          </m:r>
                                          <m:d>
                                            <m:dPr>
                                              <m:ctrlPr>
                                                <a:rPr lang="en-US" altLang="zh-CN" sz="2000" b="0" i="1" smtClean="0">
                                                  <a:latin typeface="Cambria Math" panose="02040503050406030204" pitchFamily="18" charset="0"/>
                                                  <a:ea typeface="等线" panose="02010600030101010101" pitchFamily="2" charset="-122"/>
                                                </a:rPr>
                                              </m:ctrlPr>
                                            </m:dPr>
                                            <m:e>
                                              <m:sSub>
                                                <m:sSubPr>
                                                  <m:ctrlPr>
                                                    <a:rPr lang="en-US" altLang="zh-CN" sz="2000" b="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𝑌</m:t>
                                                  </m:r>
                                                </m:e>
                                                <m:sub>
                                                  <m:r>
                                                    <a:rPr lang="en-US" altLang="zh-CN" sz="2000" b="0" i="1" smtClean="0">
                                                      <a:latin typeface="Cambria Math" panose="02040503050406030204" pitchFamily="18" charset="0"/>
                                                      <a:ea typeface="等线" panose="02010600030101010101" pitchFamily="2" charset="-122"/>
                                                    </a:rPr>
                                                    <m:t>𝑛</m:t>
                                                  </m:r>
                                                  <m:r>
                                                    <a:rPr lang="en-US" altLang="zh-CN" sz="2000" b="0" i="1" smtClean="0">
                                                      <a:latin typeface="Cambria Math" panose="02040503050406030204" pitchFamily="18" charset="0"/>
                                                      <a:ea typeface="等线" panose="02010600030101010101" pitchFamily="2" charset="-122"/>
                                                    </a:rPr>
                                                    <m:t>+1−</m:t>
                                                  </m:r>
                                                  <m:r>
                                                    <a:rPr lang="en-US" altLang="zh-CN" sz="2000" b="0" i="1" smtClean="0">
                                                      <a:latin typeface="Cambria Math" panose="02040503050406030204" pitchFamily="18" charset="0"/>
                                                      <a:ea typeface="等线" panose="02010600030101010101" pitchFamily="2" charset="-122"/>
                                                    </a:rPr>
                                                    <m:t>𝑖</m:t>
                                                  </m:r>
                                                </m:sub>
                                              </m:sSub>
                                            </m:e>
                                          </m:d>
                                        </m:e>
                                      </m:d>
                                    </m:e>
                                  </m:func>
                                </m:e>
                              </m:func>
                            </m:e>
                          </m:d>
                        </m:e>
                      </m:nary>
                    </m:oMath>
                  </m:oMathPara>
                </a14:m>
                <a:endParaRPr lang="en-US" altLang="zh-CN" sz="2000" b="0" dirty="0">
                  <a:latin typeface="等线" panose="02010600030101010101" pitchFamily="2" charset="-122"/>
                  <a:ea typeface="等线" panose="02010600030101010101" pitchFamily="2" charset="-122"/>
                </a:endParaRPr>
              </a:p>
              <a:p>
                <a:endParaRPr lang="en-US" altLang="zh-CN" sz="2000" dirty="0">
                  <a:latin typeface="等线" panose="02010600030101010101" pitchFamily="2" charset="-122"/>
                  <a:ea typeface="等线" panose="0201060003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m:rPr>
                              <m:sty m:val="p"/>
                            </m:rPr>
                            <a:rPr lang="en-US" altLang="zh-CN" sz="2000" i="1">
                              <a:latin typeface="Cambria Math" panose="02040503050406030204" pitchFamily="18" charset="0"/>
                              <a:ea typeface="等线" panose="02010600030101010101" pitchFamily="2" charset="-122"/>
                            </a:rPr>
                            <m:t>Y</m:t>
                          </m:r>
                        </m:e>
                        <m:sub>
                          <m:r>
                            <a:rPr lang="en-US" altLang="zh-CN" sz="2000" b="0" i="1" smtClean="0">
                              <a:latin typeface="Cambria Math" panose="02040503050406030204" pitchFamily="18" charset="0"/>
                              <a:ea typeface="等线" panose="02010600030101010101" pitchFamily="2" charset="-122"/>
                            </a:rPr>
                            <m:t>𝑖</m:t>
                          </m:r>
                        </m:sub>
                      </m:sSub>
                      <m:r>
                        <a:rPr lang="en-US" altLang="zh-CN" sz="2000" b="0" i="1" smtClean="0">
                          <a:latin typeface="Cambria Math" panose="02040503050406030204" pitchFamily="18" charset="0"/>
                          <a:ea typeface="等线" panose="02010600030101010101" pitchFamily="2" charset="-122"/>
                        </a:rPr>
                        <m:t>=</m:t>
                      </m:r>
                      <m:f>
                        <m:fPr>
                          <m:ctrlPr>
                            <a:rPr lang="en-US" altLang="zh-CN" sz="2000" b="0" i="1" smtClean="0">
                              <a:latin typeface="Cambria Math" panose="02040503050406030204" pitchFamily="18" charset="0"/>
                              <a:ea typeface="等线" panose="02010600030101010101" pitchFamily="2" charset="-122"/>
                            </a:rPr>
                          </m:ctrlPr>
                        </m:fPr>
                        <m:num>
                          <m:sSub>
                            <m:sSubPr>
                              <m:ctrlPr>
                                <a:rPr lang="en-US" altLang="zh-CN" sz="2000" b="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𝑋</m:t>
                              </m:r>
                            </m:e>
                            <m:sub>
                              <m:r>
                                <a:rPr lang="en-US" altLang="zh-CN" sz="2000" b="0" i="1" smtClean="0">
                                  <a:latin typeface="Cambria Math" panose="02040503050406030204" pitchFamily="18" charset="0"/>
                                  <a:ea typeface="等线" panose="02010600030101010101" pitchFamily="2" charset="-122"/>
                                </a:rPr>
                                <m:t>𝑖</m:t>
                              </m:r>
                            </m:sub>
                          </m:sSub>
                          <m:r>
                            <a:rPr lang="en-US" altLang="zh-CN" sz="2000" b="0" i="1" smtClean="0">
                              <a:latin typeface="Cambria Math" panose="02040503050406030204" pitchFamily="18" charset="0"/>
                              <a:ea typeface="等线" panose="02010600030101010101" pitchFamily="2" charset="-122"/>
                            </a:rPr>
                            <m:t>−</m:t>
                          </m:r>
                          <m:acc>
                            <m:accPr>
                              <m:chr m:val="̅"/>
                              <m:ctrlPr>
                                <a:rPr lang="en-US" altLang="zh-CN" sz="2000" b="0" i="1" smtClean="0">
                                  <a:latin typeface="Cambria Math" panose="02040503050406030204" pitchFamily="18" charset="0"/>
                                  <a:ea typeface="等线" panose="02010600030101010101" pitchFamily="2" charset="-122"/>
                                </a:rPr>
                              </m:ctrlPr>
                            </m:accPr>
                            <m:e>
                              <m:r>
                                <a:rPr lang="zh-CN" altLang="en-US" sz="2000" b="0" i="1" smtClean="0">
                                  <a:latin typeface="Cambria Math" panose="02040503050406030204" pitchFamily="18" charset="0"/>
                                  <a:ea typeface="等线" panose="02010600030101010101" pitchFamily="2" charset="-122"/>
                                </a:rPr>
                                <m:t>𝜇</m:t>
                              </m:r>
                            </m:e>
                          </m:acc>
                        </m:num>
                        <m:den>
                          <m:acc>
                            <m:accPr>
                              <m:chr m:val="̂"/>
                              <m:ctrlPr>
                                <a:rPr lang="en-US" altLang="zh-CN" sz="2000" b="0" i="1" smtClean="0">
                                  <a:latin typeface="Cambria Math" panose="02040503050406030204" pitchFamily="18" charset="0"/>
                                  <a:ea typeface="等线" panose="02010600030101010101" pitchFamily="2" charset="-122"/>
                                </a:rPr>
                              </m:ctrlPr>
                            </m:accPr>
                            <m:e>
                              <m:r>
                                <a:rPr lang="zh-CN" altLang="en-US" sz="2000" b="0" i="1" smtClean="0">
                                  <a:latin typeface="Cambria Math" panose="02040503050406030204" pitchFamily="18" charset="0"/>
                                  <a:ea typeface="等线" panose="02010600030101010101" pitchFamily="2" charset="-122"/>
                                </a:rPr>
                                <m:t>𝜎</m:t>
                              </m:r>
                            </m:e>
                          </m:acc>
                        </m:den>
                      </m:f>
                    </m:oMath>
                  </m:oMathPara>
                </a14:m>
                <a:endParaRPr lang="en-US" altLang="zh-CN" sz="2000" dirty="0">
                  <a:latin typeface="等线" panose="02010600030101010101" pitchFamily="2" charset="-122"/>
                  <a:ea typeface="等线" panose="02010600030101010101" pitchFamily="2" charset="-122"/>
                </a:endParaRPr>
              </a:p>
            </p:txBody>
          </p:sp>
        </mc:Choice>
        <mc:Fallback xmlns="">
          <p:sp>
            <p:nvSpPr>
              <p:cNvPr id="5" name="矩形 4">
                <a:extLst>
                  <a:ext uri="{FF2B5EF4-FFF2-40B4-BE49-F238E27FC236}">
                    <a16:creationId xmlns:a16="http://schemas.microsoft.com/office/drawing/2014/main" id="{500BEEFA-E105-45B7-99A0-54985DBE6642}"/>
                  </a:ext>
                </a:extLst>
              </p:cNvPr>
              <p:cNvSpPr>
                <a:spLocks noRot="1" noChangeAspect="1" noMove="1" noResize="1" noEditPoints="1" noAdjustHandles="1" noChangeArrowheads="1" noChangeShapeType="1" noTextEdit="1"/>
              </p:cNvSpPr>
              <p:nvPr/>
            </p:nvSpPr>
            <p:spPr>
              <a:xfrm>
                <a:off x="899448" y="3356992"/>
                <a:ext cx="7345104" cy="1767343"/>
              </a:xfrm>
              <a:prstGeom prst="rect">
                <a:avLst/>
              </a:prstGeom>
              <a:blipFill>
                <a:blip r:embed="rId3"/>
                <a:stretch>
                  <a:fillRect/>
                </a:stretch>
              </a:blipFill>
              <a:ln w="28575">
                <a:solidFill>
                  <a:srgbClr val="00B050"/>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矩形 8">
                <a:extLst>
                  <a:ext uri="{FF2B5EF4-FFF2-40B4-BE49-F238E27FC236}">
                    <a16:creationId xmlns:a16="http://schemas.microsoft.com/office/drawing/2014/main" id="{7E60F429-F037-4728-B2AC-E94F0A9F6AEE}"/>
                  </a:ext>
                </a:extLst>
              </p:cNvPr>
              <p:cNvSpPr/>
              <p:nvPr/>
            </p:nvSpPr>
            <p:spPr>
              <a:xfrm>
                <a:off x="1011952" y="1946449"/>
                <a:ext cx="7345104" cy="756426"/>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sz="2000" b="0" i="1" smtClean="0">
                          <a:solidFill>
                            <a:schemeClr val="tx1"/>
                          </a:solidFill>
                          <a:latin typeface="Cambria Math" panose="02040503050406030204" pitchFamily="18" charset="0"/>
                          <a:ea typeface="等线" panose="02010600030101010101" pitchFamily="2" charset="-122"/>
                        </a:rPr>
                        <m:t>𝐴𝐷</m:t>
                      </m:r>
                      <m:r>
                        <a:rPr lang="en-US" altLang="zh-CN" sz="2000" b="0" i="1" smtClean="0">
                          <a:solidFill>
                            <a:schemeClr val="tx1"/>
                          </a:solidFill>
                          <a:latin typeface="Cambria Math" panose="02040503050406030204" pitchFamily="18" charset="0"/>
                          <a:ea typeface="等线" panose="02010600030101010101" pitchFamily="2" charset="-122"/>
                        </a:rPr>
                        <m:t>=</m:t>
                      </m:r>
                      <m:r>
                        <a:rPr lang="en-US" altLang="zh-CN" sz="2000" b="0" i="1" smtClean="0">
                          <a:solidFill>
                            <a:schemeClr val="tx1"/>
                          </a:solidFill>
                          <a:latin typeface="Cambria Math" panose="02040503050406030204" pitchFamily="18" charset="0"/>
                          <a:ea typeface="等线" panose="02010600030101010101" pitchFamily="2" charset="-122"/>
                        </a:rPr>
                        <m:t>𝑛</m:t>
                      </m:r>
                      <m:nary>
                        <m:naryPr>
                          <m:ctrlPr>
                            <a:rPr lang="en-US" altLang="zh-CN" sz="2000" b="0" i="1" smtClean="0">
                              <a:solidFill>
                                <a:schemeClr val="tx1"/>
                              </a:solidFill>
                              <a:latin typeface="Cambria Math" panose="02040503050406030204" pitchFamily="18" charset="0"/>
                              <a:ea typeface="等线" panose="02010600030101010101" pitchFamily="2" charset="-122"/>
                            </a:rPr>
                          </m:ctrlPr>
                        </m:naryPr>
                        <m:sub>
                          <m:r>
                            <m:rPr>
                              <m:brk m:alnAt="23"/>
                            </m:rPr>
                            <a:rPr lang="en-US" altLang="zh-CN" sz="2000" b="0" i="1" smtClean="0">
                              <a:solidFill>
                                <a:schemeClr val="tx1"/>
                              </a:solidFill>
                              <a:latin typeface="Cambria Math" panose="02040503050406030204" pitchFamily="18" charset="0"/>
                              <a:ea typeface="等线" panose="02010600030101010101" pitchFamily="2" charset="-122"/>
                            </a:rPr>
                            <m:t>−</m:t>
                          </m:r>
                          <m:r>
                            <a:rPr lang="en-US" altLang="zh-CN" sz="2000" b="0" i="1" smtClean="0">
                              <a:solidFill>
                                <a:schemeClr val="tx1"/>
                              </a:solidFill>
                              <a:latin typeface="Cambria Math" panose="02040503050406030204" pitchFamily="18" charset="0"/>
                              <a:ea typeface="Cambria Math" panose="02040503050406030204" pitchFamily="18" charset="0"/>
                            </a:rPr>
                            <m:t>∞</m:t>
                          </m:r>
                        </m:sub>
                        <m:sup>
                          <m:r>
                            <a:rPr lang="en-US" altLang="zh-CN" sz="2000" b="0" i="1" smtClean="0">
                              <a:solidFill>
                                <a:schemeClr val="tx1"/>
                              </a:solidFill>
                              <a:latin typeface="Cambria Math" panose="02040503050406030204" pitchFamily="18" charset="0"/>
                              <a:ea typeface="Cambria Math" panose="02040503050406030204" pitchFamily="18" charset="0"/>
                            </a:rPr>
                            <m:t>∞</m:t>
                          </m:r>
                        </m:sup>
                        <m:e>
                          <m:sSup>
                            <m:sSupPr>
                              <m:ctrlPr>
                                <a:rPr lang="en-US" altLang="zh-CN" sz="2000" b="0" i="1" smtClean="0">
                                  <a:solidFill>
                                    <a:schemeClr val="tx1"/>
                                  </a:solidFill>
                                  <a:latin typeface="Cambria Math" panose="02040503050406030204" pitchFamily="18" charset="0"/>
                                  <a:ea typeface="等线" panose="02010600030101010101" pitchFamily="2" charset="-122"/>
                                </a:rPr>
                              </m:ctrlPr>
                            </m:sSupPr>
                            <m:e>
                              <m:d>
                                <m:dPr>
                                  <m:begChr m:val="["/>
                                  <m:endChr m:val="]"/>
                                  <m:ctrlPr>
                                    <a:rPr lang="en-US" altLang="zh-CN" sz="2000" b="0" i="1" smtClean="0">
                                      <a:solidFill>
                                        <a:schemeClr val="tx1"/>
                                      </a:solidFill>
                                      <a:latin typeface="Cambria Math" panose="02040503050406030204" pitchFamily="18" charset="0"/>
                                      <a:ea typeface="等线" panose="02010600030101010101" pitchFamily="2" charset="-122"/>
                                    </a:rPr>
                                  </m:ctrlPr>
                                </m:dPr>
                                <m:e>
                                  <m:sSubSup>
                                    <m:sSubSupPr>
                                      <m:ctrlPr>
                                        <a:rPr lang="en-US" altLang="zh-CN" sz="2000" b="0" i="1" smtClean="0">
                                          <a:solidFill>
                                            <a:schemeClr val="tx1"/>
                                          </a:solidFill>
                                          <a:latin typeface="Cambria Math" panose="02040503050406030204" pitchFamily="18" charset="0"/>
                                          <a:ea typeface="等线" panose="02010600030101010101" pitchFamily="2" charset="-122"/>
                                        </a:rPr>
                                      </m:ctrlPr>
                                    </m:sSubSupPr>
                                    <m:e>
                                      <m:r>
                                        <a:rPr lang="en-US" altLang="zh-CN" sz="2000" b="0" i="1" smtClean="0">
                                          <a:solidFill>
                                            <a:schemeClr val="tx1"/>
                                          </a:solidFill>
                                          <a:latin typeface="Cambria Math" panose="02040503050406030204" pitchFamily="18" charset="0"/>
                                          <a:ea typeface="等线" panose="02010600030101010101" pitchFamily="2" charset="-122"/>
                                        </a:rPr>
                                        <m:t>𝐹</m:t>
                                      </m:r>
                                    </m:e>
                                    <m:sub>
                                      <m:r>
                                        <a:rPr lang="en-US" altLang="zh-CN" b="0" i="1" smtClean="0">
                                          <a:solidFill>
                                            <a:schemeClr val="tx1"/>
                                          </a:solidFill>
                                          <a:latin typeface="Cambria Math" panose="02040503050406030204" pitchFamily="18" charset="0"/>
                                        </a:rPr>
                                        <m:t>𝑛</m:t>
                                      </m:r>
                                    </m:sub>
                                    <m:sup/>
                                  </m:sSubSup>
                                  <m:d>
                                    <m:dPr>
                                      <m:ctrlPr>
                                        <a:rPr lang="en-US" altLang="zh-CN" b="0" i="1" smtClean="0">
                                          <a:solidFill>
                                            <a:schemeClr val="tx1"/>
                                          </a:solidFill>
                                          <a:latin typeface="Cambria Math" panose="02040503050406030204" pitchFamily="18" charset="0"/>
                                        </a:rPr>
                                      </m:ctrlPr>
                                    </m:dPr>
                                    <m:e>
                                      <m:r>
                                        <a:rPr lang="en-US" altLang="zh-CN" b="0" i="1" smtClean="0">
                                          <a:solidFill>
                                            <a:schemeClr val="tx1"/>
                                          </a:solidFill>
                                          <a:latin typeface="Cambria Math" panose="02040503050406030204" pitchFamily="18" charset="0"/>
                                        </a:rPr>
                                        <m:t>𝑥</m:t>
                                      </m:r>
                                    </m:e>
                                  </m:d>
                                  <m:r>
                                    <a:rPr lang="en-US" altLang="zh-CN" b="0" i="1" smtClean="0">
                                      <a:solidFill>
                                        <a:schemeClr val="tx1"/>
                                      </a:solidFill>
                                      <a:latin typeface="Cambria Math" panose="02040503050406030204" pitchFamily="18" charset="0"/>
                                    </a:rPr>
                                    <m:t>−</m:t>
                                  </m:r>
                                  <m:r>
                                    <a:rPr lang="en-US" altLang="zh-CN" b="0" i="1" smtClean="0">
                                      <a:solidFill>
                                        <a:schemeClr val="tx1"/>
                                      </a:solidFill>
                                      <a:latin typeface="Cambria Math" panose="02040503050406030204" pitchFamily="18" charset="0"/>
                                    </a:rPr>
                                    <m:t>𝐹</m:t>
                                  </m:r>
                                  <m:d>
                                    <m:dPr>
                                      <m:ctrlPr>
                                        <a:rPr lang="en-US" altLang="zh-CN" b="0" i="1" smtClean="0">
                                          <a:solidFill>
                                            <a:schemeClr val="tx1"/>
                                          </a:solidFill>
                                          <a:latin typeface="Cambria Math" panose="02040503050406030204" pitchFamily="18" charset="0"/>
                                        </a:rPr>
                                      </m:ctrlPr>
                                    </m:dPr>
                                    <m:e>
                                      <m:r>
                                        <a:rPr lang="en-US" altLang="zh-CN" b="0" i="1" smtClean="0">
                                          <a:solidFill>
                                            <a:schemeClr val="tx1"/>
                                          </a:solidFill>
                                          <a:latin typeface="Cambria Math" panose="02040503050406030204" pitchFamily="18" charset="0"/>
                                        </a:rPr>
                                        <m:t>𝑥</m:t>
                                      </m:r>
                                    </m:e>
                                  </m:d>
                                </m:e>
                              </m:d>
                            </m:e>
                            <m:sup>
                              <m:r>
                                <a:rPr lang="en-US" altLang="zh-CN" sz="2000" b="0" i="1" smtClean="0">
                                  <a:solidFill>
                                    <a:schemeClr val="tx1"/>
                                  </a:solidFill>
                                  <a:latin typeface="Cambria Math" panose="02040503050406030204" pitchFamily="18" charset="0"/>
                                  <a:ea typeface="等线" panose="02010600030101010101" pitchFamily="2" charset="-122"/>
                                </a:rPr>
                                <m:t>2</m:t>
                              </m:r>
                            </m:sup>
                          </m:sSup>
                          <m:r>
                            <a:rPr lang="en-US" altLang="zh-CN" sz="2000" b="0" i="1" smtClean="0">
                              <a:solidFill>
                                <a:schemeClr val="tx1"/>
                              </a:solidFill>
                              <a:latin typeface="Cambria Math" panose="02040503050406030204" pitchFamily="18" charset="0"/>
                              <a:ea typeface="等线" panose="02010600030101010101" pitchFamily="2" charset="-122"/>
                            </a:rPr>
                            <m:t>𝑤</m:t>
                          </m:r>
                          <m:d>
                            <m:dPr>
                              <m:ctrlPr>
                                <a:rPr lang="en-US" altLang="zh-CN" sz="2000" b="0" i="1" smtClean="0">
                                  <a:solidFill>
                                    <a:schemeClr val="tx1"/>
                                  </a:solidFill>
                                  <a:latin typeface="Cambria Math" panose="02040503050406030204" pitchFamily="18" charset="0"/>
                                  <a:ea typeface="等线" panose="02010600030101010101" pitchFamily="2" charset="-122"/>
                                </a:rPr>
                              </m:ctrlPr>
                            </m:dPr>
                            <m:e>
                              <m:r>
                                <a:rPr lang="en-US" altLang="zh-CN" sz="2000" b="0" i="1" smtClean="0">
                                  <a:solidFill>
                                    <a:schemeClr val="tx1"/>
                                  </a:solidFill>
                                  <a:latin typeface="Cambria Math" panose="02040503050406030204" pitchFamily="18" charset="0"/>
                                  <a:ea typeface="等线" panose="02010600030101010101" pitchFamily="2" charset="-122"/>
                                </a:rPr>
                                <m:t>𝑥</m:t>
                              </m:r>
                            </m:e>
                          </m:d>
                          <m:r>
                            <a:rPr lang="en-US" altLang="zh-CN" sz="2000" b="0" i="1" smtClean="0">
                              <a:solidFill>
                                <a:schemeClr val="tx1"/>
                              </a:solidFill>
                              <a:latin typeface="Cambria Math" panose="02040503050406030204" pitchFamily="18" charset="0"/>
                              <a:ea typeface="等线" panose="02010600030101010101" pitchFamily="2" charset="-122"/>
                            </a:rPr>
                            <m:t>𝑑𝐹</m:t>
                          </m:r>
                          <m:r>
                            <a:rPr lang="en-US" altLang="zh-CN" sz="2000" b="0" i="1" smtClean="0">
                              <a:solidFill>
                                <a:schemeClr val="tx1"/>
                              </a:solidFill>
                              <a:latin typeface="Cambria Math" panose="02040503050406030204" pitchFamily="18" charset="0"/>
                              <a:ea typeface="等线" panose="02010600030101010101" pitchFamily="2" charset="-122"/>
                            </a:rPr>
                            <m:t>(</m:t>
                          </m:r>
                          <m:r>
                            <a:rPr lang="en-US" altLang="zh-CN" sz="2000" b="0" i="1" smtClean="0">
                              <a:solidFill>
                                <a:schemeClr val="tx1"/>
                              </a:solidFill>
                              <a:latin typeface="Cambria Math" panose="02040503050406030204" pitchFamily="18" charset="0"/>
                              <a:ea typeface="等线" panose="02010600030101010101" pitchFamily="2" charset="-122"/>
                            </a:rPr>
                            <m:t>𝑥</m:t>
                          </m:r>
                          <m:r>
                            <a:rPr lang="en-US" altLang="zh-CN" sz="2000" b="0" i="1" smtClean="0">
                              <a:solidFill>
                                <a:schemeClr val="tx1"/>
                              </a:solidFill>
                              <a:latin typeface="Cambria Math" panose="02040503050406030204" pitchFamily="18" charset="0"/>
                              <a:ea typeface="等线" panose="02010600030101010101" pitchFamily="2" charset="-122"/>
                            </a:rPr>
                            <m:t>)</m:t>
                          </m:r>
                        </m:e>
                      </m:nary>
                    </m:oMath>
                  </m:oMathPara>
                </a14:m>
                <a:endParaRPr lang="en-US" altLang="zh-CN" sz="2000" dirty="0">
                  <a:solidFill>
                    <a:schemeClr val="tx1"/>
                  </a:solidFill>
                  <a:latin typeface="等线" panose="02010600030101010101" pitchFamily="2" charset="-122"/>
                  <a:ea typeface="等线" panose="02010600030101010101" pitchFamily="2" charset="-122"/>
                </a:endParaRPr>
              </a:p>
            </p:txBody>
          </p:sp>
        </mc:Choice>
        <mc:Fallback xmlns="">
          <p:sp>
            <p:nvSpPr>
              <p:cNvPr id="9" name="矩形 8">
                <a:extLst>
                  <a:ext uri="{FF2B5EF4-FFF2-40B4-BE49-F238E27FC236}">
                    <a16:creationId xmlns:a16="http://schemas.microsoft.com/office/drawing/2014/main" id="{7E60F429-F037-4728-B2AC-E94F0A9F6AEE}"/>
                  </a:ext>
                </a:extLst>
              </p:cNvPr>
              <p:cNvSpPr>
                <a:spLocks noRot="1" noChangeAspect="1" noMove="1" noResize="1" noEditPoints="1" noAdjustHandles="1" noChangeArrowheads="1" noChangeShapeType="1" noTextEdit="1"/>
              </p:cNvSpPr>
              <p:nvPr/>
            </p:nvSpPr>
            <p:spPr>
              <a:xfrm>
                <a:off x="1011952" y="1946449"/>
                <a:ext cx="7345104" cy="756426"/>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EE5E928D-BBFF-4464-9C76-01A462655C8B}"/>
                  </a:ext>
                </a:extLst>
              </p:cNvPr>
              <p:cNvSpPr/>
              <p:nvPr/>
            </p:nvSpPr>
            <p:spPr>
              <a:xfrm>
                <a:off x="1038190" y="2702875"/>
                <a:ext cx="7345104" cy="40011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000" i="1" smtClean="0">
                              <a:solidFill>
                                <a:schemeClr val="tx1"/>
                              </a:solidFill>
                              <a:latin typeface="Cambria Math" panose="02040503050406030204" pitchFamily="18" charset="0"/>
                              <a:ea typeface="等线" panose="02010600030101010101" pitchFamily="2" charset="-122"/>
                            </a:rPr>
                          </m:ctrlPr>
                        </m:sSubPr>
                        <m:e>
                          <m:r>
                            <a:rPr lang="en-US" altLang="zh-CN" sz="2000" b="0" i="1" smtClean="0">
                              <a:solidFill>
                                <a:schemeClr val="tx1"/>
                              </a:solidFill>
                              <a:latin typeface="Cambria Math" panose="02040503050406030204" pitchFamily="18" charset="0"/>
                              <a:ea typeface="等线" panose="02010600030101010101" pitchFamily="2" charset="-122"/>
                            </a:rPr>
                            <m:t>𝐹</m:t>
                          </m:r>
                        </m:e>
                        <m:sub>
                          <m:r>
                            <a:rPr lang="en-US" altLang="zh-CN" sz="2000" b="0" i="1" smtClean="0">
                              <a:solidFill>
                                <a:schemeClr val="tx1"/>
                              </a:solidFill>
                              <a:latin typeface="Cambria Math" panose="02040503050406030204" pitchFamily="18" charset="0"/>
                              <a:ea typeface="等线" panose="02010600030101010101" pitchFamily="2" charset="-122"/>
                            </a:rPr>
                            <m:t>𝑛</m:t>
                          </m:r>
                        </m:sub>
                      </m:sSub>
                      <m:d>
                        <m:dPr>
                          <m:ctrlPr>
                            <a:rPr lang="en-US" altLang="zh-CN" sz="2000" b="0" i="1" smtClean="0">
                              <a:solidFill>
                                <a:schemeClr val="tx1"/>
                              </a:solidFill>
                              <a:latin typeface="Cambria Math" panose="02040503050406030204" pitchFamily="18" charset="0"/>
                              <a:ea typeface="等线" panose="02010600030101010101" pitchFamily="2" charset="-122"/>
                            </a:rPr>
                          </m:ctrlPr>
                        </m:dPr>
                        <m:e>
                          <m:r>
                            <a:rPr lang="en-US" altLang="zh-CN" sz="2000" b="0" i="1" smtClean="0">
                              <a:solidFill>
                                <a:schemeClr val="tx1"/>
                              </a:solidFill>
                              <a:latin typeface="Cambria Math" panose="02040503050406030204" pitchFamily="18" charset="0"/>
                              <a:ea typeface="等线" panose="02010600030101010101" pitchFamily="2" charset="-122"/>
                            </a:rPr>
                            <m:t>𝑥</m:t>
                          </m:r>
                        </m:e>
                      </m:d>
                      <m:r>
                        <a:rPr lang="en-US" altLang="zh-CN" sz="2000" b="0" i="1" smtClean="0">
                          <a:solidFill>
                            <a:schemeClr val="tx1"/>
                          </a:solidFill>
                          <a:latin typeface="Cambria Math" panose="02040503050406030204" pitchFamily="18" charset="0"/>
                          <a:ea typeface="等线" panose="02010600030101010101" pitchFamily="2" charset="-122"/>
                        </a:rPr>
                        <m:t>:</m:t>
                      </m:r>
                      <m:r>
                        <a:rPr lang="en-US" altLang="zh-CN" sz="2000" b="0" i="1" smtClean="0">
                          <a:solidFill>
                            <a:schemeClr val="tx1"/>
                          </a:solidFill>
                          <a:latin typeface="Cambria Math" panose="02040503050406030204" pitchFamily="18" charset="0"/>
                          <a:ea typeface="等线" panose="02010600030101010101" pitchFamily="2" charset="-122"/>
                        </a:rPr>
                        <m:t>𝐸𝐶𝐷𝐹</m:t>
                      </m:r>
                      <m:r>
                        <a:rPr lang="en-US" altLang="zh-CN" sz="2000" b="0" i="1" smtClean="0">
                          <a:solidFill>
                            <a:schemeClr val="tx1"/>
                          </a:solidFill>
                          <a:latin typeface="Cambria Math" panose="02040503050406030204" pitchFamily="18" charset="0"/>
                          <a:ea typeface="等线" panose="02010600030101010101" pitchFamily="2" charset="-122"/>
                        </a:rPr>
                        <m:t>;            </m:t>
                      </m:r>
                      <m:r>
                        <a:rPr lang="en-US" altLang="zh-CN" sz="2000" b="0" i="1" smtClean="0">
                          <a:solidFill>
                            <a:schemeClr val="tx1"/>
                          </a:solidFill>
                          <a:latin typeface="Cambria Math" panose="02040503050406030204" pitchFamily="18" charset="0"/>
                          <a:ea typeface="等线" panose="02010600030101010101" pitchFamily="2" charset="-122"/>
                        </a:rPr>
                        <m:t>𝐹</m:t>
                      </m:r>
                      <m:d>
                        <m:dPr>
                          <m:ctrlPr>
                            <a:rPr lang="en-US" altLang="zh-CN" sz="2000" b="0" i="1" smtClean="0">
                              <a:solidFill>
                                <a:schemeClr val="tx1"/>
                              </a:solidFill>
                              <a:latin typeface="Cambria Math" panose="02040503050406030204" pitchFamily="18" charset="0"/>
                              <a:ea typeface="等线" panose="02010600030101010101" pitchFamily="2" charset="-122"/>
                            </a:rPr>
                          </m:ctrlPr>
                        </m:dPr>
                        <m:e>
                          <m:r>
                            <a:rPr lang="en-US" altLang="zh-CN" sz="2000" b="0" i="1" smtClean="0">
                              <a:solidFill>
                                <a:schemeClr val="tx1"/>
                              </a:solidFill>
                              <a:latin typeface="Cambria Math" panose="02040503050406030204" pitchFamily="18" charset="0"/>
                              <a:ea typeface="等线" panose="02010600030101010101" pitchFamily="2" charset="-122"/>
                            </a:rPr>
                            <m:t>𝑥</m:t>
                          </m:r>
                        </m:e>
                      </m:d>
                      <m:r>
                        <a:rPr lang="en-US" altLang="zh-CN" sz="2000" b="0" i="1" smtClean="0">
                          <a:solidFill>
                            <a:schemeClr val="tx1"/>
                          </a:solidFill>
                          <a:latin typeface="Cambria Math" panose="02040503050406030204" pitchFamily="18" charset="0"/>
                          <a:ea typeface="等线" panose="02010600030101010101" pitchFamily="2" charset="-122"/>
                        </a:rPr>
                        <m:t>:</m:t>
                      </m:r>
                      <m:r>
                        <a:rPr lang="en-US" altLang="zh-CN" sz="2000" b="0" i="1" smtClean="0">
                          <a:solidFill>
                            <a:schemeClr val="tx1"/>
                          </a:solidFill>
                          <a:latin typeface="Cambria Math" panose="02040503050406030204" pitchFamily="18" charset="0"/>
                          <a:ea typeface="等线" panose="02010600030101010101" pitchFamily="2" charset="-122"/>
                        </a:rPr>
                        <m:t>𝐶𝐷𝐹</m:t>
                      </m:r>
                      <m:r>
                        <a:rPr lang="en-US" altLang="zh-CN" sz="2000" b="0" i="1" smtClean="0">
                          <a:solidFill>
                            <a:schemeClr val="tx1"/>
                          </a:solidFill>
                          <a:latin typeface="Cambria Math" panose="02040503050406030204" pitchFamily="18" charset="0"/>
                          <a:ea typeface="等线" panose="02010600030101010101" pitchFamily="2" charset="-122"/>
                        </a:rPr>
                        <m:t>;            </m:t>
                      </m:r>
                      <m:r>
                        <a:rPr lang="en-US" altLang="zh-CN" sz="2000" b="0" i="1" smtClean="0">
                          <a:solidFill>
                            <a:schemeClr val="tx1"/>
                          </a:solidFill>
                          <a:latin typeface="Cambria Math" panose="02040503050406030204" pitchFamily="18" charset="0"/>
                          <a:ea typeface="等线" panose="02010600030101010101" pitchFamily="2" charset="-122"/>
                        </a:rPr>
                        <m:t>𝑤</m:t>
                      </m:r>
                      <m:d>
                        <m:dPr>
                          <m:ctrlPr>
                            <a:rPr lang="en-US" altLang="zh-CN" sz="2000" b="0" i="1" smtClean="0">
                              <a:solidFill>
                                <a:schemeClr val="tx1"/>
                              </a:solidFill>
                              <a:latin typeface="Cambria Math" panose="02040503050406030204" pitchFamily="18" charset="0"/>
                              <a:ea typeface="等线" panose="02010600030101010101" pitchFamily="2" charset="-122"/>
                            </a:rPr>
                          </m:ctrlPr>
                        </m:dPr>
                        <m:e>
                          <m:r>
                            <a:rPr lang="en-US" altLang="zh-CN" sz="2000" b="0" i="1" smtClean="0">
                              <a:solidFill>
                                <a:schemeClr val="tx1"/>
                              </a:solidFill>
                              <a:latin typeface="Cambria Math" panose="02040503050406030204" pitchFamily="18" charset="0"/>
                              <a:ea typeface="等线" panose="02010600030101010101" pitchFamily="2" charset="-122"/>
                            </a:rPr>
                            <m:t>𝑥</m:t>
                          </m:r>
                        </m:e>
                      </m:d>
                      <m:r>
                        <a:rPr lang="en-US" altLang="zh-CN" sz="2000" b="0" i="1" smtClean="0">
                          <a:solidFill>
                            <a:schemeClr val="tx1"/>
                          </a:solidFill>
                          <a:latin typeface="Cambria Math" panose="02040503050406030204" pitchFamily="18" charset="0"/>
                          <a:ea typeface="等线" panose="02010600030101010101" pitchFamily="2" charset="-122"/>
                        </a:rPr>
                        <m:t>:</m:t>
                      </m:r>
                      <m:r>
                        <a:rPr lang="en-US" altLang="zh-CN" sz="2000" b="0" i="1" smtClean="0">
                          <a:solidFill>
                            <a:schemeClr val="tx1"/>
                          </a:solidFill>
                          <a:latin typeface="Cambria Math" panose="02040503050406030204" pitchFamily="18" charset="0"/>
                          <a:ea typeface="等线" panose="02010600030101010101" pitchFamily="2" charset="-122"/>
                        </a:rPr>
                        <m:t>𝑤𝑒𝑖𝑔h𝑡𝑖𝑛𝑔</m:t>
                      </m:r>
                      <m:r>
                        <a:rPr lang="en-US" altLang="zh-CN" sz="2000" b="0" i="1" smtClean="0">
                          <a:solidFill>
                            <a:schemeClr val="tx1"/>
                          </a:solidFill>
                          <a:latin typeface="Cambria Math" panose="02040503050406030204" pitchFamily="18" charset="0"/>
                          <a:ea typeface="等线" panose="02010600030101010101" pitchFamily="2" charset="-122"/>
                        </a:rPr>
                        <m:t> </m:t>
                      </m:r>
                      <m:r>
                        <a:rPr lang="en-US" altLang="zh-CN" sz="2000" b="0" i="1" smtClean="0">
                          <a:solidFill>
                            <a:schemeClr val="tx1"/>
                          </a:solidFill>
                          <a:latin typeface="Cambria Math" panose="02040503050406030204" pitchFamily="18" charset="0"/>
                          <a:ea typeface="等线" panose="02010600030101010101" pitchFamily="2" charset="-122"/>
                        </a:rPr>
                        <m:t>𝑓𝑢𝑛𝑐𝑡𝑖𝑜𝑛</m:t>
                      </m:r>
                      <m:r>
                        <a:rPr lang="en-US" altLang="zh-CN" sz="2000" b="0" i="1" smtClean="0">
                          <a:solidFill>
                            <a:schemeClr val="tx1"/>
                          </a:solidFill>
                          <a:latin typeface="Cambria Math" panose="02040503050406030204" pitchFamily="18" charset="0"/>
                          <a:ea typeface="等线" panose="02010600030101010101" pitchFamily="2" charset="-122"/>
                        </a:rPr>
                        <m:t>;</m:t>
                      </m:r>
                    </m:oMath>
                  </m:oMathPara>
                </a14:m>
                <a:endParaRPr lang="en-US" altLang="zh-CN" sz="2000" dirty="0">
                  <a:solidFill>
                    <a:schemeClr val="tx1"/>
                  </a:solidFill>
                  <a:latin typeface="等线" panose="02010600030101010101" pitchFamily="2" charset="-122"/>
                  <a:ea typeface="等线" panose="02010600030101010101" pitchFamily="2" charset="-122"/>
                </a:endParaRPr>
              </a:p>
            </p:txBody>
          </p:sp>
        </mc:Choice>
        <mc:Fallback xmlns="">
          <p:sp>
            <p:nvSpPr>
              <p:cNvPr id="10" name="矩形 9">
                <a:extLst>
                  <a:ext uri="{FF2B5EF4-FFF2-40B4-BE49-F238E27FC236}">
                    <a16:creationId xmlns:a16="http://schemas.microsoft.com/office/drawing/2014/main" id="{EE5E928D-BBFF-4464-9C76-01A462655C8B}"/>
                  </a:ext>
                </a:extLst>
              </p:cNvPr>
              <p:cNvSpPr>
                <a:spLocks noRot="1" noChangeAspect="1" noMove="1" noResize="1" noEditPoints="1" noAdjustHandles="1" noChangeArrowheads="1" noChangeShapeType="1" noTextEdit="1"/>
              </p:cNvSpPr>
              <p:nvPr/>
            </p:nvSpPr>
            <p:spPr>
              <a:xfrm>
                <a:off x="1038190" y="2702875"/>
                <a:ext cx="7345104" cy="400110"/>
              </a:xfrm>
              <a:prstGeom prst="rect">
                <a:avLst/>
              </a:prstGeom>
              <a:blipFill>
                <a:blip r:embed="rId5"/>
                <a:stretch>
                  <a:fillRect b="-13636"/>
                </a:stretch>
              </a:blipFill>
            </p:spPr>
            <p:txBody>
              <a:bodyPr/>
              <a:lstStyle/>
              <a:p>
                <a:r>
                  <a:rPr lang="zh-CN" altLang="en-US">
                    <a:noFill/>
                  </a:rPr>
                  <a:t> </a:t>
                </a:r>
              </a:p>
            </p:txBody>
          </p:sp>
        </mc:Fallback>
      </mc:AlternateContent>
      <p:sp>
        <p:nvSpPr>
          <p:cNvPr id="11" name="矩形 10">
            <a:extLst>
              <a:ext uri="{FF2B5EF4-FFF2-40B4-BE49-F238E27FC236}">
                <a16:creationId xmlns:a16="http://schemas.microsoft.com/office/drawing/2014/main" id="{9BC4FF1D-A49A-4DF0-BEE2-0844159269D1}"/>
              </a:ext>
            </a:extLst>
          </p:cNvPr>
          <p:cNvSpPr/>
          <p:nvPr/>
        </p:nvSpPr>
        <p:spPr>
          <a:xfrm>
            <a:off x="1110198" y="5085184"/>
            <a:ext cx="7201088" cy="400110"/>
          </a:xfrm>
          <a:prstGeom prst="rect">
            <a:avLst/>
          </a:prstGeom>
        </p:spPr>
        <p:txBody>
          <a:bodyPr wrap="square">
            <a:spAutoFit/>
          </a:bodyPr>
          <a:lstStyle/>
          <a:p>
            <a:r>
              <a:rPr lang="en-US" altLang="zh-CN" sz="2000" dirty="0">
                <a:solidFill>
                  <a:srgbClr val="0070C0"/>
                </a:solidFill>
                <a:latin typeface="等线" panose="02010600030101010101" pitchFamily="2" charset="-122"/>
                <a:ea typeface="等线" panose="02010600030101010101" pitchFamily="2" charset="-122"/>
              </a:rPr>
              <a:t>Note: Calculated when the data is sorted in </a:t>
            </a:r>
            <a:r>
              <a:rPr lang="en-US" altLang="zh-CN" sz="2000" dirty="0">
                <a:solidFill>
                  <a:srgbClr val="FF0000"/>
                </a:solidFill>
                <a:latin typeface="等线" panose="02010600030101010101" pitchFamily="2" charset="-122"/>
                <a:ea typeface="等线" panose="02010600030101010101" pitchFamily="2" charset="-122"/>
              </a:rPr>
              <a:t>ascending order.</a:t>
            </a:r>
            <a:endParaRPr lang="zh-CN" altLang="en-US" sz="2000" dirty="0">
              <a:solidFill>
                <a:srgbClr val="FF0000"/>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153449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1707519"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Examples</a:t>
            </a:r>
          </a:p>
        </p:txBody>
      </p:sp>
      <p:sp>
        <p:nvSpPr>
          <p:cNvPr id="8" name="矩形 7">
            <a:extLst>
              <a:ext uri="{FF2B5EF4-FFF2-40B4-BE49-F238E27FC236}">
                <a16:creationId xmlns:a16="http://schemas.microsoft.com/office/drawing/2014/main" id="{F7817B92-9499-4E8A-A21E-2BFF83748116}"/>
              </a:ext>
            </a:extLst>
          </p:cNvPr>
          <p:cNvSpPr/>
          <p:nvPr/>
        </p:nvSpPr>
        <p:spPr>
          <a:xfrm>
            <a:off x="670248" y="1946449"/>
            <a:ext cx="7790184" cy="1323439"/>
          </a:xfrm>
          <a:prstGeom prst="rect">
            <a:avLst/>
          </a:prstGeom>
        </p:spPr>
        <p:txBody>
          <a:bodyPr wrap="square">
            <a:spAutoFit/>
          </a:bodyPr>
          <a:lstStyle/>
          <a:p>
            <a:r>
              <a:rPr lang="zh-CN" altLang="en-US" sz="2000" dirty="0">
                <a:latin typeface="等线" panose="02010600030101010101" pitchFamily="2" charset="-122"/>
                <a:ea typeface="等线" panose="02010600030101010101" pitchFamily="2" charset="-122"/>
              </a:rPr>
              <a:t> 例：已知某工序输出指标为均值</a:t>
            </a:r>
            <a:r>
              <a:rPr lang="en-US" altLang="zh-CN" sz="2000" dirty="0">
                <a:latin typeface="等线" panose="02010600030101010101" pitchFamily="2" charset="-122"/>
                <a:ea typeface="等线" panose="02010600030101010101" pitchFamily="2" charset="-122"/>
              </a:rPr>
              <a:t>10</a:t>
            </a:r>
            <a:r>
              <a:rPr lang="zh-CN" altLang="en-US" sz="2000" dirty="0">
                <a:latin typeface="等线" panose="02010600030101010101" pitchFamily="2" charset="-122"/>
                <a:ea typeface="等线" panose="02010600030101010101" pitchFamily="2" charset="-122"/>
              </a:rPr>
              <a:t>，标准差</a:t>
            </a:r>
            <a:r>
              <a:rPr lang="en-US" altLang="zh-CN" sz="2000" dirty="0">
                <a:latin typeface="等线" panose="02010600030101010101" pitchFamily="2" charset="-122"/>
                <a:ea typeface="等线" panose="02010600030101010101" pitchFamily="2" charset="-122"/>
              </a:rPr>
              <a:t>0.2</a:t>
            </a:r>
            <a:r>
              <a:rPr lang="zh-CN" altLang="en-US" sz="2000" dirty="0">
                <a:latin typeface="等线" panose="02010600030101010101" pitchFamily="2" charset="-122"/>
                <a:ea typeface="等线" panose="02010600030101010101" pitchFamily="2" charset="-122"/>
              </a:rPr>
              <a:t>，且服从正态分布。现从工序中随机抽取</a:t>
            </a:r>
            <a:r>
              <a:rPr lang="en-US" altLang="zh-CN" sz="2000" dirty="0">
                <a:latin typeface="等线" panose="02010600030101010101" pitchFamily="2" charset="-122"/>
                <a:ea typeface="等线" panose="02010600030101010101" pitchFamily="2" charset="-122"/>
              </a:rPr>
              <a:t>10</a:t>
            </a:r>
            <a:r>
              <a:rPr lang="zh-CN" altLang="en-US" sz="2000" dirty="0">
                <a:latin typeface="等线" panose="02010600030101010101" pitchFamily="2" charset="-122"/>
                <a:ea typeface="等线" panose="02010600030101010101" pitchFamily="2" charset="-122"/>
              </a:rPr>
              <a:t>个样品，测量结果为：</a:t>
            </a:r>
            <a:r>
              <a:rPr lang="en-US" altLang="zh-CN" sz="2000" dirty="0">
                <a:latin typeface="等线" panose="02010600030101010101" pitchFamily="2" charset="-122"/>
                <a:ea typeface="等线" panose="02010600030101010101" pitchFamily="2" charset="-122"/>
              </a:rPr>
              <a:t>9.78</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9.96</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10.22</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10.24</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10.07</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10.24</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9.96</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10.05</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9.98</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9.89</a:t>
            </a:r>
            <a:r>
              <a:rPr lang="zh-CN" altLang="en-US" sz="2000" dirty="0">
                <a:latin typeface="等线" panose="02010600030101010101" pitchFamily="2" charset="-122"/>
                <a:ea typeface="等线" panose="02010600030101010101" pitchFamily="2" charset="-122"/>
              </a:rPr>
              <a:t>，问：数据服从均值为</a:t>
            </a:r>
            <a:r>
              <a:rPr lang="en-US" altLang="zh-CN" sz="2000" dirty="0">
                <a:latin typeface="等线" panose="02010600030101010101" pitchFamily="2" charset="-122"/>
                <a:ea typeface="等线" panose="02010600030101010101" pitchFamily="2" charset="-122"/>
              </a:rPr>
              <a:t>10</a:t>
            </a:r>
            <a:r>
              <a:rPr lang="zh-CN" altLang="en-US" sz="2000" dirty="0">
                <a:latin typeface="等线" panose="02010600030101010101" pitchFamily="2" charset="-122"/>
                <a:ea typeface="等线" panose="02010600030101010101" pitchFamily="2" charset="-122"/>
              </a:rPr>
              <a:t>，标准差为</a:t>
            </a:r>
            <a:r>
              <a:rPr lang="en-US" altLang="zh-CN" sz="2000" dirty="0">
                <a:latin typeface="等线" panose="02010600030101010101" pitchFamily="2" charset="-122"/>
                <a:ea typeface="等线" panose="02010600030101010101" pitchFamily="2" charset="-122"/>
              </a:rPr>
              <a:t>0.2</a:t>
            </a:r>
            <a:r>
              <a:rPr lang="zh-CN" altLang="en-US" sz="2000" dirty="0">
                <a:latin typeface="等线" panose="02010600030101010101" pitchFamily="2" charset="-122"/>
                <a:ea typeface="等线" panose="02010600030101010101" pitchFamily="2" charset="-122"/>
              </a:rPr>
              <a:t>的正态分布吗？</a:t>
            </a:r>
          </a:p>
        </p:txBody>
      </p:sp>
      <mc:AlternateContent xmlns:mc="http://schemas.openxmlformats.org/markup-compatibility/2006" xmlns:a14="http://schemas.microsoft.com/office/drawing/2010/main">
        <mc:Choice Requires="a14">
          <p:sp>
            <p:nvSpPr>
              <p:cNvPr id="9" name="矩形 8">
                <a:extLst>
                  <a:ext uri="{FF2B5EF4-FFF2-40B4-BE49-F238E27FC236}">
                    <a16:creationId xmlns:a16="http://schemas.microsoft.com/office/drawing/2014/main" id="{A08E4E05-83F7-422A-9F8A-12D30D44AA36}"/>
                  </a:ext>
                </a:extLst>
              </p:cNvPr>
              <p:cNvSpPr/>
              <p:nvPr/>
            </p:nvSpPr>
            <p:spPr>
              <a:xfrm>
                <a:off x="683568" y="3269888"/>
                <a:ext cx="7790184" cy="400110"/>
              </a:xfrm>
              <a:prstGeom prst="rect">
                <a:avLst/>
              </a:prstGeom>
            </p:spPr>
            <p:txBody>
              <a:bodyPr wrap="square">
                <a:spAutoFit/>
              </a:bodyPr>
              <a:lstStyle/>
              <a:p>
                <a:r>
                  <a:rPr lang="zh-CN" altLang="en-US" sz="2000" dirty="0">
                    <a:latin typeface="等线" panose="02010600030101010101" pitchFamily="2" charset="-122"/>
                    <a:ea typeface="等线" panose="02010600030101010101" pitchFamily="2" charset="-122"/>
                  </a:rPr>
                  <a:t>假设检验： </a:t>
                </a:r>
                <a14:m>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m:rPr>
                            <m:sty m:val="p"/>
                          </m:rPr>
                          <a:rPr lang="en-US" altLang="zh-CN" sz="2000" i="1">
                            <a:latin typeface="Cambria Math" panose="02040503050406030204" pitchFamily="18" charset="0"/>
                            <a:ea typeface="等线" panose="02010600030101010101" pitchFamily="2" charset="-122"/>
                          </a:rPr>
                          <m:t>H</m:t>
                        </m:r>
                      </m:e>
                      <m:sub>
                        <m:r>
                          <a:rPr lang="en-US" altLang="zh-CN" sz="2000" b="0" i="1" smtClean="0">
                            <a:latin typeface="Cambria Math" panose="02040503050406030204" pitchFamily="18" charset="0"/>
                            <a:ea typeface="等线" panose="02010600030101010101" pitchFamily="2" charset="-122"/>
                          </a:rPr>
                          <m:t>0</m:t>
                        </m:r>
                      </m:sub>
                    </m:sSub>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𝐹</m:t>
                    </m:r>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𝑥</m:t>
                        </m:r>
                      </m:e>
                    </m:d>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𝑁</m:t>
                    </m:r>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10,0.2</m:t>
                        </m:r>
                      </m:e>
                    </m:d>
                    <m:r>
                      <a:rPr lang="en-US" altLang="zh-CN" sz="2000" b="0" i="1" smtClean="0">
                        <a:latin typeface="Cambria Math" panose="02040503050406030204" pitchFamily="18" charset="0"/>
                        <a:ea typeface="等线" panose="02010600030101010101" pitchFamily="2" charset="-122"/>
                      </a:rPr>
                      <m:t>;</m:t>
                    </m:r>
                    <m:sSub>
                      <m:sSubPr>
                        <m:ctrlPr>
                          <a:rPr lang="en-US" altLang="zh-CN" sz="2000" b="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𝐻</m:t>
                        </m:r>
                      </m:e>
                      <m:sub>
                        <m:r>
                          <a:rPr lang="en-US" altLang="zh-CN" sz="2000" b="0" i="1" smtClean="0">
                            <a:latin typeface="Cambria Math" panose="02040503050406030204" pitchFamily="18" charset="0"/>
                            <a:ea typeface="等线" panose="02010600030101010101" pitchFamily="2" charset="-122"/>
                          </a:rPr>
                          <m:t>1</m:t>
                        </m:r>
                      </m:sub>
                    </m:sSub>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𝐹</m:t>
                    </m:r>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𝑥</m:t>
                        </m:r>
                      </m:e>
                    </m:d>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𝑁</m:t>
                    </m:r>
                    <m:r>
                      <a:rPr lang="en-US" altLang="zh-CN" sz="2000" b="0" i="1" smtClean="0">
                        <a:latin typeface="Cambria Math" panose="02040503050406030204" pitchFamily="18" charset="0"/>
                        <a:ea typeface="Cambria Math" panose="02040503050406030204" pitchFamily="18" charset="0"/>
                      </a:rPr>
                      <m:t>(10,0.2)</m:t>
                    </m:r>
                  </m:oMath>
                </a14:m>
                <a:endParaRPr lang="zh-CN" altLang="en-US" sz="2000" dirty="0">
                  <a:latin typeface="等线" panose="02010600030101010101" pitchFamily="2" charset="-122"/>
                  <a:ea typeface="等线" panose="02010600030101010101" pitchFamily="2" charset="-122"/>
                </a:endParaRPr>
              </a:p>
            </p:txBody>
          </p:sp>
        </mc:Choice>
        <mc:Fallback xmlns="">
          <p:sp>
            <p:nvSpPr>
              <p:cNvPr id="9" name="矩形 8">
                <a:extLst>
                  <a:ext uri="{FF2B5EF4-FFF2-40B4-BE49-F238E27FC236}">
                    <a16:creationId xmlns:a16="http://schemas.microsoft.com/office/drawing/2014/main" id="{A08E4E05-83F7-422A-9F8A-12D30D44AA36}"/>
                  </a:ext>
                </a:extLst>
              </p:cNvPr>
              <p:cNvSpPr>
                <a:spLocks noRot="1" noChangeAspect="1" noMove="1" noResize="1" noEditPoints="1" noAdjustHandles="1" noChangeArrowheads="1" noChangeShapeType="1" noTextEdit="1"/>
              </p:cNvSpPr>
              <p:nvPr/>
            </p:nvSpPr>
            <p:spPr>
              <a:xfrm>
                <a:off x="683568" y="3269888"/>
                <a:ext cx="7790184" cy="400110"/>
              </a:xfrm>
              <a:prstGeom prst="rect">
                <a:avLst/>
              </a:prstGeom>
              <a:blipFill>
                <a:blip r:embed="rId3"/>
                <a:stretch>
                  <a:fillRect l="-782" t="-7576" b="-25758"/>
                </a:stretch>
              </a:blipFill>
            </p:spPr>
            <p:txBody>
              <a:bodyPr/>
              <a:lstStyle/>
              <a:p>
                <a:r>
                  <a:rPr lang="zh-CN" altLang="en-US">
                    <a:noFill/>
                  </a:rPr>
                  <a:t> </a:t>
                </a:r>
              </a:p>
            </p:txBody>
          </p:sp>
        </mc:Fallback>
      </mc:AlternateContent>
      <p:pic>
        <p:nvPicPr>
          <p:cNvPr id="10" name="图片 9">
            <a:extLst>
              <a:ext uri="{FF2B5EF4-FFF2-40B4-BE49-F238E27FC236}">
                <a16:creationId xmlns:a16="http://schemas.microsoft.com/office/drawing/2014/main" id="{7B17B7D1-56D0-4CE9-8A4D-A2B4247B22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55765"/>
            <a:ext cx="5724128" cy="6102236"/>
          </a:xfrm>
          <a:prstGeom prst="rect">
            <a:avLst/>
          </a:prstGeom>
        </p:spPr>
      </p:pic>
      <p:sp>
        <p:nvSpPr>
          <p:cNvPr id="11" name="矩形 10">
            <a:extLst>
              <a:ext uri="{FF2B5EF4-FFF2-40B4-BE49-F238E27FC236}">
                <a16:creationId xmlns:a16="http://schemas.microsoft.com/office/drawing/2014/main" id="{82D2D6E5-0FF7-486F-A5FB-7CC9806C7A86}"/>
              </a:ext>
            </a:extLst>
          </p:cNvPr>
          <p:cNvSpPr/>
          <p:nvPr/>
        </p:nvSpPr>
        <p:spPr>
          <a:xfrm>
            <a:off x="3275856" y="6400793"/>
            <a:ext cx="2448272" cy="41258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85468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1707519"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Examples</a:t>
            </a:r>
          </a:p>
        </p:txBody>
      </p:sp>
      <p:sp>
        <p:nvSpPr>
          <p:cNvPr id="3" name="矩形 2">
            <a:extLst>
              <a:ext uri="{FF2B5EF4-FFF2-40B4-BE49-F238E27FC236}">
                <a16:creationId xmlns:a16="http://schemas.microsoft.com/office/drawing/2014/main" id="{B2FE585C-5449-41EB-B7B7-FD21864FE787}"/>
              </a:ext>
            </a:extLst>
          </p:cNvPr>
          <p:cNvSpPr/>
          <p:nvPr/>
        </p:nvSpPr>
        <p:spPr>
          <a:xfrm>
            <a:off x="971600" y="1870952"/>
            <a:ext cx="7201088" cy="1015663"/>
          </a:xfrm>
          <a:prstGeom prst="rect">
            <a:avLst/>
          </a:prstGeom>
        </p:spPr>
        <p:txBody>
          <a:bodyPr wrap="square">
            <a:spAutoFit/>
          </a:bodyPr>
          <a:lstStyle/>
          <a:p>
            <a:r>
              <a:rPr lang="en-US" altLang="zh-CN" sz="2000" dirty="0">
                <a:solidFill>
                  <a:srgbClr val="0070C0"/>
                </a:solidFill>
                <a:latin typeface="等线" panose="02010600030101010101" pitchFamily="2" charset="-122"/>
                <a:ea typeface="等线" panose="02010600030101010101" pitchFamily="2" charset="-122"/>
              </a:rPr>
              <a:t>Step1: </a:t>
            </a:r>
            <a:r>
              <a:rPr lang="en-US" altLang="zh-CN" sz="2000" dirty="0">
                <a:latin typeface="等线" panose="02010600030101010101" pitchFamily="2" charset="-122"/>
                <a:ea typeface="等线" panose="02010600030101010101" pitchFamily="2" charset="-122"/>
              </a:rPr>
              <a:t>Calculate the AD Statistic for each distribution;</a:t>
            </a:r>
          </a:p>
          <a:p>
            <a:r>
              <a:rPr lang="en-US" altLang="zh-CN" sz="2000" dirty="0">
                <a:solidFill>
                  <a:srgbClr val="0070C0"/>
                </a:solidFill>
                <a:latin typeface="等线" panose="02010600030101010101" pitchFamily="2" charset="-122"/>
                <a:ea typeface="等线" panose="02010600030101010101" pitchFamily="2" charset="-122"/>
              </a:rPr>
              <a:t>Step2: </a:t>
            </a:r>
            <a:r>
              <a:rPr lang="en-US" altLang="zh-CN" sz="2000" dirty="0">
                <a:latin typeface="等线" panose="02010600030101010101" pitchFamily="2" charset="-122"/>
                <a:ea typeface="等线" panose="02010600030101010101" pitchFamily="2" charset="-122"/>
              </a:rPr>
              <a:t>Find the statistic’s </a:t>
            </a:r>
            <a:r>
              <a:rPr lang="en-US" altLang="zh-CN" sz="2000" dirty="0">
                <a:solidFill>
                  <a:srgbClr val="FF0000"/>
                </a:solidFill>
                <a:latin typeface="等线" panose="02010600030101010101" pitchFamily="2" charset="-122"/>
                <a:ea typeface="等线" panose="02010600030101010101" pitchFamily="2" charset="-122"/>
              </a:rPr>
              <a:t>p-value(probability value)</a:t>
            </a:r>
            <a:r>
              <a:rPr lang="en-US" altLang="zh-CN" sz="2000" dirty="0">
                <a:latin typeface="等线" panose="02010600030101010101" pitchFamily="2" charset="-122"/>
                <a:ea typeface="等线" panose="02010600030101010101" pitchFamily="2" charset="-122"/>
              </a:rPr>
              <a:t>, the formula for the p-value depends on the value for the AD statistic;</a:t>
            </a:r>
          </a:p>
        </p:txBody>
      </p:sp>
      <p:pic>
        <p:nvPicPr>
          <p:cNvPr id="2" name="图片 1">
            <a:extLst>
              <a:ext uri="{FF2B5EF4-FFF2-40B4-BE49-F238E27FC236}">
                <a16:creationId xmlns:a16="http://schemas.microsoft.com/office/drawing/2014/main" id="{5CB709A2-AE34-4F58-980A-3338FB477A9E}"/>
              </a:ext>
            </a:extLst>
          </p:cNvPr>
          <p:cNvPicPr>
            <a:picLocks noChangeAspect="1"/>
          </p:cNvPicPr>
          <p:nvPr/>
        </p:nvPicPr>
        <p:blipFill>
          <a:blip r:embed="rId3"/>
          <a:stretch>
            <a:fillRect/>
          </a:stretch>
        </p:blipFill>
        <p:spPr>
          <a:xfrm>
            <a:off x="977605" y="3068960"/>
            <a:ext cx="9217630" cy="2604490"/>
          </a:xfrm>
          <a:prstGeom prst="rect">
            <a:avLst/>
          </a:prstGeom>
        </p:spPr>
      </p:pic>
      <p:sp>
        <p:nvSpPr>
          <p:cNvPr id="7" name="矩形 6">
            <a:extLst>
              <a:ext uri="{FF2B5EF4-FFF2-40B4-BE49-F238E27FC236}">
                <a16:creationId xmlns:a16="http://schemas.microsoft.com/office/drawing/2014/main" id="{121289D3-BF65-41D9-947A-E00E028B968F}"/>
              </a:ext>
            </a:extLst>
          </p:cNvPr>
          <p:cNvSpPr/>
          <p:nvPr/>
        </p:nvSpPr>
        <p:spPr>
          <a:xfrm>
            <a:off x="965307" y="5657300"/>
            <a:ext cx="7201088" cy="707886"/>
          </a:xfrm>
          <a:prstGeom prst="rect">
            <a:avLst/>
          </a:prstGeom>
        </p:spPr>
        <p:txBody>
          <a:bodyPr wrap="square">
            <a:spAutoFit/>
          </a:bodyPr>
          <a:lstStyle/>
          <a:p>
            <a:r>
              <a:rPr lang="en-US" altLang="zh-CN" sz="2000" dirty="0">
                <a:solidFill>
                  <a:srgbClr val="0070C0"/>
                </a:solidFill>
                <a:latin typeface="等线" panose="02010600030101010101" pitchFamily="2" charset="-122"/>
                <a:ea typeface="等线" panose="02010600030101010101" pitchFamily="2" charset="-122"/>
              </a:rPr>
              <a:t>Small p-values(less than your chosen alpha level), means that you can reject the null hypothesis.</a:t>
            </a:r>
            <a:endParaRPr lang="en-US" altLang="zh-CN" sz="2000" dirty="0">
              <a:latin typeface="等线" panose="02010600030101010101" pitchFamily="2" charset="-122"/>
              <a:ea typeface="等线" panose="02010600030101010101" pitchFamily="2" charset="-122"/>
            </a:endParaRPr>
          </a:p>
        </p:txBody>
      </p:sp>
      <p:sp>
        <p:nvSpPr>
          <p:cNvPr id="8" name="矩形 7">
            <a:extLst>
              <a:ext uri="{FF2B5EF4-FFF2-40B4-BE49-F238E27FC236}">
                <a16:creationId xmlns:a16="http://schemas.microsoft.com/office/drawing/2014/main" id="{700B3250-2B79-498F-A3E9-D6602FE94B83}"/>
              </a:ext>
            </a:extLst>
          </p:cNvPr>
          <p:cNvSpPr/>
          <p:nvPr/>
        </p:nvSpPr>
        <p:spPr>
          <a:xfrm>
            <a:off x="965307" y="4065666"/>
            <a:ext cx="2382557" cy="130755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a:extLst>
              <a:ext uri="{FF2B5EF4-FFF2-40B4-BE49-F238E27FC236}">
                <a16:creationId xmlns:a16="http://schemas.microsoft.com/office/drawing/2014/main" id="{796F9D69-4545-40C2-BC7D-8DE2C2FE08AB}"/>
              </a:ext>
            </a:extLst>
          </p:cNvPr>
          <p:cNvGrpSpPr/>
          <p:nvPr/>
        </p:nvGrpSpPr>
        <p:grpSpPr>
          <a:xfrm>
            <a:off x="883403" y="5577777"/>
            <a:ext cx="4214512" cy="906019"/>
            <a:chOff x="883402" y="5732525"/>
            <a:chExt cx="5077985" cy="1091646"/>
          </a:xfrm>
        </p:grpSpPr>
        <mc:AlternateContent xmlns:mc="http://schemas.openxmlformats.org/markup-compatibility/2006" xmlns:a14="http://schemas.microsoft.com/office/drawing/2010/main">
          <mc:Choice Requires="a14">
            <p:sp>
              <p:nvSpPr>
                <p:cNvPr id="9" name="矩形 8">
                  <a:extLst>
                    <a:ext uri="{FF2B5EF4-FFF2-40B4-BE49-F238E27FC236}">
                      <a16:creationId xmlns:a16="http://schemas.microsoft.com/office/drawing/2014/main" id="{FDAA7DB7-2561-40CA-980C-723218234245}"/>
                    </a:ext>
                  </a:extLst>
                </p:cNvPr>
                <p:cNvSpPr/>
                <p:nvPr/>
              </p:nvSpPr>
              <p:spPr>
                <a:xfrm>
                  <a:off x="1671303" y="5732525"/>
                  <a:ext cx="4290084" cy="7146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𝐴𝐷</m:t>
                        </m:r>
                        <m:d>
                          <m:dPr>
                            <m:ctrlPr>
                              <a:rPr lang="en-US" altLang="zh-CN" i="1">
                                <a:latin typeface="Cambria Math" panose="02040503050406030204" pitchFamily="18" charset="0"/>
                              </a:rPr>
                            </m:ctrlPr>
                          </m:dPr>
                          <m:e>
                            <m:r>
                              <a:rPr lang="en-US" altLang="zh-CN" i="1">
                                <a:latin typeface="Cambria Math" panose="02040503050406030204" pitchFamily="18" charset="0"/>
                              </a:rPr>
                              <m:t>1+</m:t>
                            </m:r>
                            <m:f>
                              <m:fPr>
                                <m:ctrlPr>
                                  <a:rPr lang="en-US" altLang="zh-CN" i="1">
                                    <a:latin typeface="Cambria Math" panose="02040503050406030204" pitchFamily="18" charset="0"/>
                                  </a:rPr>
                                </m:ctrlPr>
                              </m:fPr>
                              <m:num>
                                <m:r>
                                  <a:rPr lang="en-US" altLang="zh-CN" i="1">
                                    <a:latin typeface="Cambria Math" panose="02040503050406030204" pitchFamily="18" charset="0"/>
                                  </a:rPr>
                                  <m:t>4</m:t>
                                </m:r>
                              </m:num>
                              <m:den>
                                <m:r>
                                  <a:rPr lang="en-US" altLang="zh-CN" i="1">
                                    <a:latin typeface="Cambria Math" panose="02040503050406030204" pitchFamily="18" charset="0"/>
                                  </a:rPr>
                                  <m:t>𝑛</m:t>
                                </m:r>
                              </m:den>
                            </m:f>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25</m:t>
                                </m:r>
                              </m:num>
                              <m:den>
                                <m:sSup>
                                  <m:sSupPr>
                                    <m:ctrlPr>
                                      <a:rPr lang="en-US" altLang="zh-CN" i="1">
                                        <a:latin typeface="Cambria Math" panose="02040503050406030204" pitchFamily="18" charset="0"/>
                                      </a:rPr>
                                    </m:ctrlPr>
                                  </m:sSupPr>
                                  <m:e>
                                    <m:r>
                                      <a:rPr lang="en-US" altLang="zh-CN" i="1">
                                        <a:latin typeface="Cambria Math" panose="02040503050406030204" pitchFamily="18" charset="0"/>
                                      </a:rPr>
                                      <m:t>𝑛</m:t>
                                    </m:r>
                                  </m:e>
                                  <m:sup>
                                    <m:r>
                                      <a:rPr lang="en-US" altLang="zh-CN" i="1">
                                        <a:latin typeface="Cambria Math" panose="02040503050406030204" pitchFamily="18" charset="0"/>
                                      </a:rPr>
                                      <m:t>2</m:t>
                                    </m:r>
                                  </m:sup>
                                </m:sSup>
                              </m:den>
                            </m:f>
                          </m:e>
                        </m:d>
                        <m:r>
                          <a:rPr lang="en-US" altLang="zh-CN" i="1">
                            <a:latin typeface="Cambria Math" panose="02040503050406030204" pitchFamily="18" charset="0"/>
                          </a:rPr>
                          <m:t>=</m:t>
                        </m:r>
                        <m:r>
                          <a:rPr lang="en-US" altLang="zh-CN" i="1">
                            <a:latin typeface="Cambria Math" panose="02040503050406030204" pitchFamily="18" charset="0"/>
                          </a:rPr>
                          <m:t>𝐴𝐷</m:t>
                        </m:r>
                        <m:r>
                          <a:rPr lang="en-US" altLang="zh-CN" i="1">
                            <a:latin typeface="Cambria Math" panose="02040503050406030204" pitchFamily="18" charset="0"/>
                          </a:rPr>
                          <m:t>(1+</m:t>
                        </m:r>
                        <m:f>
                          <m:fPr>
                            <m:ctrlPr>
                              <a:rPr lang="en-US" altLang="zh-CN" i="1">
                                <a:latin typeface="Cambria Math" panose="02040503050406030204" pitchFamily="18" charset="0"/>
                              </a:rPr>
                            </m:ctrlPr>
                          </m:fPr>
                          <m:num>
                            <m:r>
                              <a:rPr lang="en-US" altLang="zh-CN" i="1">
                                <a:latin typeface="Cambria Math" panose="02040503050406030204" pitchFamily="18" charset="0"/>
                              </a:rPr>
                              <m:t>0.75</m:t>
                            </m:r>
                          </m:num>
                          <m:den>
                            <m:r>
                              <a:rPr lang="en-US" altLang="zh-CN" i="1">
                                <a:latin typeface="Cambria Math" panose="02040503050406030204" pitchFamily="18" charset="0"/>
                              </a:rPr>
                              <m:t>𝑛</m:t>
                            </m:r>
                          </m:den>
                        </m:f>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2.25</m:t>
                            </m:r>
                          </m:num>
                          <m:den>
                            <m:sSup>
                              <m:sSupPr>
                                <m:ctrlPr>
                                  <a:rPr lang="en-US" altLang="zh-CN" i="1">
                                    <a:latin typeface="Cambria Math" panose="02040503050406030204" pitchFamily="18" charset="0"/>
                                  </a:rPr>
                                </m:ctrlPr>
                              </m:sSupPr>
                              <m:e>
                                <m:r>
                                  <a:rPr lang="en-US" altLang="zh-CN" i="1">
                                    <a:latin typeface="Cambria Math" panose="02040503050406030204" pitchFamily="18" charset="0"/>
                                  </a:rPr>
                                  <m:t>𝑛</m:t>
                                </m:r>
                              </m:e>
                              <m:sup>
                                <m:r>
                                  <a:rPr lang="en-US" altLang="zh-CN" i="1">
                                    <a:latin typeface="Cambria Math" panose="02040503050406030204" pitchFamily="18" charset="0"/>
                                  </a:rPr>
                                  <m:t>2</m:t>
                                </m:r>
                              </m:sup>
                            </m:sSup>
                          </m:den>
                        </m:f>
                        <m:r>
                          <a:rPr lang="en-US" altLang="zh-CN" i="1">
                            <a:latin typeface="Cambria Math" panose="02040503050406030204" pitchFamily="18" charset="0"/>
                          </a:rPr>
                          <m:t>)</m:t>
                        </m:r>
                      </m:oMath>
                    </m:oMathPara>
                  </a14:m>
                  <a:endParaRPr lang="zh-CN" altLang="en-US" dirty="0"/>
                </a:p>
              </p:txBody>
            </p:sp>
          </mc:Choice>
          <mc:Fallback xmlns="">
            <p:sp>
              <p:nvSpPr>
                <p:cNvPr id="9" name="矩形 8">
                  <a:extLst>
                    <a:ext uri="{FF2B5EF4-FFF2-40B4-BE49-F238E27FC236}">
                      <a16:creationId xmlns:a16="http://schemas.microsoft.com/office/drawing/2014/main" id="{FDAA7DB7-2561-40CA-980C-723218234245}"/>
                    </a:ext>
                  </a:extLst>
                </p:cNvPr>
                <p:cNvSpPr>
                  <a:spLocks noRot="1" noChangeAspect="1" noMove="1" noResize="1" noEditPoints="1" noAdjustHandles="1" noChangeArrowheads="1" noChangeShapeType="1" noTextEdit="1"/>
                </p:cNvSpPr>
                <p:nvPr/>
              </p:nvSpPr>
              <p:spPr>
                <a:xfrm>
                  <a:off x="1671303" y="5732525"/>
                  <a:ext cx="4290084" cy="714683"/>
                </a:xfrm>
                <a:prstGeom prst="rect">
                  <a:avLst/>
                </a:prstGeom>
                <a:blipFill>
                  <a:blip r:embed="rId4"/>
                  <a:stretch>
                    <a:fillRect r="-14726" b="-13402"/>
                  </a:stretch>
                </a:blipFill>
              </p:spPr>
              <p:txBody>
                <a:bodyPr/>
                <a:lstStyle/>
                <a:p>
                  <a:r>
                    <a:rPr lang="zh-CN" altLang="en-US">
                      <a:noFill/>
                    </a:rPr>
                    <a:t> </a:t>
                  </a:r>
                </a:p>
              </p:txBody>
            </p:sp>
          </mc:Fallback>
        </mc:AlternateContent>
        <p:grpSp>
          <p:nvGrpSpPr>
            <p:cNvPr id="14" name="组合 13">
              <a:extLst>
                <a:ext uri="{FF2B5EF4-FFF2-40B4-BE49-F238E27FC236}">
                  <a16:creationId xmlns:a16="http://schemas.microsoft.com/office/drawing/2014/main" id="{0B7DD7DE-9D71-4B76-BDB8-43E97E1DE970}"/>
                </a:ext>
              </a:extLst>
            </p:cNvPr>
            <p:cNvGrpSpPr/>
            <p:nvPr/>
          </p:nvGrpSpPr>
          <p:grpSpPr>
            <a:xfrm>
              <a:off x="883402" y="5993228"/>
              <a:ext cx="1195722" cy="830943"/>
              <a:chOff x="883402" y="5993228"/>
              <a:chExt cx="1195722" cy="830943"/>
            </a:xfrm>
          </p:grpSpPr>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6A45E29B-89F7-443B-89D5-A13ECD55F14F}"/>
                      </a:ext>
                    </a:extLst>
                  </p:cNvPr>
                  <p:cNvSpPr txBox="1"/>
                  <p:nvPr/>
                </p:nvSpPr>
                <p:spPr>
                  <a:xfrm>
                    <a:off x="883402" y="5993228"/>
                    <a:ext cx="764760"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altLang="zh-CN" sz="2000" i="1" smtClean="0">
                                  <a:solidFill>
                                    <a:schemeClr val="tx1"/>
                                  </a:solidFill>
                                  <a:latin typeface="Cambria Math" panose="02040503050406030204" pitchFamily="18" charset="0"/>
                                </a:rPr>
                              </m:ctrlPr>
                            </m:sSupPr>
                            <m:e>
                              <m:r>
                                <m:rPr>
                                  <m:sty m:val="p"/>
                                </m:rPr>
                                <a:rPr lang="en-US" altLang="zh-CN" sz="2000" i="1">
                                  <a:solidFill>
                                    <a:schemeClr val="tx1"/>
                                  </a:solidFill>
                                  <a:latin typeface="Cambria Math" panose="02040503050406030204" pitchFamily="18" charset="0"/>
                                </a:rPr>
                                <m:t>AD</m:t>
                              </m:r>
                            </m:e>
                            <m:sup>
                              <m:r>
                                <a:rPr lang="en-US" altLang="zh-CN" sz="2000" b="0" i="1" smtClean="0">
                                  <a:solidFill>
                                    <a:schemeClr val="tx1"/>
                                  </a:solidFill>
                                  <a:latin typeface="Cambria Math" panose="02040503050406030204" pitchFamily="18" charset="0"/>
                                </a:rPr>
                                <m:t>∗</m:t>
                              </m:r>
                            </m:sup>
                          </m:sSup>
                          <m:r>
                            <a:rPr lang="en-US" altLang="zh-CN" sz="2000" i="1">
                              <a:latin typeface="Cambria Math" panose="02040503050406030204" pitchFamily="18" charset="0"/>
                            </a:rPr>
                            <m:t>=</m:t>
                          </m:r>
                        </m:oMath>
                      </m:oMathPara>
                    </a14:m>
                    <a:endParaRPr lang="zh-CN" altLang="en-US" sz="2000" dirty="0">
                      <a:solidFill>
                        <a:schemeClr val="tx1"/>
                      </a:solidFill>
                    </a:endParaRPr>
                  </a:p>
                </p:txBody>
              </p:sp>
            </mc:Choice>
            <mc:Fallback xmlns="">
              <p:sp>
                <p:nvSpPr>
                  <p:cNvPr id="4" name="文本框 3">
                    <a:extLst>
                      <a:ext uri="{FF2B5EF4-FFF2-40B4-BE49-F238E27FC236}">
                        <a16:creationId xmlns:a16="http://schemas.microsoft.com/office/drawing/2014/main" id="{6A45E29B-89F7-443B-89D5-A13ECD55F14F}"/>
                      </a:ext>
                    </a:extLst>
                  </p:cNvPr>
                  <p:cNvSpPr txBox="1">
                    <a:spLocks noRot="1" noChangeAspect="1" noMove="1" noResize="1" noEditPoints="1" noAdjustHandles="1" noChangeArrowheads="1" noChangeShapeType="1" noTextEdit="1"/>
                  </p:cNvSpPr>
                  <p:nvPr/>
                </p:nvSpPr>
                <p:spPr>
                  <a:xfrm>
                    <a:off x="883402" y="5993228"/>
                    <a:ext cx="764760" cy="307777"/>
                  </a:xfrm>
                  <a:prstGeom prst="rect">
                    <a:avLst/>
                  </a:prstGeom>
                  <a:blipFill>
                    <a:blip r:embed="rId5"/>
                    <a:stretch>
                      <a:fillRect l="-7200" r="-2400" b="-9804"/>
                    </a:stretch>
                  </a:blipFill>
                </p:spPr>
                <p:txBody>
                  <a:bodyPr/>
                  <a:lstStyle/>
                  <a:p>
                    <a:r>
                      <a:rPr lang="zh-CN" altLang="en-US">
                        <a:noFill/>
                      </a:rPr>
                      <a:t> </a:t>
                    </a:r>
                  </a:p>
                </p:txBody>
              </p:sp>
            </mc:Fallback>
          </mc:AlternateContent>
          <p:sp>
            <p:nvSpPr>
              <p:cNvPr id="10" name="文本框 9">
                <a:extLst>
                  <a:ext uri="{FF2B5EF4-FFF2-40B4-BE49-F238E27FC236}">
                    <a16:creationId xmlns:a16="http://schemas.microsoft.com/office/drawing/2014/main" id="{86D5B601-7918-425D-8D76-CF7BD1D8DFC5}"/>
                  </a:ext>
                </a:extLst>
              </p:cNvPr>
              <p:cNvSpPr txBox="1"/>
              <p:nvPr/>
            </p:nvSpPr>
            <p:spPr>
              <a:xfrm>
                <a:off x="2079046" y="6453336"/>
                <a:ext cx="78" cy="370835"/>
              </a:xfrm>
              <a:prstGeom prst="rect">
                <a:avLst/>
              </a:prstGeom>
              <a:noFill/>
            </p:spPr>
            <p:txBody>
              <a:bodyPr wrap="none" lIns="0" tIns="0" rIns="0" bIns="0" rtlCol="0">
                <a:spAutoFit/>
              </a:bodyPr>
              <a:lstStyle/>
              <a:p>
                <a:endParaRPr lang="zh-CN" altLang="en-US" sz="2000" dirty="0">
                  <a:solidFill>
                    <a:schemeClr val="tx1"/>
                  </a:solidFill>
                </a:endParaRPr>
              </a:p>
            </p:txBody>
          </p:sp>
        </p:grpSp>
      </p:grpSp>
      <mc:AlternateContent xmlns:mc="http://schemas.openxmlformats.org/markup-compatibility/2006" xmlns:a14="http://schemas.microsoft.com/office/drawing/2010/main">
        <mc:Choice Requires="a14">
          <p:sp>
            <p:nvSpPr>
              <p:cNvPr id="18" name="矩形 17">
                <a:extLst>
                  <a:ext uri="{FF2B5EF4-FFF2-40B4-BE49-F238E27FC236}">
                    <a16:creationId xmlns:a16="http://schemas.microsoft.com/office/drawing/2014/main" id="{B453375B-ED43-4AB2-90C3-E2EA6FC2DCA2}"/>
                  </a:ext>
                </a:extLst>
              </p:cNvPr>
              <p:cNvSpPr/>
              <p:nvPr/>
            </p:nvSpPr>
            <p:spPr>
              <a:xfrm>
                <a:off x="977605" y="5610270"/>
                <a:ext cx="7201088" cy="707886"/>
              </a:xfrm>
              <a:prstGeom prst="rect">
                <a:avLst/>
              </a:prstGeom>
            </p:spPr>
            <p:txBody>
              <a:bodyPr wrap="square">
                <a:spAutoFit/>
              </a:bodyPr>
              <a:lstStyle/>
              <a:p>
                <a:r>
                  <a:rPr lang="en-US" altLang="zh-CN" sz="2000" dirty="0">
                    <a:solidFill>
                      <a:srgbClr val="0070C0"/>
                    </a:solidFill>
                    <a:latin typeface="等线" panose="02010600030101010101" pitchFamily="2" charset="-122"/>
                    <a:ea typeface="等线" panose="02010600030101010101" pitchFamily="2" charset="-122"/>
                  </a:rPr>
                  <a:t>Normality is rejected if </a:t>
                </a:r>
                <a14:m>
                  <m:oMath xmlns:m="http://schemas.openxmlformats.org/officeDocument/2006/math">
                    <m:r>
                      <a:rPr lang="en-US" altLang="zh-CN" sz="2000" b="0" i="1" smtClean="0">
                        <a:solidFill>
                          <a:srgbClr val="0070C0"/>
                        </a:solidFill>
                        <a:latin typeface="Cambria Math" panose="02040503050406030204" pitchFamily="18" charset="0"/>
                        <a:ea typeface="等线" panose="02010600030101010101" pitchFamily="2" charset="-122"/>
                      </a:rPr>
                      <m:t>𝐴𝐷</m:t>
                    </m:r>
                  </m:oMath>
                </a14:m>
                <a:r>
                  <a:rPr lang="en-US" altLang="zh-CN" sz="2000" dirty="0">
                    <a:solidFill>
                      <a:srgbClr val="0070C0"/>
                    </a:solidFill>
                    <a:latin typeface="等线" panose="02010600030101010101" pitchFamily="2" charset="-122"/>
                    <a:ea typeface="等线" panose="02010600030101010101" pitchFamily="2" charset="-122"/>
                  </a:rPr>
                  <a:t> exceeds 0.631,</a:t>
                </a:r>
                <a:r>
                  <a:rPr lang="en-US" altLang="zh-CN" sz="2000" dirty="0">
                    <a:solidFill>
                      <a:srgbClr val="FF0000"/>
                    </a:solidFill>
                    <a:latin typeface="等线" panose="02010600030101010101" pitchFamily="2" charset="-122"/>
                    <a:ea typeface="等线" panose="02010600030101010101" pitchFamily="2" charset="-122"/>
                  </a:rPr>
                  <a:t>0.752</a:t>
                </a:r>
                <a:r>
                  <a:rPr lang="en-US" altLang="zh-CN" sz="2000" dirty="0">
                    <a:solidFill>
                      <a:srgbClr val="0070C0"/>
                    </a:solidFill>
                    <a:latin typeface="等线" panose="02010600030101010101" pitchFamily="2" charset="-122"/>
                    <a:ea typeface="等线" panose="02010600030101010101" pitchFamily="2" charset="-122"/>
                  </a:rPr>
                  <a:t>,0.873,1.035, or 1.159 at 10%,</a:t>
                </a:r>
                <a:r>
                  <a:rPr lang="en-US" altLang="zh-CN" sz="2000" dirty="0">
                    <a:solidFill>
                      <a:srgbClr val="FF0000"/>
                    </a:solidFill>
                    <a:latin typeface="等线" panose="02010600030101010101" pitchFamily="2" charset="-122"/>
                    <a:ea typeface="等线" panose="02010600030101010101" pitchFamily="2" charset="-122"/>
                  </a:rPr>
                  <a:t>5%</a:t>
                </a:r>
                <a:r>
                  <a:rPr lang="en-US" altLang="zh-CN" sz="2000" dirty="0">
                    <a:solidFill>
                      <a:srgbClr val="0070C0"/>
                    </a:solidFill>
                    <a:latin typeface="等线" panose="02010600030101010101" pitchFamily="2" charset="-122"/>
                    <a:ea typeface="等线" panose="02010600030101010101" pitchFamily="2" charset="-122"/>
                  </a:rPr>
                  <a:t>,2.5%,1%, and 0.5% significance levels, respectively.</a:t>
                </a:r>
              </a:p>
            </p:txBody>
          </p:sp>
        </mc:Choice>
        <mc:Fallback xmlns="">
          <p:sp>
            <p:nvSpPr>
              <p:cNvPr id="18" name="矩形 17">
                <a:extLst>
                  <a:ext uri="{FF2B5EF4-FFF2-40B4-BE49-F238E27FC236}">
                    <a16:creationId xmlns:a16="http://schemas.microsoft.com/office/drawing/2014/main" id="{B453375B-ED43-4AB2-90C3-E2EA6FC2DCA2}"/>
                  </a:ext>
                </a:extLst>
              </p:cNvPr>
              <p:cNvSpPr>
                <a:spLocks noRot="1" noChangeAspect="1" noMove="1" noResize="1" noEditPoints="1" noAdjustHandles="1" noChangeArrowheads="1" noChangeShapeType="1" noTextEdit="1"/>
              </p:cNvSpPr>
              <p:nvPr/>
            </p:nvSpPr>
            <p:spPr>
              <a:xfrm>
                <a:off x="977605" y="5610270"/>
                <a:ext cx="7201088" cy="707886"/>
              </a:xfrm>
              <a:prstGeom prst="rect">
                <a:avLst/>
              </a:prstGeom>
              <a:blipFill>
                <a:blip r:embed="rId7"/>
                <a:stretch>
                  <a:fillRect l="-846" t="-4310" r="-423" b="-1465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659403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2" nodeType="clickEffect">
                                  <p:stCondLst>
                                    <p:cond delay="0"/>
                                  </p:stCondLst>
                                  <p:childTnLst>
                                    <p:set>
                                      <p:cBhvr>
                                        <p:cTn id="26" dur="1" fill="hold">
                                          <p:stCondLst>
                                            <p:cond delay="0"/>
                                          </p:stCondLst>
                                        </p:cTn>
                                        <p:tgtEl>
                                          <p:spTgt spid="18"/>
                                        </p:tgtEl>
                                        <p:attrNameLst>
                                          <p:attrName>style.visibility</p:attrName>
                                        </p:attrNameLst>
                                      </p:cBhvr>
                                      <p:to>
                                        <p:strVal val="hidden"/>
                                      </p:to>
                                    </p:set>
                                  </p:childTnLst>
                                </p:cTn>
                              </p:par>
                              <p:par>
                                <p:cTn id="27" presetID="10"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 presetClass="entr" presetSubtype="0"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nodeType="clickEffect">
                                  <p:stCondLst>
                                    <p:cond delay="0"/>
                                  </p:stCondLst>
                                  <p:childTnLst>
                                    <p:set>
                                      <p:cBhvr>
                                        <p:cTn id="35" dur="1" fill="hold">
                                          <p:stCondLst>
                                            <p:cond delay="0"/>
                                          </p:stCondLst>
                                        </p:cTn>
                                        <p:tgtEl>
                                          <p:spTgt spid="17"/>
                                        </p:tgtEl>
                                        <p:attrNameLst>
                                          <p:attrName>style.visibility</p:attrName>
                                        </p:attrNameLst>
                                      </p:cBhvr>
                                      <p:to>
                                        <p:strVal val="hidden"/>
                                      </p:to>
                                    </p:set>
                                  </p:childTnLst>
                                </p:cTn>
                              </p:par>
                              <p:par>
                                <p:cTn id="36" presetID="1" presetClass="entr" presetSubtype="0"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childTnLst>
                                </p:cTn>
                              </p:par>
                              <p:par>
                                <p:cTn id="38" presetID="1" presetClass="exit" presetSubtype="0" fill="hold" grpId="1" nodeType="withEffect">
                                  <p:stCondLst>
                                    <p:cond delay="0"/>
                                  </p:stCondLst>
                                  <p:childTnLst>
                                    <p:set>
                                      <p:cBhvr>
                                        <p:cTn id="39" dur="1" fill="hold">
                                          <p:stCondLst>
                                            <p:cond delay="0"/>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18" grpId="0"/>
      <p:bldP spid="18" grpId="1"/>
      <p:bldP spid="18" grpId="2"/>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4607352"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Advantages and Disadvantages</a:t>
            </a:r>
            <a:endParaRPr lang="zh-CN" altLang="en-US" sz="2400" dirty="0">
              <a:latin typeface="等线" panose="02010600030101010101" pitchFamily="2" charset="-122"/>
              <a:ea typeface="等线" panose="02010600030101010101" pitchFamily="2" charset="-122"/>
            </a:endParaRPr>
          </a:p>
        </p:txBody>
      </p:sp>
      <p:sp>
        <p:nvSpPr>
          <p:cNvPr id="12" name="矩形 11">
            <a:extLst>
              <a:ext uri="{FF2B5EF4-FFF2-40B4-BE49-F238E27FC236}">
                <a16:creationId xmlns:a16="http://schemas.microsoft.com/office/drawing/2014/main" id="{21BBA4A6-CCB2-46AB-AD31-31E319ECCB1D}"/>
              </a:ext>
            </a:extLst>
          </p:cNvPr>
          <p:cNvSpPr/>
          <p:nvPr/>
        </p:nvSpPr>
        <p:spPr>
          <a:xfrm>
            <a:off x="683568" y="1946449"/>
            <a:ext cx="8136904" cy="1631216"/>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Advantages: </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The test is </a:t>
            </a:r>
            <a:r>
              <a:rPr lang="en-US" altLang="zh-CN" sz="2000" dirty="0">
                <a:solidFill>
                  <a:srgbClr val="FF0000"/>
                </a:solidFill>
                <a:latin typeface="等线" panose="02010600030101010101" pitchFamily="2" charset="-122"/>
                <a:ea typeface="等线" panose="02010600030101010101" pitchFamily="2" charset="-122"/>
              </a:rPr>
              <a:t>distribution free</a:t>
            </a:r>
            <a:r>
              <a:rPr lang="en-US" altLang="zh-CN" sz="2000" dirty="0">
                <a:latin typeface="等线" panose="02010600030101010101" pitchFamily="2" charset="-122"/>
                <a:ea typeface="等线" panose="02010600030101010101" pitchFamily="2" charset="-122"/>
              </a:rPr>
              <a:t> and this means you don’t have to know the underlying population distribution for your data;</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Compared to </a:t>
            </a:r>
            <a:r>
              <a:rPr lang="en-US" altLang="zh-CN" sz="2000" dirty="0">
                <a:solidFill>
                  <a:srgbClr val="FF0000"/>
                </a:solidFill>
                <a:latin typeface="等线" panose="02010600030101010101" pitchFamily="2" charset="-122"/>
                <a:ea typeface="等线" panose="02010600030101010101" pitchFamily="2" charset="-122"/>
              </a:rPr>
              <a:t>K-S Test, </a:t>
            </a:r>
            <a:r>
              <a:rPr lang="en-US" altLang="zh-CN" sz="2000" dirty="0">
                <a:latin typeface="等线" panose="02010600030101010101" pitchFamily="2" charset="-122"/>
                <a:ea typeface="等线" panose="02010600030101010101" pitchFamily="2" charset="-122"/>
              </a:rPr>
              <a:t>the AD Test considers all data and </a:t>
            </a:r>
            <a:r>
              <a:rPr lang="en-US" altLang="zh-CN" sz="2000" dirty="0">
                <a:solidFill>
                  <a:srgbClr val="FF0000"/>
                </a:solidFill>
                <a:latin typeface="等线" panose="02010600030101010101" pitchFamily="2" charset="-122"/>
                <a:ea typeface="等线" panose="02010600030101010101" pitchFamily="2" charset="-122"/>
              </a:rPr>
              <a:t>more robust.</a:t>
            </a:r>
            <a:endParaRPr lang="zh-CN" altLang="en-US" sz="2000" dirty="0">
              <a:latin typeface="等线" panose="02010600030101010101" pitchFamily="2" charset="-122"/>
              <a:ea typeface="等线" panose="02010600030101010101" pitchFamily="2" charset="-122"/>
            </a:endParaRPr>
          </a:p>
        </p:txBody>
      </p:sp>
      <p:sp>
        <p:nvSpPr>
          <p:cNvPr id="13" name="矩形 12">
            <a:extLst>
              <a:ext uri="{FF2B5EF4-FFF2-40B4-BE49-F238E27FC236}">
                <a16:creationId xmlns:a16="http://schemas.microsoft.com/office/drawing/2014/main" id="{AF99489D-A9F9-468A-9BC0-EC0F1F5BE621}"/>
              </a:ext>
            </a:extLst>
          </p:cNvPr>
          <p:cNvSpPr/>
          <p:nvPr/>
        </p:nvSpPr>
        <p:spPr>
          <a:xfrm>
            <a:off x="683568" y="3565465"/>
            <a:ext cx="7790184" cy="1015663"/>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Limitations:</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This test is obtained by </a:t>
            </a:r>
            <a:r>
              <a:rPr lang="en-US" altLang="zh-CN" sz="2000" dirty="0">
                <a:solidFill>
                  <a:srgbClr val="FF0000"/>
                </a:solidFill>
                <a:latin typeface="等线" panose="02010600030101010101" pitchFamily="2" charset="-122"/>
                <a:ea typeface="等线" panose="02010600030101010101" pitchFamily="2" charset="-122"/>
              </a:rPr>
              <a:t>sorting the sample size</a:t>
            </a:r>
            <a:r>
              <a:rPr lang="en-US" altLang="zh-CN" sz="2000" dirty="0">
                <a:latin typeface="等线" panose="02010600030101010101" pitchFamily="2" charset="-122"/>
                <a:ea typeface="等线" panose="02010600030101010101" pitchFamily="2" charset="-122"/>
              </a:rPr>
              <a:t>, which is easy to be affected by the </a:t>
            </a:r>
            <a:r>
              <a:rPr lang="en-US" altLang="zh-CN" sz="2000" dirty="0">
                <a:solidFill>
                  <a:srgbClr val="FF0000"/>
                </a:solidFill>
                <a:latin typeface="等线" panose="02010600030101010101" pitchFamily="2" charset="-122"/>
                <a:ea typeface="等线" panose="02010600030101010101" pitchFamily="2" charset="-122"/>
              </a:rPr>
              <a:t>outliers</a:t>
            </a:r>
            <a:r>
              <a:rPr lang="en-US" altLang="zh-CN" sz="2000" dirty="0">
                <a:latin typeface="等线" panose="02010600030101010101" pitchFamily="2" charset="-122"/>
                <a:ea typeface="等线" panose="02010600030101010101" pitchFamily="2" charset="-122"/>
              </a:rPr>
              <a:t>.</a:t>
            </a:r>
            <a:endParaRPr lang="zh-CN" altLang="en-US"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354670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657BE444-CB3A-40AB-82C7-AAC4B8F96B73}"/>
              </a:ext>
            </a:extLst>
          </p:cNvPr>
          <p:cNvSpPr/>
          <p:nvPr/>
        </p:nvSpPr>
        <p:spPr>
          <a:xfrm>
            <a:off x="2600146" y="3105834"/>
            <a:ext cx="3943708" cy="1200329"/>
          </a:xfrm>
          <a:prstGeom prst="rect">
            <a:avLst/>
          </a:prstGeom>
        </p:spPr>
        <p:txBody>
          <a:bodyPr wrap="none">
            <a:spAutoFit/>
          </a:bodyPr>
          <a:lstStyle/>
          <a:p>
            <a:r>
              <a:rPr lang="en-US" altLang="zh-CN" sz="3600" b="1" dirty="0">
                <a:latin typeface="等线" panose="02010600030101010101" pitchFamily="2" charset="-122"/>
                <a:ea typeface="等线" panose="02010600030101010101" pitchFamily="2" charset="-122"/>
              </a:rPr>
              <a:t>Shapiro-Wilk Test</a:t>
            </a:r>
          </a:p>
          <a:p>
            <a:pPr algn="ctr"/>
            <a:r>
              <a:rPr lang="en-US" altLang="zh-CN" sz="3600" b="1" dirty="0">
                <a:latin typeface="等线" panose="02010600030101010101" pitchFamily="2" charset="-122"/>
                <a:ea typeface="等线" panose="02010600030101010101" pitchFamily="2" charset="-122"/>
              </a:rPr>
              <a:t>(W Test)</a:t>
            </a:r>
          </a:p>
        </p:txBody>
      </p:sp>
    </p:spTree>
    <p:extLst>
      <p:ext uri="{BB962C8B-B14F-4D97-AF65-F5344CB8AC3E}">
        <p14:creationId xmlns:p14="http://schemas.microsoft.com/office/powerpoint/2010/main" val="1253868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文本框 1">
            <a:extLst>
              <a:ext uri="{FF2B5EF4-FFF2-40B4-BE49-F238E27FC236}">
                <a16:creationId xmlns:a16="http://schemas.microsoft.com/office/drawing/2014/main" id="{A637B7DF-4A2F-4BFA-81D9-B8E2C6D588EB}"/>
              </a:ext>
            </a:extLst>
          </p:cNvPr>
          <p:cNvSpPr txBox="1">
            <a:spLocks noChangeArrowheads="1"/>
          </p:cNvSpPr>
          <p:nvPr/>
        </p:nvSpPr>
        <p:spPr bwMode="auto">
          <a:xfrm>
            <a:off x="900113" y="1425575"/>
            <a:ext cx="11080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自助法</a:t>
            </a:r>
            <a:endParaRPr lang="en-US" altLang="zh-CN" sz="2400"/>
          </a:p>
        </p:txBody>
      </p:sp>
      <p:sp>
        <p:nvSpPr>
          <p:cNvPr id="20483" name="文本框 2">
            <a:extLst>
              <a:ext uri="{FF2B5EF4-FFF2-40B4-BE49-F238E27FC236}">
                <a16:creationId xmlns:a16="http://schemas.microsoft.com/office/drawing/2014/main" id="{F455F2B6-0662-46A1-9F76-B78C788BA699}"/>
              </a:ext>
            </a:extLst>
          </p:cNvPr>
          <p:cNvSpPr txBox="1">
            <a:spLocks noChangeArrowheads="1"/>
          </p:cNvSpPr>
          <p:nvPr/>
        </p:nvSpPr>
        <p:spPr bwMode="auto">
          <a:xfrm>
            <a:off x="1039813" y="1927225"/>
            <a:ext cx="6840537"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采样：</a:t>
            </a:r>
            <a:r>
              <a:rPr lang="zh-CN" altLang="en-US" sz="1800">
                <a:solidFill>
                  <a:srgbClr val="FF0000"/>
                </a:solidFill>
              </a:rPr>
              <a:t>自助采样</a:t>
            </a:r>
            <a:r>
              <a:rPr lang="en-US" altLang="zh-CN" sz="1800"/>
              <a:t>        </a:t>
            </a:r>
          </a:p>
          <a:p>
            <a:pPr>
              <a:spcBef>
                <a:spcPct val="0"/>
              </a:spcBef>
              <a:buFontTx/>
              <a:buNone/>
            </a:pPr>
            <a:r>
              <a:rPr lang="en-US" altLang="zh-CN" sz="1800"/>
              <a:t>        </a:t>
            </a:r>
            <a:r>
              <a:rPr lang="zh-CN" altLang="en-US" sz="1800"/>
              <a:t>每次随机从</a:t>
            </a:r>
            <a:r>
              <a:rPr lang="en-US" altLang="zh-CN" sz="1800"/>
              <a:t>D</a:t>
            </a:r>
            <a:r>
              <a:rPr lang="zh-CN" altLang="en-US" sz="1800"/>
              <a:t>中挑选一个样本，做有放回的抽样放入</a:t>
            </a:r>
            <a:r>
              <a:rPr lang="en-US" altLang="zh-CN" sz="1800"/>
              <a:t>D’,</a:t>
            </a:r>
            <a:r>
              <a:rPr lang="zh-CN" altLang="en-US" sz="1800"/>
              <a:t>重复</a:t>
            </a:r>
            <a:r>
              <a:rPr lang="en-US" altLang="zh-CN" sz="1800"/>
              <a:t>m</a:t>
            </a:r>
            <a:r>
              <a:rPr lang="zh-CN" altLang="en-US" sz="1800"/>
              <a:t>次，我们就得到了一个包含</a:t>
            </a:r>
            <a:r>
              <a:rPr lang="en-US" altLang="zh-CN" sz="1800"/>
              <a:t>m</a:t>
            </a:r>
            <a:r>
              <a:rPr lang="zh-CN" altLang="en-US" sz="1800"/>
              <a:t>个样本的数据集</a:t>
            </a:r>
            <a:r>
              <a:rPr lang="en-US" altLang="zh-CN" sz="1800"/>
              <a:t>D’</a:t>
            </a:r>
            <a:r>
              <a:rPr lang="zh-CN" altLang="en-US" sz="1800"/>
              <a:t>，显然，</a:t>
            </a:r>
            <a:r>
              <a:rPr lang="en-US" altLang="zh-CN" sz="1800"/>
              <a:t>D</a:t>
            </a:r>
            <a:r>
              <a:rPr lang="zh-CN" altLang="en-US" sz="1800"/>
              <a:t>中有一部分的样本会出现多次，另一部分的样本从不出现。</a:t>
            </a:r>
            <a:endParaRPr lang="en-US" altLang="zh-CN" sz="1800"/>
          </a:p>
          <a:p>
            <a:pPr>
              <a:spcBef>
                <a:spcPct val="0"/>
              </a:spcBef>
              <a:buFontTx/>
              <a:buNone/>
            </a:pPr>
            <a:r>
              <a:rPr lang="en-US" altLang="zh-CN" sz="1800"/>
              <a:t>        </a:t>
            </a:r>
            <a:r>
              <a:rPr lang="zh-CN" altLang="en-US" sz="1800"/>
              <a:t>样本在</a:t>
            </a:r>
            <a:r>
              <a:rPr lang="en-US" altLang="zh-CN" sz="1800"/>
              <a:t>m</a:t>
            </a:r>
            <a:r>
              <a:rPr lang="zh-CN" altLang="en-US" sz="1800"/>
              <a:t>次采样中始终不被采到的概率是</a:t>
            </a:r>
            <a:r>
              <a:rPr lang="en-US" altLang="zh-CN" sz="1800"/>
              <a:t>(1-1/m)^m</a:t>
            </a:r>
            <a:r>
              <a:rPr lang="zh-CN" altLang="en-US" sz="1800"/>
              <a:t>，取极限得到约等于</a:t>
            </a:r>
            <a:r>
              <a:rPr lang="en-US" altLang="zh-CN" sz="1800"/>
              <a:t>0.368</a:t>
            </a:r>
            <a:r>
              <a:rPr lang="zh-CN" altLang="en-US" sz="1800"/>
              <a:t>。</a:t>
            </a:r>
            <a:endParaRPr lang="en-US" altLang="zh-CN" sz="1800"/>
          </a:p>
        </p:txBody>
      </p:sp>
      <p:sp>
        <p:nvSpPr>
          <p:cNvPr id="20484" name="文本框 3">
            <a:extLst>
              <a:ext uri="{FF2B5EF4-FFF2-40B4-BE49-F238E27FC236}">
                <a16:creationId xmlns:a16="http://schemas.microsoft.com/office/drawing/2014/main" id="{F5618EA1-C4AD-461B-9362-BC5747B99891}"/>
              </a:ext>
            </a:extLst>
          </p:cNvPr>
          <p:cNvSpPr txBox="1">
            <a:spLocks noChangeArrowheads="1"/>
          </p:cNvSpPr>
          <p:nvPr/>
        </p:nvSpPr>
        <p:spPr bwMode="auto">
          <a:xfrm>
            <a:off x="1039813" y="3789363"/>
            <a:ext cx="6840537"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训练：</a:t>
            </a:r>
            <a:r>
              <a:rPr lang="zh-CN" altLang="en-US" sz="1800">
                <a:solidFill>
                  <a:srgbClr val="FF0000"/>
                </a:solidFill>
              </a:rPr>
              <a:t>包外估计</a:t>
            </a:r>
            <a:endParaRPr lang="en-US" altLang="zh-CN" sz="1800"/>
          </a:p>
          <a:p>
            <a:pPr>
              <a:spcBef>
                <a:spcPct val="0"/>
              </a:spcBef>
              <a:buFontTx/>
              <a:buNone/>
            </a:pPr>
            <a:r>
              <a:rPr lang="zh-CN" altLang="en-US" sz="1800"/>
              <a:t>我们用得到的</a:t>
            </a:r>
            <a:r>
              <a:rPr lang="en-US" altLang="zh-CN" sz="1800"/>
              <a:t>D’</a:t>
            </a:r>
            <a:r>
              <a:rPr lang="zh-CN" altLang="en-US" sz="1800"/>
              <a:t>用作训练集，</a:t>
            </a:r>
            <a:r>
              <a:rPr lang="en-US" altLang="zh-CN" sz="1800"/>
              <a:t>D\D’</a:t>
            </a:r>
            <a:r>
              <a:rPr lang="zh-CN" altLang="en-US" sz="1800"/>
              <a:t>作为测试集，亦可重复多次。</a:t>
            </a:r>
          </a:p>
        </p:txBody>
      </p:sp>
      <p:sp>
        <p:nvSpPr>
          <p:cNvPr id="20485" name="文本框 4">
            <a:extLst>
              <a:ext uri="{FF2B5EF4-FFF2-40B4-BE49-F238E27FC236}">
                <a16:creationId xmlns:a16="http://schemas.microsoft.com/office/drawing/2014/main" id="{1A31FE55-B37A-44AE-BBE3-C895678A0117}"/>
              </a:ext>
            </a:extLst>
          </p:cNvPr>
          <p:cNvSpPr txBox="1">
            <a:spLocks noChangeArrowheads="1"/>
          </p:cNvSpPr>
          <p:nvPr/>
        </p:nvSpPr>
        <p:spPr bwMode="auto">
          <a:xfrm>
            <a:off x="1042988" y="4543425"/>
            <a:ext cx="5454650" cy="92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注意点：</a:t>
            </a:r>
            <a:endParaRPr lang="en-US" altLang="zh-CN" sz="1800"/>
          </a:p>
          <a:p>
            <a:pPr>
              <a:spcBef>
                <a:spcPct val="0"/>
              </a:spcBef>
              <a:buFontTx/>
              <a:buNone/>
            </a:pPr>
            <a:r>
              <a:rPr lang="en-US" altLang="zh-CN" sz="1800"/>
              <a:t>1.</a:t>
            </a:r>
            <a:r>
              <a:rPr lang="zh-CN" altLang="en-US" sz="1800"/>
              <a:t>在数据集较小，难以有效划分训练测试集时很有用</a:t>
            </a:r>
            <a:endParaRPr lang="en-US" altLang="zh-CN" sz="1800"/>
          </a:p>
          <a:p>
            <a:pPr>
              <a:spcBef>
                <a:spcPct val="0"/>
              </a:spcBef>
              <a:buFontTx/>
              <a:buNone/>
            </a:pPr>
            <a:r>
              <a:rPr lang="en-US" altLang="zh-CN" sz="1800"/>
              <a:t>2.</a:t>
            </a:r>
            <a:r>
              <a:rPr lang="zh-CN" altLang="en-US" sz="1800"/>
              <a:t>改变初始数据的分布，引入估计偏差</a:t>
            </a:r>
          </a:p>
        </p:txBody>
      </p:sp>
      <p:sp>
        <p:nvSpPr>
          <p:cNvPr id="6" name="右大括号 5">
            <a:extLst>
              <a:ext uri="{FF2B5EF4-FFF2-40B4-BE49-F238E27FC236}">
                <a16:creationId xmlns:a16="http://schemas.microsoft.com/office/drawing/2014/main" id="{64EF6A3C-F492-407D-9F42-83791D356658}"/>
              </a:ext>
            </a:extLst>
          </p:cNvPr>
          <p:cNvSpPr/>
          <p:nvPr/>
        </p:nvSpPr>
        <p:spPr>
          <a:xfrm>
            <a:off x="7805738" y="2708275"/>
            <a:ext cx="147637" cy="1512888"/>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20487" name="文本框 6">
            <a:extLst>
              <a:ext uri="{FF2B5EF4-FFF2-40B4-BE49-F238E27FC236}">
                <a16:creationId xmlns:a16="http://schemas.microsoft.com/office/drawing/2014/main" id="{C0689881-7603-4C1C-947D-E0B03A7CC6E4}"/>
              </a:ext>
            </a:extLst>
          </p:cNvPr>
          <p:cNvSpPr txBox="1">
            <a:spLocks noChangeArrowheads="1"/>
          </p:cNvSpPr>
          <p:nvPr/>
        </p:nvSpPr>
        <p:spPr bwMode="auto">
          <a:xfrm>
            <a:off x="7986713" y="3008313"/>
            <a:ext cx="461962" cy="938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solidFill>
                  <a:srgbClr val="FF0000"/>
                </a:solidFill>
              </a:rPr>
              <a:t>Bagging</a:t>
            </a:r>
            <a:endParaRPr lang="zh-CN" altLang="en-US" sz="1800">
              <a:solidFill>
                <a:srgbClr val="FF0000"/>
              </a:solidFill>
            </a:endParaRPr>
          </a:p>
        </p:txBody>
      </p:sp>
    </p:spTree>
    <p:extLst>
      <p:ext uri="{BB962C8B-B14F-4D97-AF65-F5344CB8AC3E}">
        <p14:creationId xmlns:p14="http://schemas.microsoft.com/office/powerpoint/2010/main" val="1546233782"/>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CC54D91-19E5-4566-8393-538B63CFE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96" y="1198951"/>
            <a:ext cx="6638812" cy="3238161"/>
          </a:xfrm>
          <a:prstGeom prst="rect">
            <a:avLst/>
          </a:prstGeom>
        </p:spPr>
      </p:pic>
      <p:pic>
        <p:nvPicPr>
          <p:cNvPr id="5" name="图片 4">
            <a:extLst>
              <a:ext uri="{FF2B5EF4-FFF2-40B4-BE49-F238E27FC236}">
                <a16:creationId xmlns:a16="http://schemas.microsoft.com/office/drawing/2014/main" id="{91306E1F-695E-44B0-AFF0-95F2910AEA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8104" y="2924944"/>
            <a:ext cx="2520280" cy="3580211"/>
          </a:xfrm>
          <a:prstGeom prst="rect">
            <a:avLst/>
          </a:prstGeom>
        </p:spPr>
      </p:pic>
    </p:spTree>
    <p:extLst>
      <p:ext uri="{BB962C8B-B14F-4D97-AF65-F5344CB8AC3E}">
        <p14:creationId xmlns:p14="http://schemas.microsoft.com/office/powerpoint/2010/main" val="4022212539"/>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4607352" cy="2677656"/>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What is W Test</a:t>
            </a:r>
          </a:p>
          <a:p>
            <a:pPr marL="285750" indent="-285750">
              <a:buFont typeface="Wingdings" panose="05000000000000000000" pitchFamily="2" charset="2"/>
              <a:buChar char="Ø"/>
            </a:pPr>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Test Statistic</a:t>
            </a:r>
          </a:p>
          <a:p>
            <a:pPr marL="285750" indent="-285750">
              <a:buFont typeface="Wingdings" panose="05000000000000000000" pitchFamily="2" charset="2"/>
              <a:buChar char="Ø"/>
            </a:pPr>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How to perform a W Test</a:t>
            </a:r>
          </a:p>
          <a:p>
            <a:pPr marL="285750" indent="-285750">
              <a:buFont typeface="Wingdings" panose="05000000000000000000" pitchFamily="2" charset="2"/>
              <a:buChar char="Ø"/>
            </a:pPr>
            <a:endParaRPr lang="en-US" altLang="zh-CN" sz="2400" dirty="0">
              <a:latin typeface="等线" panose="02010600030101010101" pitchFamily="2" charset="-122"/>
              <a:ea typeface="等线" panose="02010600030101010101" pitchFamily="2" charset="-122"/>
            </a:endParaRPr>
          </a:p>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Advantages and Disadvantages</a:t>
            </a:r>
            <a:endParaRPr lang="zh-CN" altLang="en-US" sz="24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689603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2448106"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What is W Test</a:t>
            </a:r>
          </a:p>
        </p:txBody>
      </p:sp>
      <p:sp>
        <p:nvSpPr>
          <p:cNvPr id="3" name="矩形 2">
            <a:extLst>
              <a:ext uri="{FF2B5EF4-FFF2-40B4-BE49-F238E27FC236}">
                <a16:creationId xmlns:a16="http://schemas.microsoft.com/office/drawing/2014/main" id="{B2FE585C-5449-41EB-B7B7-FD21864FE787}"/>
              </a:ext>
            </a:extLst>
          </p:cNvPr>
          <p:cNvSpPr/>
          <p:nvPr/>
        </p:nvSpPr>
        <p:spPr>
          <a:xfrm>
            <a:off x="971600" y="1870952"/>
            <a:ext cx="7201088" cy="707886"/>
          </a:xfrm>
          <a:prstGeom prst="rect">
            <a:avLst/>
          </a:prstGeom>
        </p:spPr>
        <p:txBody>
          <a:bodyPr wrap="square">
            <a:spAutoFit/>
          </a:bodyPr>
          <a:lstStyle/>
          <a:p>
            <a:r>
              <a:rPr lang="en-US" altLang="zh-CN" sz="2000" dirty="0">
                <a:solidFill>
                  <a:srgbClr val="0070C0"/>
                </a:solidFill>
                <a:latin typeface="等线" panose="02010600030101010101" pitchFamily="2" charset="-122"/>
                <a:ea typeface="等线" panose="02010600030101010101" pitchFamily="2" charset="-122"/>
              </a:rPr>
              <a:t>The Shapiro-Wilk test is a way to tell if a random sample comes from a normal distribution.  The test gives you a </a:t>
            </a:r>
            <a:r>
              <a:rPr lang="en-US" altLang="zh-CN" sz="2000" dirty="0">
                <a:solidFill>
                  <a:srgbClr val="FF0000"/>
                </a:solidFill>
                <a:latin typeface="等线" panose="02010600030101010101" pitchFamily="2" charset="-122"/>
                <a:ea typeface="等线" panose="02010600030101010101" pitchFamily="2" charset="-122"/>
              </a:rPr>
              <a:t>W value.</a:t>
            </a:r>
            <a:endParaRPr lang="zh-CN" altLang="en-US" sz="2000" dirty="0">
              <a:solidFill>
                <a:srgbClr val="0070C0"/>
              </a:solidFill>
              <a:latin typeface="等线" panose="02010600030101010101" pitchFamily="2" charset="-122"/>
              <a:ea typeface="等线" panose="02010600030101010101" pitchFamily="2" charset="-122"/>
            </a:endParaRPr>
          </a:p>
        </p:txBody>
      </p:sp>
      <mc:AlternateContent xmlns:mc="http://schemas.openxmlformats.org/markup-compatibility/2006" xmlns:a14="http://schemas.microsoft.com/office/drawing/2010/main">
        <mc:Choice Requires="a14">
          <p:sp>
            <p:nvSpPr>
              <p:cNvPr id="7" name="矩形 6">
                <a:extLst>
                  <a:ext uri="{FF2B5EF4-FFF2-40B4-BE49-F238E27FC236}">
                    <a16:creationId xmlns:a16="http://schemas.microsoft.com/office/drawing/2014/main" id="{DB3D79C0-E981-410D-9A25-7E6138C074ED}"/>
                  </a:ext>
                </a:extLst>
              </p:cNvPr>
              <p:cNvSpPr/>
              <p:nvPr/>
            </p:nvSpPr>
            <p:spPr>
              <a:xfrm>
                <a:off x="971312" y="2886615"/>
                <a:ext cx="7345104" cy="1631216"/>
              </a:xfrm>
              <a:prstGeom prst="rect">
                <a:avLst/>
              </a:prstGeom>
            </p:spPr>
            <p:txBody>
              <a:bodyPr wrap="square">
                <a:spAutoFit/>
              </a:bodyPr>
              <a:lstStyle/>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Suitable for small sample size(</a:t>
                </a:r>
                <a14:m>
                  <m:oMath xmlns:m="http://schemas.openxmlformats.org/officeDocument/2006/math">
                    <m:r>
                      <a:rPr lang="en-US" altLang="zh-CN" sz="2000" b="0" i="1" smtClean="0">
                        <a:latin typeface="Cambria Math" panose="02040503050406030204" pitchFamily="18" charset="0"/>
                        <a:ea typeface="等线" panose="02010600030101010101" pitchFamily="2" charset="-122"/>
                      </a:rPr>
                      <m:t>3</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𝑛</m:t>
                    </m:r>
                    <m:r>
                      <a:rPr lang="en-US" altLang="zh-CN" sz="2000" b="0" i="1" smtClean="0">
                        <a:latin typeface="Cambria Math" panose="02040503050406030204" pitchFamily="18" charset="0"/>
                        <a:ea typeface="Cambria Math" panose="02040503050406030204" pitchFamily="18" charset="0"/>
                      </a:rPr>
                      <m:t>≤50</m:t>
                    </m:r>
                  </m:oMath>
                </a14:m>
                <a:r>
                  <a:rPr lang="en-US" altLang="zh-CN" sz="2000" dirty="0">
                    <a:latin typeface="等线" panose="02010600030101010101" pitchFamily="2" charset="-122"/>
                    <a:ea typeface="等线" panose="02010600030101010101" pitchFamily="2" charset="-122"/>
                  </a:rPr>
                  <a:t>)</a:t>
                </a:r>
              </a:p>
              <a:p>
                <a:pPr marL="285750" indent="-28575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The W value is larger, the larger possibility to accept null hypothesis</a:t>
                </a:r>
                <a:endParaRPr lang="en-US" altLang="zh-CN" sz="2000" i="1" dirty="0">
                  <a:solidFill>
                    <a:srgbClr val="FF0000"/>
                  </a:solidFill>
                  <a:latin typeface="Cambria Math" panose="02040503050406030204" pitchFamily="18" charset="0"/>
                  <a:ea typeface="等线" panose="02010600030101010101" pitchFamily="2" charset="-122"/>
                </a:endParaRPr>
              </a:p>
              <a:p>
                <a14:m>
                  <m:oMath xmlns:m="http://schemas.openxmlformats.org/officeDocument/2006/math">
                    <m:sSub>
                      <m:sSubPr>
                        <m:ctrlPr>
                          <a:rPr lang="en-US" altLang="zh-CN" sz="2000" i="1">
                            <a:solidFill>
                              <a:srgbClr val="FF0000"/>
                            </a:solidFill>
                            <a:latin typeface="Cambria Math" panose="02040503050406030204" pitchFamily="18" charset="0"/>
                            <a:ea typeface="等线" panose="02010600030101010101" pitchFamily="2" charset="-122"/>
                          </a:rPr>
                        </m:ctrlPr>
                      </m:sSubPr>
                      <m:e>
                        <m:r>
                          <a:rPr lang="en-US" altLang="zh-CN" sz="2000" i="1">
                            <a:solidFill>
                              <a:srgbClr val="FF0000"/>
                            </a:solidFill>
                            <a:latin typeface="Cambria Math" panose="02040503050406030204" pitchFamily="18" charset="0"/>
                            <a:ea typeface="等线" panose="02010600030101010101" pitchFamily="2" charset="-122"/>
                          </a:rPr>
                          <m:t>𝐻</m:t>
                        </m:r>
                      </m:e>
                      <m:sub>
                        <m:r>
                          <a:rPr lang="en-US" altLang="zh-CN" sz="2000" i="1">
                            <a:solidFill>
                              <a:srgbClr val="FF0000"/>
                            </a:solidFill>
                            <a:latin typeface="Cambria Math" panose="02040503050406030204" pitchFamily="18" charset="0"/>
                            <a:ea typeface="等线" panose="02010600030101010101" pitchFamily="2" charset="-122"/>
                          </a:rPr>
                          <m:t>0</m:t>
                        </m:r>
                      </m:sub>
                    </m:sSub>
                  </m:oMath>
                </a14:m>
                <a:r>
                  <a:rPr lang="en-US" altLang="zh-CN" sz="2000" dirty="0">
                    <a:solidFill>
                      <a:srgbClr val="FF0000"/>
                    </a:solidFill>
                    <a:latin typeface="等线" panose="02010600030101010101" pitchFamily="2" charset="-122"/>
                    <a:ea typeface="等线" panose="02010600030101010101" pitchFamily="2" charset="-122"/>
                  </a:rPr>
                  <a:t>: </a:t>
                </a:r>
                <a:r>
                  <a:rPr lang="en-US" altLang="zh-CN" sz="2000" dirty="0">
                    <a:latin typeface="等线" panose="02010600030101010101" pitchFamily="2" charset="-122"/>
                    <a:ea typeface="等线" panose="02010600030101010101" pitchFamily="2" charset="-122"/>
                  </a:rPr>
                  <a:t>The data comes from a normal distribution,</a:t>
                </a:r>
              </a:p>
              <a:p>
                <a14:m>
                  <m:oMath xmlns:m="http://schemas.openxmlformats.org/officeDocument/2006/math">
                    <m:sSub>
                      <m:sSubPr>
                        <m:ctrlPr>
                          <a:rPr lang="en-US" altLang="zh-CN" sz="2000" i="1">
                            <a:solidFill>
                              <a:srgbClr val="FF0000"/>
                            </a:solidFill>
                            <a:latin typeface="Cambria Math" panose="02040503050406030204" pitchFamily="18" charset="0"/>
                            <a:ea typeface="等线" panose="02010600030101010101" pitchFamily="2" charset="-122"/>
                          </a:rPr>
                        </m:ctrlPr>
                      </m:sSubPr>
                      <m:e>
                        <m:r>
                          <a:rPr lang="en-US" altLang="zh-CN" sz="2000" i="1">
                            <a:solidFill>
                              <a:srgbClr val="FF0000"/>
                            </a:solidFill>
                            <a:latin typeface="Cambria Math" panose="02040503050406030204" pitchFamily="18" charset="0"/>
                            <a:ea typeface="等线" panose="02010600030101010101" pitchFamily="2" charset="-122"/>
                          </a:rPr>
                          <m:t>𝐻</m:t>
                        </m:r>
                      </m:e>
                      <m:sub>
                        <m:r>
                          <a:rPr lang="en-US" altLang="zh-CN" sz="2000" i="1">
                            <a:solidFill>
                              <a:srgbClr val="FF0000"/>
                            </a:solidFill>
                            <a:latin typeface="Cambria Math" panose="02040503050406030204" pitchFamily="18" charset="0"/>
                            <a:ea typeface="等线" panose="02010600030101010101" pitchFamily="2" charset="-122"/>
                          </a:rPr>
                          <m:t>1</m:t>
                        </m:r>
                      </m:sub>
                    </m:sSub>
                  </m:oMath>
                </a14:m>
                <a:r>
                  <a:rPr lang="en-US" altLang="zh-CN" sz="2000" dirty="0">
                    <a:solidFill>
                      <a:srgbClr val="FF0000"/>
                    </a:solidFill>
                    <a:latin typeface="等线" panose="02010600030101010101" pitchFamily="2" charset="-122"/>
                    <a:ea typeface="等线" panose="02010600030101010101" pitchFamily="2" charset="-122"/>
                  </a:rPr>
                  <a:t>: </a:t>
                </a:r>
                <a:r>
                  <a:rPr lang="en-US" altLang="zh-CN" sz="2000" dirty="0">
                    <a:latin typeface="等线" panose="02010600030101010101" pitchFamily="2" charset="-122"/>
                    <a:ea typeface="等线" panose="02010600030101010101" pitchFamily="2" charset="-122"/>
                  </a:rPr>
                  <a:t>The data does not come from a normal distribution;</a:t>
                </a:r>
              </a:p>
            </p:txBody>
          </p:sp>
        </mc:Choice>
        <mc:Fallback xmlns="">
          <p:sp>
            <p:nvSpPr>
              <p:cNvPr id="7" name="矩形 6">
                <a:extLst>
                  <a:ext uri="{FF2B5EF4-FFF2-40B4-BE49-F238E27FC236}">
                    <a16:creationId xmlns:a16="http://schemas.microsoft.com/office/drawing/2014/main" id="{DB3D79C0-E981-410D-9A25-7E6138C074ED}"/>
                  </a:ext>
                </a:extLst>
              </p:cNvPr>
              <p:cNvSpPr>
                <a:spLocks noRot="1" noChangeAspect="1" noMove="1" noResize="1" noEditPoints="1" noAdjustHandles="1" noChangeArrowheads="1" noChangeShapeType="1" noTextEdit="1"/>
              </p:cNvSpPr>
              <p:nvPr/>
            </p:nvSpPr>
            <p:spPr>
              <a:xfrm>
                <a:off x="971312" y="2886615"/>
                <a:ext cx="7345104" cy="1631216"/>
              </a:xfrm>
              <a:prstGeom prst="rect">
                <a:avLst/>
              </a:prstGeom>
              <a:blipFill>
                <a:blip r:embed="rId3"/>
                <a:stretch>
                  <a:fillRect l="-747" t="-2247" b="-599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56410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2106667"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Test Statistic</a:t>
            </a:r>
          </a:p>
        </p:txBody>
      </p:sp>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B2FE585C-5449-41EB-B7B7-FD21864FE787}"/>
                  </a:ext>
                </a:extLst>
              </p:cNvPr>
              <p:cNvSpPr/>
              <p:nvPr/>
            </p:nvSpPr>
            <p:spPr>
              <a:xfrm>
                <a:off x="971456" y="2921168"/>
                <a:ext cx="7560984" cy="2675604"/>
              </a:xfrm>
              <a:prstGeom prst="rect">
                <a:avLst/>
              </a:prstGeom>
            </p:spPr>
            <p:txBody>
              <a:bodyPr wrap="square">
                <a:spAutoFit/>
              </a:bodyPr>
              <a:lstStyle/>
              <a:p>
                <a14:m>
                  <m:oMath xmlns:m="http://schemas.openxmlformats.org/officeDocument/2006/math">
                    <m:sSub>
                      <m:sSubPr>
                        <m:ctrlPr>
                          <a:rPr lang="en-US" altLang="zh-CN" sz="2000" i="1" smtClean="0">
                            <a:solidFill>
                              <a:srgbClr val="0070C0"/>
                            </a:solidFill>
                            <a:latin typeface="Cambria Math" panose="02040503050406030204" pitchFamily="18" charset="0"/>
                            <a:ea typeface="等线" panose="02010600030101010101" pitchFamily="2" charset="-122"/>
                          </a:rPr>
                        </m:ctrlPr>
                      </m:sSubPr>
                      <m:e>
                        <m:r>
                          <a:rPr lang="en-US" altLang="zh-CN" sz="2000" b="0" i="1" smtClean="0">
                            <a:solidFill>
                              <a:srgbClr val="0070C0"/>
                            </a:solidFill>
                            <a:latin typeface="Cambria Math" panose="02040503050406030204" pitchFamily="18" charset="0"/>
                            <a:ea typeface="等线" panose="02010600030101010101" pitchFamily="2" charset="-122"/>
                          </a:rPr>
                          <m:t>𝑥</m:t>
                        </m:r>
                      </m:e>
                      <m:sub>
                        <m:r>
                          <a:rPr lang="en-US" altLang="zh-CN" sz="2000" b="0" i="1" smtClean="0">
                            <a:solidFill>
                              <a:srgbClr val="0070C0"/>
                            </a:solidFill>
                            <a:latin typeface="Cambria Math" panose="02040503050406030204" pitchFamily="18" charset="0"/>
                            <a:ea typeface="等线" panose="02010600030101010101" pitchFamily="2" charset="-122"/>
                          </a:rPr>
                          <m:t>(</m:t>
                        </m:r>
                        <m:r>
                          <a:rPr lang="en-US" altLang="zh-CN" sz="2000" b="0" i="1" smtClean="0">
                            <a:solidFill>
                              <a:srgbClr val="0070C0"/>
                            </a:solidFill>
                            <a:latin typeface="Cambria Math" panose="02040503050406030204" pitchFamily="18" charset="0"/>
                            <a:ea typeface="等线" panose="02010600030101010101" pitchFamily="2" charset="-122"/>
                          </a:rPr>
                          <m:t>𝑖</m:t>
                        </m:r>
                        <m:r>
                          <a:rPr lang="en-US" altLang="zh-CN" sz="2000" b="0" i="1" smtClean="0">
                            <a:solidFill>
                              <a:srgbClr val="0070C0"/>
                            </a:solidFill>
                            <a:latin typeface="Cambria Math" panose="02040503050406030204" pitchFamily="18" charset="0"/>
                            <a:ea typeface="等线" panose="02010600030101010101" pitchFamily="2" charset="-122"/>
                          </a:rPr>
                          <m:t>)</m:t>
                        </m:r>
                      </m:sub>
                    </m:sSub>
                  </m:oMath>
                </a14:m>
                <a:r>
                  <a:rPr lang="en-US" altLang="zh-CN" sz="2000" dirty="0">
                    <a:solidFill>
                      <a:srgbClr val="0070C0"/>
                    </a:solidFill>
                    <a:latin typeface="等线" panose="02010600030101010101" pitchFamily="2" charset="-122"/>
                    <a:ea typeface="等线" panose="02010600030101010101" pitchFamily="2" charset="-122"/>
                  </a:rPr>
                  <a:t>: </a:t>
                </a:r>
                <a:r>
                  <a:rPr lang="en-US" altLang="zh-CN" sz="2000" dirty="0">
                    <a:latin typeface="等线" panose="02010600030101010101" pitchFamily="2" charset="-122"/>
                    <a:ea typeface="等线" panose="02010600030101010101" pitchFamily="2" charset="-122"/>
                  </a:rPr>
                  <a:t>the </a:t>
                </a:r>
                <a:r>
                  <a:rPr lang="en-US" altLang="zh-CN" sz="2000" dirty="0" err="1">
                    <a:latin typeface="等线" panose="02010600030101010101" pitchFamily="2" charset="-122"/>
                    <a:ea typeface="等线" panose="02010600030101010101" pitchFamily="2" charset="-122"/>
                  </a:rPr>
                  <a:t>ith</a:t>
                </a:r>
                <a:r>
                  <a:rPr lang="en-US" altLang="zh-CN" sz="2000" dirty="0">
                    <a:latin typeface="等线" panose="02010600030101010101" pitchFamily="2" charset="-122"/>
                    <a:ea typeface="等线" panose="02010600030101010101" pitchFamily="2" charset="-122"/>
                  </a:rPr>
                  <a:t>-smallest number in the sample;</a:t>
                </a:r>
              </a:p>
              <a:p>
                <a14:m>
                  <m:oMath xmlns:m="http://schemas.openxmlformats.org/officeDocument/2006/math">
                    <m:acc>
                      <m:accPr>
                        <m:chr m:val="̅"/>
                        <m:ctrlPr>
                          <a:rPr lang="zh-CN" altLang="en-US" sz="2000" i="1" smtClean="0">
                            <a:solidFill>
                              <a:srgbClr val="0070C0"/>
                            </a:solidFill>
                            <a:latin typeface="Cambria Math" panose="02040503050406030204" pitchFamily="18" charset="0"/>
                            <a:ea typeface="等线" panose="02010600030101010101" pitchFamily="2" charset="-122"/>
                          </a:rPr>
                        </m:ctrlPr>
                      </m:accPr>
                      <m:e>
                        <m:r>
                          <a:rPr lang="en-US" altLang="zh-CN" sz="2000" b="0" i="1" smtClean="0">
                            <a:solidFill>
                              <a:srgbClr val="0070C0"/>
                            </a:solidFill>
                            <a:latin typeface="Cambria Math" panose="02040503050406030204" pitchFamily="18" charset="0"/>
                            <a:ea typeface="等线" panose="02010600030101010101" pitchFamily="2" charset="-122"/>
                          </a:rPr>
                          <m:t>𝑥</m:t>
                        </m:r>
                      </m:e>
                    </m:acc>
                    <m:r>
                      <a:rPr lang="en-US" altLang="zh-CN" sz="2000" b="0" i="1" smtClean="0">
                        <a:solidFill>
                          <a:schemeClr val="tx1"/>
                        </a:solidFill>
                        <a:latin typeface="Cambria Math" panose="02040503050406030204" pitchFamily="18" charset="0"/>
                        <a:ea typeface="等线" panose="02010600030101010101" pitchFamily="2" charset="-122"/>
                      </a:rPr>
                      <m:t>=(</m:t>
                    </m:r>
                    <m:sSub>
                      <m:sSubPr>
                        <m:ctrlPr>
                          <a:rPr lang="en-US" altLang="zh-CN" sz="2000" b="0" i="1" smtClean="0">
                            <a:solidFill>
                              <a:schemeClr val="tx1"/>
                            </a:solidFill>
                            <a:latin typeface="Cambria Math" panose="02040503050406030204" pitchFamily="18" charset="0"/>
                            <a:ea typeface="等线" panose="02010600030101010101" pitchFamily="2" charset="-122"/>
                          </a:rPr>
                        </m:ctrlPr>
                      </m:sSubPr>
                      <m:e>
                        <m:r>
                          <a:rPr lang="en-US" altLang="zh-CN" sz="2000" b="0" i="1" smtClean="0">
                            <a:solidFill>
                              <a:schemeClr val="tx1"/>
                            </a:solidFill>
                            <a:latin typeface="Cambria Math" panose="02040503050406030204" pitchFamily="18" charset="0"/>
                            <a:ea typeface="等线" panose="02010600030101010101" pitchFamily="2" charset="-122"/>
                          </a:rPr>
                          <m:t>𝑥</m:t>
                        </m:r>
                      </m:e>
                      <m:sub>
                        <m:r>
                          <a:rPr lang="en-US" altLang="zh-CN" sz="2000" b="0" i="1" smtClean="0">
                            <a:solidFill>
                              <a:schemeClr val="tx1"/>
                            </a:solidFill>
                            <a:latin typeface="Cambria Math" panose="02040503050406030204" pitchFamily="18" charset="0"/>
                            <a:ea typeface="等线" panose="02010600030101010101" pitchFamily="2" charset="-122"/>
                          </a:rPr>
                          <m:t>1</m:t>
                        </m:r>
                      </m:sub>
                    </m:sSub>
                    <m:r>
                      <a:rPr lang="en-US" altLang="zh-CN" sz="2000" b="0" i="1" smtClean="0">
                        <a:solidFill>
                          <a:schemeClr val="tx1"/>
                        </a:solidFill>
                        <a:latin typeface="Cambria Math" panose="02040503050406030204" pitchFamily="18" charset="0"/>
                        <a:ea typeface="等线" panose="02010600030101010101" pitchFamily="2" charset="-122"/>
                      </a:rPr>
                      <m:t>+</m:t>
                    </m:r>
                    <m:sSub>
                      <m:sSubPr>
                        <m:ctrlPr>
                          <a:rPr lang="en-US" altLang="zh-CN" sz="2000" b="0" i="1" smtClean="0">
                            <a:solidFill>
                              <a:schemeClr val="tx1"/>
                            </a:solidFill>
                            <a:latin typeface="Cambria Math" panose="02040503050406030204" pitchFamily="18" charset="0"/>
                            <a:ea typeface="等线" panose="02010600030101010101" pitchFamily="2" charset="-122"/>
                          </a:rPr>
                        </m:ctrlPr>
                      </m:sSubPr>
                      <m:e>
                        <m:r>
                          <a:rPr lang="en-US" altLang="zh-CN" sz="2000" b="0" i="1" smtClean="0">
                            <a:solidFill>
                              <a:schemeClr val="tx1"/>
                            </a:solidFill>
                            <a:latin typeface="Cambria Math" panose="02040503050406030204" pitchFamily="18" charset="0"/>
                            <a:ea typeface="等线" panose="02010600030101010101" pitchFamily="2" charset="-122"/>
                          </a:rPr>
                          <m:t>…+</m:t>
                        </m:r>
                        <m:r>
                          <a:rPr lang="en-US" altLang="zh-CN" sz="2000" b="0" i="1" smtClean="0">
                            <a:solidFill>
                              <a:schemeClr val="tx1"/>
                            </a:solidFill>
                            <a:latin typeface="Cambria Math" panose="02040503050406030204" pitchFamily="18" charset="0"/>
                            <a:ea typeface="等线" panose="02010600030101010101" pitchFamily="2" charset="-122"/>
                          </a:rPr>
                          <m:t>𝑥</m:t>
                        </m:r>
                      </m:e>
                      <m:sub>
                        <m:r>
                          <a:rPr lang="en-US" altLang="zh-CN" sz="2000" b="0" i="1" smtClean="0">
                            <a:solidFill>
                              <a:schemeClr val="tx1"/>
                            </a:solidFill>
                            <a:latin typeface="Cambria Math" panose="02040503050406030204" pitchFamily="18" charset="0"/>
                            <a:ea typeface="等线" panose="02010600030101010101" pitchFamily="2" charset="-122"/>
                          </a:rPr>
                          <m:t>𝑛</m:t>
                        </m:r>
                      </m:sub>
                    </m:sSub>
                    <m:r>
                      <a:rPr lang="en-US" altLang="zh-CN" sz="2000" b="0" i="1" smtClean="0">
                        <a:solidFill>
                          <a:schemeClr val="tx1"/>
                        </a:solidFill>
                        <a:latin typeface="Cambria Math" panose="02040503050406030204" pitchFamily="18" charset="0"/>
                        <a:ea typeface="等线" panose="02010600030101010101" pitchFamily="2" charset="-122"/>
                      </a:rPr>
                      <m:t>)/</m:t>
                    </m:r>
                    <m:r>
                      <a:rPr lang="en-US" altLang="zh-CN" sz="2000" b="0" i="1" smtClean="0">
                        <a:solidFill>
                          <a:schemeClr val="tx1"/>
                        </a:solidFill>
                        <a:latin typeface="Cambria Math" panose="02040503050406030204" pitchFamily="18" charset="0"/>
                        <a:ea typeface="等线" panose="02010600030101010101" pitchFamily="2" charset="-122"/>
                      </a:rPr>
                      <m:t>𝑛</m:t>
                    </m:r>
                  </m:oMath>
                </a14:m>
                <a:r>
                  <a:rPr lang="en-US" altLang="zh-CN" sz="2000" dirty="0">
                    <a:solidFill>
                      <a:schemeClr val="tx1"/>
                    </a:solidFill>
                    <a:latin typeface="等线" panose="02010600030101010101" pitchFamily="2" charset="-122"/>
                    <a:ea typeface="等线" panose="02010600030101010101" pitchFamily="2" charset="-122"/>
                  </a:rPr>
                  <a:t>: the sample mean;</a:t>
                </a:r>
              </a:p>
              <a:p>
                <a:endParaRPr lang="en-US" altLang="zh-CN" sz="2000" dirty="0">
                  <a:solidFill>
                    <a:srgbClr val="0070C0"/>
                  </a:solidFill>
                  <a:latin typeface="等线" panose="02010600030101010101" pitchFamily="2" charset="-122"/>
                  <a:ea typeface="等线" panose="02010600030101010101" pitchFamily="2" charset="-122"/>
                </a:endParaRPr>
              </a:p>
              <a:p>
                <a:pPr/>
                <a14:m>
                  <m:oMathPara xmlns:m="http://schemas.openxmlformats.org/officeDocument/2006/math">
                    <m:oMathParaPr>
                      <m:jc m:val="centerGroup"/>
                    </m:oMathParaPr>
                    <m:oMath xmlns:m="http://schemas.openxmlformats.org/officeDocument/2006/math">
                      <m:d>
                        <m:dPr>
                          <m:ctrlPr>
                            <a:rPr lang="en-US" altLang="zh-CN" sz="2000" b="0" i="1" smtClean="0">
                              <a:solidFill>
                                <a:srgbClr val="0070C0"/>
                              </a:solidFill>
                              <a:latin typeface="Cambria Math" panose="02040503050406030204" pitchFamily="18" charset="0"/>
                              <a:ea typeface="等线" panose="02010600030101010101" pitchFamily="2" charset="-122"/>
                            </a:rPr>
                          </m:ctrlPr>
                        </m:dPr>
                        <m:e>
                          <m:sSub>
                            <m:sSubPr>
                              <m:ctrlPr>
                                <a:rPr lang="en-US" altLang="zh-CN" sz="2000" b="0" i="1" smtClean="0">
                                  <a:solidFill>
                                    <a:srgbClr val="0070C0"/>
                                  </a:solidFill>
                                  <a:latin typeface="Cambria Math" panose="02040503050406030204" pitchFamily="18" charset="0"/>
                                  <a:ea typeface="等线" panose="02010600030101010101" pitchFamily="2" charset="-122"/>
                                </a:rPr>
                              </m:ctrlPr>
                            </m:sSubPr>
                            <m:e>
                              <m:r>
                                <a:rPr lang="en-US" altLang="zh-CN" sz="2000" b="0" i="1" smtClean="0">
                                  <a:solidFill>
                                    <a:srgbClr val="0070C0"/>
                                  </a:solidFill>
                                  <a:latin typeface="Cambria Math" panose="02040503050406030204" pitchFamily="18" charset="0"/>
                                  <a:ea typeface="等线" panose="02010600030101010101" pitchFamily="2" charset="-122"/>
                                </a:rPr>
                                <m:t>𝑎</m:t>
                              </m:r>
                            </m:e>
                            <m:sub>
                              <m:r>
                                <a:rPr lang="en-US" altLang="zh-CN" sz="2000" b="0" i="1" smtClean="0">
                                  <a:solidFill>
                                    <a:srgbClr val="0070C0"/>
                                  </a:solidFill>
                                  <a:latin typeface="Cambria Math" panose="02040503050406030204" pitchFamily="18" charset="0"/>
                                  <a:ea typeface="等线" panose="02010600030101010101" pitchFamily="2" charset="-122"/>
                                </a:rPr>
                                <m:t>1</m:t>
                              </m:r>
                            </m:sub>
                          </m:sSub>
                          <m:r>
                            <a:rPr lang="en-US" altLang="zh-CN" sz="2000" b="0" i="1" smtClean="0">
                              <a:solidFill>
                                <a:srgbClr val="0070C0"/>
                              </a:solidFill>
                              <a:latin typeface="Cambria Math" panose="02040503050406030204" pitchFamily="18" charset="0"/>
                              <a:ea typeface="等线" panose="02010600030101010101" pitchFamily="2" charset="-122"/>
                            </a:rPr>
                            <m:t>,…,</m:t>
                          </m:r>
                          <m:sSub>
                            <m:sSubPr>
                              <m:ctrlPr>
                                <a:rPr lang="en-US" altLang="zh-CN" sz="2000" b="0" i="1" smtClean="0">
                                  <a:solidFill>
                                    <a:srgbClr val="0070C0"/>
                                  </a:solidFill>
                                  <a:latin typeface="Cambria Math" panose="02040503050406030204" pitchFamily="18" charset="0"/>
                                  <a:ea typeface="等线" panose="02010600030101010101" pitchFamily="2" charset="-122"/>
                                </a:rPr>
                              </m:ctrlPr>
                            </m:sSubPr>
                            <m:e>
                              <m:r>
                                <a:rPr lang="en-US" altLang="zh-CN" sz="2000" b="0" i="1" smtClean="0">
                                  <a:solidFill>
                                    <a:srgbClr val="0070C0"/>
                                  </a:solidFill>
                                  <a:latin typeface="Cambria Math" panose="02040503050406030204" pitchFamily="18" charset="0"/>
                                  <a:ea typeface="等线" panose="02010600030101010101" pitchFamily="2" charset="-122"/>
                                </a:rPr>
                                <m:t>𝑎</m:t>
                              </m:r>
                            </m:e>
                            <m:sub>
                              <m:r>
                                <a:rPr lang="en-US" altLang="zh-CN" sz="2000" b="0" i="1" smtClean="0">
                                  <a:solidFill>
                                    <a:srgbClr val="0070C0"/>
                                  </a:solidFill>
                                  <a:latin typeface="Cambria Math" panose="02040503050406030204" pitchFamily="18" charset="0"/>
                                  <a:ea typeface="等线" panose="02010600030101010101" pitchFamily="2" charset="-122"/>
                                </a:rPr>
                                <m:t>𝑛</m:t>
                              </m:r>
                            </m:sub>
                          </m:sSub>
                        </m:e>
                      </m:d>
                      <m:r>
                        <a:rPr lang="en-US" altLang="zh-CN" sz="2000" b="0" i="1" smtClean="0">
                          <a:solidFill>
                            <a:srgbClr val="0070C0"/>
                          </a:solidFill>
                          <a:latin typeface="Cambria Math" panose="02040503050406030204" pitchFamily="18" charset="0"/>
                          <a:ea typeface="等线" panose="02010600030101010101" pitchFamily="2" charset="-122"/>
                        </a:rPr>
                        <m:t>=</m:t>
                      </m:r>
                      <m:f>
                        <m:fPr>
                          <m:ctrlPr>
                            <a:rPr lang="en-US" altLang="zh-CN" sz="2000" b="0" i="1" smtClean="0">
                              <a:solidFill>
                                <a:srgbClr val="0070C0"/>
                              </a:solidFill>
                              <a:latin typeface="Cambria Math" panose="02040503050406030204" pitchFamily="18" charset="0"/>
                              <a:ea typeface="等线" panose="02010600030101010101" pitchFamily="2" charset="-122"/>
                            </a:rPr>
                          </m:ctrlPr>
                        </m:fPr>
                        <m:num>
                          <m:sSup>
                            <m:sSupPr>
                              <m:ctrlPr>
                                <a:rPr lang="en-US" altLang="zh-CN" sz="2000" b="0" i="1" smtClean="0">
                                  <a:solidFill>
                                    <a:srgbClr val="0070C0"/>
                                  </a:solidFill>
                                  <a:latin typeface="Cambria Math" panose="02040503050406030204" pitchFamily="18" charset="0"/>
                                  <a:ea typeface="等线" panose="02010600030101010101" pitchFamily="2" charset="-122"/>
                                </a:rPr>
                              </m:ctrlPr>
                            </m:sSupPr>
                            <m:e>
                              <m:r>
                                <a:rPr lang="en-US" altLang="zh-CN" sz="2000" b="0" i="1" smtClean="0">
                                  <a:solidFill>
                                    <a:srgbClr val="0070C0"/>
                                  </a:solidFill>
                                  <a:latin typeface="Cambria Math" panose="02040503050406030204" pitchFamily="18" charset="0"/>
                                  <a:ea typeface="等线" panose="02010600030101010101" pitchFamily="2" charset="-122"/>
                                </a:rPr>
                                <m:t>𝑚</m:t>
                              </m:r>
                            </m:e>
                            <m:sup>
                              <m:r>
                                <a:rPr lang="en-US" altLang="zh-CN" sz="2000" b="0" i="1" smtClean="0">
                                  <a:solidFill>
                                    <a:srgbClr val="0070C0"/>
                                  </a:solidFill>
                                  <a:latin typeface="Cambria Math" panose="02040503050406030204" pitchFamily="18" charset="0"/>
                                  <a:ea typeface="等线" panose="02010600030101010101" pitchFamily="2" charset="-122"/>
                                </a:rPr>
                                <m:t>𝑇</m:t>
                              </m:r>
                            </m:sup>
                          </m:sSup>
                          <m:sSup>
                            <m:sSupPr>
                              <m:ctrlPr>
                                <a:rPr lang="en-US" altLang="zh-CN" sz="2000" b="0" i="1" smtClean="0">
                                  <a:solidFill>
                                    <a:srgbClr val="0070C0"/>
                                  </a:solidFill>
                                  <a:latin typeface="Cambria Math" panose="02040503050406030204" pitchFamily="18" charset="0"/>
                                  <a:ea typeface="等线" panose="02010600030101010101" pitchFamily="2" charset="-122"/>
                                </a:rPr>
                              </m:ctrlPr>
                            </m:sSupPr>
                            <m:e>
                              <m:r>
                                <a:rPr lang="en-US" altLang="zh-CN" sz="2000" b="0" i="1" smtClean="0">
                                  <a:solidFill>
                                    <a:srgbClr val="0070C0"/>
                                  </a:solidFill>
                                  <a:latin typeface="Cambria Math" panose="02040503050406030204" pitchFamily="18" charset="0"/>
                                  <a:ea typeface="等线" panose="02010600030101010101" pitchFamily="2" charset="-122"/>
                                </a:rPr>
                                <m:t>𝑉</m:t>
                              </m:r>
                            </m:e>
                            <m:sup>
                              <m:r>
                                <a:rPr lang="en-US" altLang="zh-CN" sz="2000" b="0" i="1" smtClean="0">
                                  <a:solidFill>
                                    <a:srgbClr val="0070C0"/>
                                  </a:solidFill>
                                  <a:latin typeface="Cambria Math" panose="02040503050406030204" pitchFamily="18" charset="0"/>
                                  <a:ea typeface="等线" panose="02010600030101010101" pitchFamily="2" charset="-122"/>
                                </a:rPr>
                                <m:t>−1</m:t>
                              </m:r>
                            </m:sup>
                          </m:sSup>
                        </m:num>
                        <m:den>
                          <m:sSup>
                            <m:sSupPr>
                              <m:ctrlPr>
                                <a:rPr lang="en-US" altLang="zh-CN" sz="2000" b="0" i="1" smtClean="0">
                                  <a:solidFill>
                                    <a:srgbClr val="0070C0"/>
                                  </a:solidFill>
                                  <a:latin typeface="Cambria Math" panose="02040503050406030204" pitchFamily="18" charset="0"/>
                                  <a:ea typeface="等线" panose="02010600030101010101" pitchFamily="2" charset="-122"/>
                                </a:rPr>
                              </m:ctrlPr>
                            </m:sSupPr>
                            <m:e>
                              <m:r>
                                <a:rPr lang="en-US" altLang="zh-CN" sz="2000" b="0" i="1" smtClean="0">
                                  <a:solidFill>
                                    <a:srgbClr val="0070C0"/>
                                  </a:solidFill>
                                  <a:latin typeface="Cambria Math" panose="02040503050406030204" pitchFamily="18" charset="0"/>
                                  <a:ea typeface="等线" panose="02010600030101010101" pitchFamily="2" charset="-122"/>
                                </a:rPr>
                                <m:t>(</m:t>
                              </m:r>
                              <m:sSup>
                                <m:sSupPr>
                                  <m:ctrlPr>
                                    <a:rPr lang="en-US" altLang="zh-CN" sz="2000" b="0" i="1" smtClean="0">
                                      <a:solidFill>
                                        <a:srgbClr val="0070C0"/>
                                      </a:solidFill>
                                      <a:latin typeface="Cambria Math" panose="02040503050406030204" pitchFamily="18" charset="0"/>
                                      <a:ea typeface="等线" panose="02010600030101010101" pitchFamily="2" charset="-122"/>
                                    </a:rPr>
                                  </m:ctrlPr>
                                </m:sSupPr>
                                <m:e>
                                  <m:r>
                                    <a:rPr lang="en-US" altLang="zh-CN" sz="2000" b="0" i="1" smtClean="0">
                                      <a:solidFill>
                                        <a:srgbClr val="0070C0"/>
                                      </a:solidFill>
                                      <a:latin typeface="Cambria Math" panose="02040503050406030204" pitchFamily="18" charset="0"/>
                                      <a:ea typeface="等线" panose="02010600030101010101" pitchFamily="2" charset="-122"/>
                                    </a:rPr>
                                    <m:t>𝑚</m:t>
                                  </m:r>
                                </m:e>
                                <m:sup>
                                  <m:r>
                                    <a:rPr lang="en-US" altLang="zh-CN" sz="2000" b="0" i="1" smtClean="0">
                                      <a:solidFill>
                                        <a:srgbClr val="0070C0"/>
                                      </a:solidFill>
                                      <a:latin typeface="Cambria Math" panose="02040503050406030204" pitchFamily="18" charset="0"/>
                                      <a:ea typeface="等线" panose="02010600030101010101" pitchFamily="2" charset="-122"/>
                                    </a:rPr>
                                    <m:t>𝑇</m:t>
                                  </m:r>
                                </m:sup>
                              </m:sSup>
                              <m:sSup>
                                <m:sSupPr>
                                  <m:ctrlPr>
                                    <a:rPr lang="en-US" altLang="zh-CN" sz="2000" b="0" i="1" smtClean="0">
                                      <a:solidFill>
                                        <a:srgbClr val="0070C0"/>
                                      </a:solidFill>
                                      <a:latin typeface="Cambria Math" panose="02040503050406030204" pitchFamily="18" charset="0"/>
                                      <a:ea typeface="等线" panose="02010600030101010101" pitchFamily="2" charset="-122"/>
                                    </a:rPr>
                                  </m:ctrlPr>
                                </m:sSupPr>
                                <m:e>
                                  <m:r>
                                    <a:rPr lang="en-US" altLang="zh-CN" sz="2000" b="0" i="1" smtClean="0">
                                      <a:solidFill>
                                        <a:srgbClr val="0070C0"/>
                                      </a:solidFill>
                                      <a:latin typeface="Cambria Math" panose="02040503050406030204" pitchFamily="18" charset="0"/>
                                      <a:ea typeface="等线" panose="02010600030101010101" pitchFamily="2" charset="-122"/>
                                    </a:rPr>
                                    <m:t>𝑉</m:t>
                                  </m:r>
                                </m:e>
                                <m:sup>
                                  <m:r>
                                    <a:rPr lang="en-US" altLang="zh-CN" sz="2000" b="0" i="1" smtClean="0">
                                      <a:solidFill>
                                        <a:srgbClr val="0070C0"/>
                                      </a:solidFill>
                                      <a:latin typeface="Cambria Math" panose="02040503050406030204" pitchFamily="18" charset="0"/>
                                      <a:ea typeface="等线" panose="02010600030101010101" pitchFamily="2" charset="-122"/>
                                    </a:rPr>
                                    <m:t>−1</m:t>
                                  </m:r>
                                </m:sup>
                              </m:sSup>
                              <m:sSup>
                                <m:sSupPr>
                                  <m:ctrlPr>
                                    <a:rPr lang="en-US" altLang="zh-CN" sz="2000" b="0" i="1" smtClean="0">
                                      <a:solidFill>
                                        <a:srgbClr val="0070C0"/>
                                      </a:solidFill>
                                      <a:latin typeface="Cambria Math" panose="02040503050406030204" pitchFamily="18" charset="0"/>
                                      <a:ea typeface="等线" panose="02010600030101010101" pitchFamily="2" charset="-122"/>
                                    </a:rPr>
                                  </m:ctrlPr>
                                </m:sSupPr>
                                <m:e>
                                  <m:r>
                                    <a:rPr lang="en-US" altLang="zh-CN" sz="2000" b="0" i="1" smtClean="0">
                                      <a:solidFill>
                                        <a:srgbClr val="0070C0"/>
                                      </a:solidFill>
                                      <a:latin typeface="Cambria Math" panose="02040503050406030204" pitchFamily="18" charset="0"/>
                                      <a:ea typeface="等线" panose="02010600030101010101" pitchFamily="2" charset="-122"/>
                                    </a:rPr>
                                    <m:t>𝑉</m:t>
                                  </m:r>
                                </m:e>
                                <m:sup>
                                  <m:r>
                                    <a:rPr lang="en-US" altLang="zh-CN" sz="2000" b="0" i="1" smtClean="0">
                                      <a:solidFill>
                                        <a:srgbClr val="0070C0"/>
                                      </a:solidFill>
                                      <a:latin typeface="Cambria Math" panose="02040503050406030204" pitchFamily="18" charset="0"/>
                                      <a:ea typeface="等线" panose="02010600030101010101" pitchFamily="2" charset="-122"/>
                                    </a:rPr>
                                    <m:t>−1</m:t>
                                  </m:r>
                                </m:sup>
                              </m:sSup>
                              <m:r>
                                <a:rPr lang="en-US" altLang="zh-CN" sz="2000" b="0" i="1" smtClean="0">
                                  <a:solidFill>
                                    <a:srgbClr val="0070C0"/>
                                  </a:solidFill>
                                  <a:latin typeface="Cambria Math" panose="02040503050406030204" pitchFamily="18" charset="0"/>
                                  <a:ea typeface="等线" panose="02010600030101010101" pitchFamily="2" charset="-122"/>
                                </a:rPr>
                                <m:t>𝑚</m:t>
                              </m:r>
                              <m:r>
                                <a:rPr lang="en-US" altLang="zh-CN" sz="2000" b="0" i="1" smtClean="0">
                                  <a:solidFill>
                                    <a:srgbClr val="0070C0"/>
                                  </a:solidFill>
                                  <a:latin typeface="Cambria Math" panose="02040503050406030204" pitchFamily="18" charset="0"/>
                                  <a:ea typeface="等线" panose="02010600030101010101" pitchFamily="2" charset="-122"/>
                                </a:rPr>
                                <m:t>)</m:t>
                              </m:r>
                            </m:e>
                            <m:sup>
                              <m:r>
                                <a:rPr lang="en-US" altLang="zh-CN" sz="2000" b="0" i="1" smtClean="0">
                                  <a:solidFill>
                                    <a:srgbClr val="0070C0"/>
                                  </a:solidFill>
                                  <a:latin typeface="Cambria Math" panose="02040503050406030204" pitchFamily="18" charset="0"/>
                                  <a:ea typeface="等线" panose="02010600030101010101" pitchFamily="2" charset="-122"/>
                                </a:rPr>
                                <m:t>1/2</m:t>
                              </m:r>
                            </m:sup>
                          </m:sSup>
                        </m:den>
                      </m:f>
                      <m:r>
                        <a:rPr lang="en-US" altLang="zh-CN" sz="2000" b="0" i="1" smtClean="0">
                          <a:solidFill>
                            <a:srgbClr val="0070C0"/>
                          </a:solidFill>
                          <a:latin typeface="Cambria Math" panose="02040503050406030204" pitchFamily="18" charset="0"/>
                          <a:ea typeface="等线" panose="02010600030101010101" pitchFamily="2" charset="-122"/>
                        </a:rPr>
                        <m:t>,      </m:t>
                      </m:r>
                      <m:r>
                        <a:rPr lang="en-US" altLang="zh-CN" sz="2000" b="0" i="1" smtClean="0">
                          <a:solidFill>
                            <a:srgbClr val="0070C0"/>
                          </a:solidFill>
                          <a:latin typeface="Cambria Math" panose="02040503050406030204" pitchFamily="18" charset="0"/>
                          <a:ea typeface="等线" panose="02010600030101010101" pitchFamily="2" charset="-122"/>
                        </a:rPr>
                        <m:t>𝑚</m:t>
                      </m:r>
                      <m:r>
                        <a:rPr lang="en-US" altLang="zh-CN" sz="2000" b="0" i="1" smtClean="0">
                          <a:solidFill>
                            <a:srgbClr val="0070C0"/>
                          </a:solidFill>
                          <a:latin typeface="Cambria Math" panose="02040503050406030204" pitchFamily="18" charset="0"/>
                          <a:ea typeface="等线" panose="02010600030101010101" pitchFamily="2" charset="-122"/>
                        </a:rPr>
                        <m:t>=</m:t>
                      </m:r>
                      <m:sSup>
                        <m:sSupPr>
                          <m:ctrlPr>
                            <a:rPr lang="en-US" altLang="zh-CN" sz="2000" b="0" i="1" smtClean="0">
                              <a:solidFill>
                                <a:srgbClr val="0070C0"/>
                              </a:solidFill>
                              <a:latin typeface="Cambria Math" panose="02040503050406030204" pitchFamily="18" charset="0"/>
                              <a:ea typeface="等线" panose="02010600030101010101" pitchFamily="2" charset="-122"/>
                            </a:rPr>
                          </m:ctrlPr>
                        </m:sSupPr>
                        <m:e>
                          <m:r>
                            <a:rPr lang="en-US" altLang="zh-CN" sz="2000" b="0" i="1" smtClean="0">
                              <a:solidFill>
                                <a:srgbClr val="0070C0"/>
                              </a:solidFill>
                              <a:latin typeface="Cambria Math" panose="02040503050406030204" pitchFamily="18" charset="0"/>
                              <a:ea typeface="等线" panose="02010600030101010101" pitchFamily="2" charset="-122"/>
                            </a:rPr>
                            <m:t>(</m:t>
                          </m:r>
                          <m:sSubSup>
                            <m:sSubSupPr>
                              <m:ctrlPr>
                                <a:rPr lang="en-US" altLang="zh-CN" sz="2000" b="0" i="1" smtClean="0">
                                  <a:solidFill>
                                    <a:srgbClr val="0070C0"/>
                                  </a:solidFill>
                                  <a:latin typeface="Cambria Math" panose="02040503050406030204" pitchFamily="18" charset="0"/>
                                  <a:ea typeface="等线" panose="02010600030101010101" pitchFamily="2" charset="-122"/>
                                </a:rPr>
                              </m:ctrlPr>
                            </m:sSubSupPr>
                            <m:e>
                              <m:r>
                                <a:rPr lang="en-US" altLang="zh-CN" sz="2000" b="0" i="1" smtClean="0">
                                  <a:solidFill>
                                    <a:srgbClr val="0070C0"/>
                                  </a:solidFill>
                                  <a:latin typeface="Cambria Math" panose="02040503050406030204" pitchFamily="18" charset="0"/>
                                  <a:ea typeface="等线" panose="02010600030101010101" pitchFamily="2" charset="-122"/>
                                </a:rPr>
                                <m:t>𝑚</m:t>
                              </m:r>
                            </m:e>
                            <m:sub>
                              <m:r>
                                <a:rPr lang="en-US" altLang="zh-CN" sz="2000" b="0" i="1" smtClean="0">
                                  <a:solidFill>
                                    <a:srgbClr val="0070C0"/>
                                  </a:solidFill>
                                  <a:latin typeface="Cambria Math" panose="02040503050406030204" pitchFamily="18" charset="0"/>
                                  <a:ea typeface="等线" panose="02010600030101010101" pitchFamily="2" charset="-122"/>
                                </a:rPr>
                                <m:t>1</m:t>
                              </m:r>
                            </m:sub>
                            <m:sup/>
                          </m:sSubSup>
                          <m:r>
                            <a:rPr lang="en-US" altLang="zh-CN" sz="2000" b="0" i="1" smtClean="0">
                              <a:solidFill>
                                <a:srgbClr val="0070C0"/>
                              </a:solidFill>
                              <a:latin typeface="Cambria Math" panose="02040503050406030204" pitchFamily="18" charset="0"/>
                              <a:ea typeface="等线" panose="02010600030101010101" pitchFamily="2" charset="-122"/>
                            </a:rPr>
                            <m:t>,…,</m:t>
                          </m:r>
                          <m:sSubSup>
                            <m:sSubSupPr>
                              <m:ctrlPr>
                                <a:rPr lang="en-US" altLang="zh-CN" sz="2000" b="0" i="1" smtClean="0">
                                  <a:solidFill>
                                    <a:srgbClr val="0070C0"/>
                                  </a:solidFill>
                                  <a:latin typeface="Cambria Math" panose="02040503050406030204" pitchFamily="18" charset="0"/>
                                  <a:ea typeface="等线" panose="02010600030101010101" pitchFamily="2" charset="-122"/>
                                </a:rPr>
                              </m:ctrlPr>
                            </m:sSubSupPr>
                            <m:e>
                              <m:r>
                                <a:rPr lang="en-US" altLang="zh-CN" sz="2000" b="0" i="1" smtClean="0">
                                  <a:solidFill>
                                    <a:srgbClr val="0070C0"/>
                                  </a:solidFill>
                                  <a:latin typeface="Cambria Math" panose="02040503050406030204" pitchFamily="18" charset="0"/>
                                  <a:ea typeface="等线" panose="02010600030101010101" pitchFamily="2" charset="-122"/>
                                </a:rPr>
                                <m:t>𝑚</m:t>
                              </m:r>
                            </m:e>
                            <m:sub>
                              <m:r>
                                <a:rPr lang="en-US" altLang="zh-CN" sz="2000" b="0" i="1" smtClean="0">
                                  <a:solidFill>
                                    <a:srgbClr val="0070C0"/>
                                  </a:solidFill>
                                  <a:latin typeface="Cambria Math" panose="02040503050406030204" pitchFamily="18" charset="0"/>
                                  <a:ea typeface="等线" panose="02010600030101010101" pitchFamily="2" charset="-122"/>
                                </a:rPr>
                                <m:t>𝑛</m:t>
                              </m:r>
                            </m:sub>
                            <m:sup/>
                          </m:sSubSup>
                          <m:r>
                            <a:rPr lang="en-US" altLang="zh-CN" sz="2000" b="0" i="1" smtClean="0">
                              <a:solidFill>
                                <a:srgbClr val="0070C0"/>
                              </a:solidFill>
                              <a:latin typeface="Cambria Math" panose="02040503050406030204" pitchFamily="18" charset="0"/>
                              <a:ea typeface="等线" panose="02010600030101010101" pitchFamily="2" charset="-122"/>
                            </a:rPr>
                            <m:t>)</m:t>
                          </m:r>
                        </m:e>
                        <m:sup>
                          <m:r>
                            <a:rPr lang="en-US" altLang="zh-CN" sz="2000" b="0" i="1" smtClean="0">
                              <a:solidFill>
                                <a:srgbClr val="0070C0"/>
                              </a:solidFill>
                              <a:latin typeface="Cambria Math" panose="02040503050406030204" pitchFamily="18" charset="0"/>
                              <a:ea typeface="等线" panose="02010600030101010101" pitchFamily="2" charset="-122"/>
                            </a:rPr>
                            <m:t>𝑇</m:t>
                          </m:r>
                        </m:sup>
                      </m:sSup>
                    </m:oMath>
                  </m:oMathPara>
                </a14:m>
                <a:endParaRPr lang="en-US" altLang="zh-CN" sz="2000" b="0" dirty="0">
                  <a:solidFill>
                    <a:srgbClr val="0070C0"/>
                  </a:solidFill>
                  <a:latin typeface="等线" panose="02010600030101010101" pitchFamily="2" charset="-122"/>
                  <a:ea typeface="等线" panose="02010600030101010101" pitchFamily="2" charset="-122"/>
                </a:endParaRPr>
              </a:p>
              <a:p>
                <a14:m>
                  <m:oMath xmlns:m="http://schemas.openxmlformats.org/officeDocument/2006/math">
                    <m:sSubSup>
                      <m:sSubSupPr>
                        <m:ctrlPr>
                          <a:rPr lang="en-US" altLang="zh-CN" sz="2000" i="1">
                            <a:solidFill>
                              <a:srgbClr val="0070C0"/>
                            </a:solidFill>
                            <a:latin typeface="Cambria Math" panose="02040503050406030204" pitchFamily="18" charset="0"/>
                            <a:ea typeface="等线" panose="02010600030101010101" pitchFamily="2" charset="-122"/>
                          </a:rPr>
                        </m:ctrlPr>
                      </m:sSubSupPr>
                      <m:e>
                        <m:r>
                          <a:rPr lang="en-US" altLang="zh-CN" sz="2000" i="1">
                            <a:solidFill>
                              <a:srgbClr val="0070C0"/>
                            </a:solidFill>
                            <a:latin typeface="Cambria Math" panose="02040503050406030204" pitchFamily="18" charset="0"/>
                            <a:ea typeface="等线" panose="02010600030101010101" pitchFamily="2" charset="-122"/>
                          </a:rPr>
                          <m:t>𝑚</m:t>
                        </m:r>
                      </m:e>
                      <m:sub>
                        <m:r>
                          <a:rPr lang="en-US" altLang="zh-CN" sz="2000" i="1">
                            <a:solidFill>
                              <a:srgbClr val="0070C0"/>
                            </a:solidFill>
                            <a:latin typeface="Cambria Math" panose="02040503050406030204" pitchFamily="18" charset="0"/>
                            <a:ea typeface="等线" panose="02010600030101010101" pitchFamily="2" charset="-122"/>
                          </a:rPr>
                          <m:t>1</m:t>
                        </m:r>
                      </m:sub>
                      <m:sup/>
                    </m:sSubSup>
                    <m:r>
                      <a:rPr lang="en-US" altLang="zh-CN" sz="2000" i="1">
                        <a:solidFill>
                          <a:srgbClr val="0070C0"/>
                        </a:solidFill>
                        <a:latin typeface="Cambria Math" panose="02040503050406030204" pitchFamily="18" charset="0"/>
                        <a:ea typeface="等线" panose="02010600030101010101" pitchFamily="2" charset="-122"/>
                      </a:rPr>
                      <m:t>,…,</m:t>
                    </m:r>
                    <m:sSubSup>
                      <m:sSubSupPr>
                        <m:ctrlPr>
                          <a:rPr lang="en-US" altLang="zh-CN" sz="2000" i="1">
                            <a:solidFill>
                              <a:srgbClr val="0070C0"/>
                            </a:solidFill>
                            <a:latin typeface="Cambria Math" panose="02040503050406030204" pitchFamily="18" charset="0"/>
                            <a:ea typeface="等线" panose="02010600030101010101" pitchFamily="2" charset="-122"/>
                          </a:rPr>
                        </m:ctrlPr>
                      </m:sSubSupPr>
                      <m:e>
                        <m:r>
                          <a:rPr lang="en-US" altLang="zh-CN" sz="2000" i="1">
                            <a:solidFill>
                              <a:srgbClr val="0070C0"/>
                            </a:solidFill>
                            <a:latin typeface="Cambria Math" panose="02040503050406030204" pitchFamily="18" charset="0"/>
                            <a:ea typeface="等线" panose="02010600030101010101" pitchFamily="2" charset="-122"/>
                          </a:rPr>
                          <m:t>𝑚</m:t>
                        </m:r>
                      </m:e>
                      <m:sub>
                        <m:r>
                          <a:rPr lang="en-US" altLang="zh-CN" sz="2000" i="1">
                            <a:solidFill>
                              <a:srgbClr val="0070C0"/>
                            </a:solidFill>
                            <a:latin typeface="Cambria Math" panose="02040503050406030204" pitchFamily="18" charset="0"/>
                            <a:ea typeface="等线" panose="02010600030101010101" pitchFamily="2" charset="-122"/>
                          </a:rPr>
                          <m:t>𝑛</m:t>
                        </m:r>
                      </m:sub>
                      <m:sup/>
                    </m:sSubSup>
                    <m:r>
                      <a:rPr lang="en-US" altLang="zh-CN" sz="2000" i="1">
                        <a:solidFill>
                          <a:srgbClr val="0070C0"/>
                        </a:solidFill>
                        <a:latin typeface="Cambria Math" panose="02040503050406030204" pitchFamily="18" charset="0"/>
                        <a:ea typeface="等线" panose="02010600030101010101" pitchFamily="2" charset="-122"/>
                      </a:rPr>
                      <m:t> </m:t>
                    </m:r>
                  </m:oMath>
                </a14:m>
                <a:r>
                  <a:rPr lang="en-US" altLang="zh-CN" sz="2000" dirty="0">
                    <a:solidFill>
                      <a:srgbClr val="0070C0"/>
                    </a:solidFill>
                    <a:latin typeface="等线" panose="02010600030101010101" pitchFamily="2" charset="-122"/>
                    <a:ea typeface="等线" panose="02010600030101010101" pitchFamily="2" charset="-122"/>
                  </a:rPr>
                  <a:t> </a:t>
                </a:r>
                <a:r>
                  <a:rPr lang="en-US" altLang="zh-CN" sz="2000" dirty="0">
                    <a:latin typeface="等线" panose="02010600030101010101" pitchFamily="2" charset="-122"/>
                    <a:ea typeface="等线" panose="02010600030101010101" pitchFamily="2" charset="-122"/>
                  </a:rPr>
                  <a:t>are the </a:t>
                </a:r>
                <a:r>
                  <a:rPr lang="en-US" altLang="zh-CN" sz="2000" dirty="0">
                    <a:solidFill>
                      <a:srgbClr val="FF0000"/>
                    </a:solidFill>
                    <a:latin typeface="等线" panose="02010600030101010101" pitchFamily="2" charset="-122"/>
                    <a:ea typeface="等线" panose="02010600030101010101" pitchFamily="2" charset="-122"/>
                  </a:rPr>
                  <a:t>expected values</a:t>
                </a:r>
                <a:r>
                  <a:rPr lang="en-US" altLang="zh-CN" sz="2000" dirty="0">
                    <a:latin typeface="等线" panose="02010600030101010101" pitchFamily="2" charset="-122"/>
                    <a:ea typeface="等线" panose="02010600030101010101" pitchFamily="2" charset="-122"/>
                  </a:rPr>
                  <a:t> of the </a:t>
                </a:r>
                <a:r>
                  <a:rPr lang="en-US" altLang="zh-CN" sz="2000" dirty="0">
                    <a:solidFill>
                      <a:srgbClr val="FF0000"/>
                    </a:solidFill>
                    <a:latin typeface="等线" panose="02010600030101010101" pitchFamily="2" charset="-122"/>
                    <a:ea typeface="等线" panose="02010600030101010101" pitchFamily="2" charset="-122"/>
                  </a:rPr>
                  <a:t>order statistics </a:t>
                </a:r>
                <a:r>
                  <a:rPr lang="en-US" altLang="zh-CN" sz="2000" dirty="0">
                    <a:latin typeface="等线" panose="02010600030101010101" pitchFamily="2" charset="-122"/>
                    <a:ea typeface="等线" panose="02010600030101010101" pitchFamily="2" charset="-122"/>
                  </a:rPr>
                  <a:t>of </a:t>
                </a:r>
                <a:r>
                  <a:rPr lang="en-US" altLang="zh-CN" sz="2000" dirty="0" err="1">
                    <a:latin typeface="等线" panose="02010600030101010101" pitchFamily="2" charset="-122"/>
                    <a:ea typeface="等线" panose="02010600030101010101" pitchFamily="2" charset="-122"/>
                  </a:rPr>
                  <a:t>iid</a:t>
                </a:r>
                <a:r>
                  <a:rPr lang="en-US" altLang="zh-CN" sz="2000" dirty="0">
                    <a:latin typeface="等线" panose="02010600030101010101" pitchFamily="2" charset="-122"/>
                    <a:ea typeface="等线" panose="02010600030101010101" pitchFamily="2" charset="-122"/>
                  </a:rPr>
                  <a:t> random variables sampled from the standard normal distribution;</a:t>
                </a:r>
                <a:endParaRPr lang="en-US" altLang="zh-CN" sz="2000" b="0" dirty="0">
                  <a:latin typeface="等线" panose="02010600030101010101" pitchFamily="2" charset="-122"/>
                  <a:ea typeface="等线" panose="02010600030101010101" pitchFamily="2" charset="-122"/>
                </a:endParaRPr>
              </a:p>
              <a:p>
                <a:r>
                  <a:rPr lang="en-US" altLang="zh-CN" sz="2000" dirty="0">
                    <a:solidFill>
                      <a:srgbClr val="0070C0"/>
                    </a:solidFill>
                    <a:latin typeface="等线" panose="02010600030101010101" pitchFamily="2" charset="-122"/>
                    <a:ea typeface="等线" panose="02010600030101010101" pitchFamily="2" charset="-122"/>
                  </a:rPr>
                  <a:t>V </a:t>
                </a:r>
                <a:r>
                  <a:rPr lang="en-US" altLang="zh-CN" sz="2000" dirty="0">
                    <a:latin typeface="等线" panose="02010600030101010101" pitchFamily="2" charset="-122"/>
                    <a:ea typeface="等线" panose="02010600030101010101" pitchFamily="2" charset="-122"/>
                  </a:rPr>
                  <a:t>is the </a:t>
                </a:r>
                <a:r>
                  <a:rPr lang="en-US" altLang="zh-CN" sz="2000" dirty="0">
                    <a:solidFill>
                      <a:srgbClr val="FF0000"/>
                    </a:solidFill>
                    <a:latin typeface="等线" panose="02010600030101010101" pitchFamily="2" charset="-122"/>
                    <a:ea typeface="等线" panose="02010600030101010101" pitchFamily="2" charset="-122"/>
                  </a:rPr>
                  <a:t>covariance matrix </a:t>
                </a:r>
                <a:r>
                  <a:rPr lang="en-US" altLang="zh-CN" sz="2000" dirty="0">
                    <a:latin typeface="等线" panose="02010600030101010101" pitchFamily="2" charset="-122"/>
                    <a:ea typeface="等线" panose="02010600030101010101" pitchFamily="2" charset="-122"/>
                  </a:rPr>
                  <a:t>of those order statistics.</a:t>
                </a:r>
                <a:endParaRPr lang="zh-CN" altLang="en-US" sz="2000" dirty="0">
                  <a:latin typeface="等线" panose="02010600030101010101" pitchFamily="2" charset="-122"/>
                  <a:ea typeface="等线" panose="02010600030101010101" pitchFamily="2" charset="-122"/>
                </a:endParaRPr>
              </a:p>
            </p:txBody>
          </p:sp>
        </mc:Choice>
        <mc:Fallback xmlns="">
          <p:sp>
            <p:nvSpPr>
              <p:cNvPr id="3" name="矩形 2">
                <a:extLst>
                  <a:ext uri="{FF2B5EF4-FFF2-40B4-BE49-F238E27FC236}">
                    <a16:creationId xmlns:a16="http://schemas.microsoft.com/office/drawing/2014/main" id="{B2FE585C-5449-41EB-B7B7-FD21864FE787}"/>
                  </a:ext>
                </a:extLst>
              </p:cNvPr>
              <p:cNvSpPr>
                <a:spLocks noRot="1" noChangeAspect="1" noMove="1" noResize="1" noEditPoints="1" noAdjustHandles="1" noChangeArrowheads="1" noChangeShapeType="1" noTextEdit="1"/>
              </p:cNvSpPr>
              <p:nvPr/>
            </p:nvSpPr>
            <p:spPr>
              <a:xfrm>
                <a:off x="971456" y="2921168"/>
                <a:ext cx="7560984" cy="2675604"/>
              </a:xfrm>
              <a:prstGeom prst="rect">
                <a:avLst/>
              </a:prstGeom>
              <a:blipFill>
                <a:blip r:embed="rId3"/>
                <a:stretch>
                  <a:fillRect l="-806" t="-911" b="-318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2DCEB96F-F0B5-41F8-8DF1-CC5B1A4AC4E5}"/>
                  </a:ext>
                </a:extLst>
              </p:cNvPr>
              <p:cNvSpPr txBox="1"/>
              <p:nvPr/>
            </p:nvSpPr>
            <p:spPr>
              <a:xfrm>
                <a:off x="3435887" y="1946449"/>
                <a:ext cx="2310184" cy="72301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𝑊</m:t>
                      </m:r>
                      <m:r>
                        <a:rPr lang="en-US" altLang="zh-CN" sz="2000" b="0" i="1" smtClean="0">
                          <a:latin typeface="Cambria Math" panose="02040503050406030204" pitchFamily="18" charset="0"/>
                        </a:rPr>
                        <m:t>=</m:t>
                      </m:r>
                      <m:f>
                        <m:fPr>
                          <m:ctrlPr>
                            <a:rPr lang="en-US" altLang="zh-CN" sz="2000" b="0" i="1" smtClean="0">
                              <a:latin typeface="Cambria Math" panose="02040503050406030204" pitchFamily="18" charset="0"/>
                            </a:rPr>
                          </m:ctrlPr>
                        </m:fPr>
                        <m:num>
                          <m:sSup>
                            <m:sSupPr>
                              <m:ctrlPr>
                                <a:rPr lang="en-US" altLang="zh-CN" sz="2000" b="0" i="1" smtClean="0">
                                  <a:latin typeface="Cambria Math" panose="02040503050406030204" pitchFamily="18" charset="0"/>
                                </a:rPr>
                              </m:ctrlPr>
                            </m:sSupPr>
                            <m:e>
                              <m:r>
                                <a:rPr lang="en-US" altLang="zh-CN" sz="2000" i="1">
                                  <a:latin typeface="Cambria Math" panose="02040503050406030204" pitchFamily="18" charset="0"/>
                                </a:rPr>
                                <m:t>(</m:t>
                              </m:r>
                              <m:nary>
                                <m:naryPr>
                                  <m:chr m:val="∑"/>
                                  <m:limLoc m:val="subSup"/>
                                  <m:ctrlPr>
                                    <a:rPr lang="en-US" altLang="zh-CN" sz="2000" i="1">
                                      <a:latin typeface="Cambria Math" panose="02040503050406030204" pitchFamily="18" charset="0"/>
                                    </a:rPr>
                                  </m:ctrlPr>
                                </m:naryPr>
                                <m:sub>
                                  <m:r>
                                    <m:rPr>
                                      <m:brk m:alnAt="25"/>
                                    </m:rPr>
                                    <a:rPr lang="en-US" altLang="zh-CN" sz="2000" i="1">
                                      <a:latin typeface="Cambria Math" panose="02040503050406030204" pitchFamily="18" charset="0"/>
                                    </a:rPr>
                                    <m:t>𝑖</m:t>
                                  </m:r>
                                  <m:r>
                                    <a:rPr lang="en-US" altLang="zh-CN" sz="2000" i="1">
                                      <a:latin typeface="Cambria Math" panose="02040503050406030204" pitchFamily="18" charset="0"/>
                                    </a:rPr>
                                    <m:t>=1</m:t>
                                  </m:r>
                                </m:sub>
                                <m:sup>
                                  <m:r>
                                    <a:rPr lang="en-US" altLang="zh-CN" sz="2000" i="1">
                                      <a:latin typeface="Cambria Math" panose="02040503050406030204" pitchFamily="18" charset="0"/>
                                    </a:rPr>
                                    <m:t>𝑛</m:t>
                                  </m:r>
                                </m:sup>
                                <m:e>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𝑎</m:t>
                                      </m:r>
                                    </m:e>
                                    <m:sub>
                                      <m:r>
                                        <a:rPr lang="en-US" altLang="zh-CN" sz="2000" i="1">
                                          <a:latin typeface="Cambria Math" panose="02040503050406030204" pitchFamily="18" charset="0"/>
                                        </a:rPr>
                                        <m:t>𝑖</m:t>
                                      </m:r>
                                    </m:sub>
                                  </m:sSub>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m:t>
                                      </m:r>
                                      <m:r>
                                        <a:rPr lang="en-US" altLang="zh-CN" sz="2000" i="1">
                                          <a:latin typeface="Cambria Math" panose="02040503050406030204" pitchFamily="18" charset="0"/>
                                        </a:rPr>
                                        <m:t>𝑖</m:t>
                                      </m:r>
                                      <m:r>
                                        <a:rPr lang="en-US" altLang="zh-CN" sz="2000" i="1">
                                          <a:latin typeface="Cambria Math" panose="02040503050406030204" pitchFamily="18" charset="0"/>
                                        </a:rPr>
                                        <m:t>)</m:t>
                                      </m:r>
                                    </m:sub>
                                  </m:sSub>
                                </m:e>
                              </m:nary>
                              <m:r>
                                <a:rPr lang="en-US" altLang="zh-CN" sz="2000" i="1">
                                  <a:latin typeface="Cambria Math" panose="02040503050406030204" pitchFamily="18" charset="0"/>
                                </a:rPr>
                                <m:t>)</m:t>
                              </m:r>
                            </m:e>
                            <m:sup>
                              <m:r>
                                <a:rPr lang="en-US" altLang="zh-CN" sz="2000" i="1">
                                  <a:latin typeface="Cambria Math" panose="02040503050406030204" pitchFamily="18" charset="0"/>
                                </a:rPr>
                                <m:t>2</m:t>
                              </m:r>
                            </m:sup>
                          </m:sSup>
                        </m:num>
                        <m:den>
                          <m:nary>
                            <m:naryPr>
                              <m:chr m:val="∑"/>
                              <m:limLoc m:val="subSup"/>
                              <m:ctrlPr>
                                <a:rPr lang="en-US" altLang="zh-CN" sz="2000" b="0" i="1" smtClean="0">
                                  <a:latin typeface="Cambria Math" panose="02040503050406030204" pitchFamily="18" charset="0"/>
                                </a:rPr>
                              </m:ctrlPr>
                            </m:naryPr>
                            <m:sub>
                              <m:r>
                                <m:rPr>
                                  <m:brk m:alnAt="25"/>
                                </m:rP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=1</m:t>
                              </m:r>
                            </m:sub>
                            <m:sup>
                              <m:r>
                                <m:rPr>
                                  <m:sty m:val="p"/>
                                </m:rPr>
                                <a:rPr lang="en-US" altLang="zh-CN" sz="2000" i="1">
                                  <a:latin typeface="Cambria Math" panose="02040503050406030204" pitchFamily="18" charset="0"/>
                                </a:rPr>
                                <m:t>n</m:t>
                              </m:r>
                            </m:sup>
                            <m:e>
                              <m:sSup>
                                <m:sSupPr>
                                  <m:ctrlPr>
                                    <a:rPr lang="en-US" altLang="zh-CN" sz="2000" b="0" i="1" smtClean="0">
                                      <a:latin typeface="Cambria Math" panose="02040503050406030204" pitchFamily="18" charset="0"/>
                                    </a:rPr>
                                  </m:ctrlPr>
                                </m:sSupPr>
                                <m:e>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𝑥</m:t>
                                      </m:r>
                                    </m:e>
                                    <m:sub>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m:t>
                                      </m:r>
                                    </m:sub>
                                  </m:sSub>
                                  <m:r>
                                    <a:rPr lang="en-US" altLang="zh-CN" sz="2000" b="0" i="1" smtClean="0">
                                      <a:latin typeface="Cambria Math" panose="02040503050406030204" pitchFamily="18" charset="0"/>
                                    </a:rPr>
                                    <m:t>−</m:t>
                                  </m:r>
                                  <m:acc>
                                    <m:accPr>
                                      <m:chr m:val="̅"/>
                                      <m:ctrlPr>
                                        <a:rPr lang="en-US" altLang="zh-CN" sz="2000" b="0" i="1" smtClean="0">
                                          <a:latin typeface="Cambria Math" panose="02040503050406030204" pitchFamily="18" charset="0"/>
                                        </a:rPr>
                                      </m:ctrlPr>
                                    </m:accPr>
                                    <m:e>
                                      <m:r>
                                        <a:rPr lang="en-US" altLang="zh-CN" sz="2000" b="0" i="1" smtClean="0">
                                          <a:latin typeface="Cambria Math" panose="02040503050406030204" pitchFamily="18" charset="0"/>
                                        </a:rPr>
                                        <m:t>𝑥</m:t>
                                      </m:r>
                                    </m:e>
                                  </m:acc>
                                  <m:r>
                                    <a:rPr lang="en-US" altLang="zh-CN" sz="2000" b="0" i="1" smtClean="0">
                                      <a:latin typeface="Cambria Math" panose="02040503050406030204" pitchFamily="18" charset="0"/>
                                    </a:rPr>
                                    <m:t>)</m:t>
                                  </m:r>
                                </m:e>
                                <m:sup>
                                  <m:r>
                                    <a:rPr lang="en-US" altLang="zh-CN" sz="2000" b="0" i="1" smtClean="0">
                                      <a:latin typeface="Cambria Math" panose="02040503050406030204" pitchFamily="18" charset="0"/>
                                    </a:rPr>
                                    <m:t>2</m:t>
                                  </m:r>
                                </m:sup>
                              </m:sSup>
                            </m:e>
                          </m:nary>
                        </m:den>
                      </m:f>
                    </m:oMath>
                  </m:oMathPara>
                </a14:m>
                <a:endParaRPr lang="zh-CN" altLang="en-US" sz="2000" dirty="0"/>
              </a:p>
            </p:txBody>
          </p:sp>
        </mc:Choice>
        <mc:Fallback xmlns="">
          <p:sp>
            <p:nvSpPr>
              <p:cNvPr id="2" name="文本框 1">
                <a:extLst>
                  <a:ext uri="{FF2B5EF4-FFF2-40B4-BE49-F238E27FC236}">
                    <a16:creationId xmlns:a16="http://schemas.microsoft.com/office/drawing/2014/main" id="{2DCEB96F-F0B5-41F8-8DF1-CC5B1A4AC4E5}"/>
                  </a:ext>
                </a:extLst>
              </p:cNvPr>
              <p:cNvSpPr txBox="1">
                <a:spLocks noRot="1" noChangeAspect="1" noMove="1" noResize="1" noEditPoints="1" noAdjustHandles="1" noChangeArrowheads="1" noChangeShapeType="1" noTextEdit="1"/>
              </p:cNvSpPr>
              <p:nvPr/>
            </p:nvSpPr>
            <p:spPr>
              <a:xfrm>
                <a:off x="3435887" y="1946449"/>
                <a:ext cx="2310184" cy="723018"/>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84925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3823483"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How to perform a W Test</a:t>
            </a:r>
          </a:p>
        </p:txBody>
      </p:sp>
      <mc:AlternateContent xmlns:mc="http://schemas.openxmlformats.org/markup-compatibility/2006" xmlns:a14="http://schemas.microsoft.com/office/drawing/2010/main">
        <mc:Choice Requires="a14">
          <p:sp>
            <p:nvSpPr>
              <p:cNvPr id="4" name="矩形 3">
                <a:extLst>
                  <a:ext uri="{FF2B5EF4-FFF2-40B4-BE49-F238E27FC236}">
                    <a16:creationId xmlns:a16="http://schemas.microsoft.com/office/drawing/2014/main" id="{75265661-1ACF-4284-980C-2969DF459F89}"/>
                  </a:ext>
                </a:extLst>
              </p:cNvPr>
              <p:cNvSpPr/>
              <p:nvPr/>
            </p:nvSpPr>
            <p:spPr>
              <a:xfrm>
                <a:off x="971600" y="1958032"/>
                <a:ext cx="7848872" cy="1938992"/>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Step1: </a:t>
                </a:r>
                <a:r>
                  <a:rPr lang="en-US" altLang="zh-CN" sz="2000" dirty="0">
                    <a:latin typeface="等线" panose="02010600030101010101" pitchFamily="2" charset="-122"/>
                    <a:ea typeface="等线" panose="02010600030101010101" pitchFamily="2" charset="-122"/>
                  </a:rPr>
                  <a:t>Rearrange the data by numerical size, </a:t>
                </a:r>
                <a14:m>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𝑥</m:t>
                        </m:r>
                      </m:e>
                      <m:sub>
                        <m:r>
                          <a:rPr lang="en-US" altLang="zh-CN" sz="2000" b="0" i="1" smtClean="0">
                            <a:latin typeface="Cambria Math" panose="02040503050406030204" pitchFamily="18" charset="0"/>
                            <a:ea typeface="等线" panose="02010600030101010101" pitchFamily="2" charset="-122"/>
                          </a:rPr>
                          <m:t>1</m:t>
                        </m:r>
                      </m:sub>
                    </m:sSub>
                    <m:r>
                      <a:rPr lang="en-US" altLang="zh-CN" sz="2000" i="1" smtClean="0">
                        <a:latin typeface="Cambria Math" panose="02040503050406030204" pitchFamily="18" charset="0"/>
                        <a:ea typeface="Cambria Math" panose="02040503050406030204" pitchFamily="18" charset="0"/>
                      </a:rPr>
                      <m:t>≤</m:t>
                    </m:r>
                    <m:sSub>
                      <m:sSubPr>
                        <m:ctrlPr>
                          <a:rPr lang="en-US" altLang="zh-CN" sz="2000" i="1" smtClean="0">
                            <a:latin typeface="Cambria Math" panose="02040503050406030204" pitchFamily="18" charset="0"/>
                            <a:ea typeface="Cambria Math" panose="02040503050406030204" pitchFamily="18" charset="0"/>
                          </a:rPr>
                        </m:ctrlPr>
                      </m:sSubPr>
                      <m:e>
                        <m:r>
                          <a:rPr lang="en-US" altLang="zh-CN" sz="2000" b="0" i="1" smtClean="0">
                            <a:latin typeface="Cambria Math" panose="02040503050406030204" pitchFamily="18" charset="0"/>
                            <a:ea typeface="Cambria Math" panose="02040503050406030204" pitchFamily="18" charset="0"/>
                          </a:rPr>
                          <m:t>𝑥</m:t>
                        </m:r>
                      </m:e>
                      <m:sub>
                        <m:r>
                          <a:rPr lang="en-US" altLang="zh-CN" sz="2000" b="0" i="1" smtClean="0">
                            <a:latin typeface="Cambria Math" panose="02040503050406030204" pitchFamily="18" charset="0"/>
                            <a:ea typeface="Cambria Math" panose="02040503050406030204" pitchFamily="18" charset="0"/>
                          </a:rPr>
                          <m:t>2</m:t>
                        </m:r>
                      </m:sub>
                    </m:sSub>
                    <m:r>
                      <a:rPr lang="en-US" altLang="zh-CN" sz="200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m:t>
                    </m:r>
                    <m:sSub>
                      <m:sSubPr>
                        <m:ctrlPr>
                          <a:rPr lang="en-US" altLang="zh-CN" sz="2000" b="0" i="1" smtClean="0">
                            <a:latin typeface="Cambria Math" panose="02040503050406030204" pitchFamily="18" charset="0"/>
                            <a:ea typeface="Cambria Math" panose="02040503050406030204" pitchFamily="18" charset="0"/>
                          </a:rPr>
                        </m:ctrlPr>
                      </m:sSubPr>
                      <m:e>
                        <m:r>
                          <a:rPr lang="en-US" altLang="zh-CN" sz="2000" b="0" i="1" smtClean="0">
                            <a:latin typeface="Cambria Math" panose="02040503050406030204" pitchFamily="18" charset="0"/>
                            <a:ea typeface="Cambria Math" panose="02040503050406030204" pitchFamily="18" charset="0"/>
                          </a:rPr>
                          <m:t>𝑥</m:t>
                        </m:r>
                      </m:e>
                      <m:sub>
                        <m:r>
                          <a:rPr lang="en-US" altLang="zh-CN" sz="2000" b="0" i="1" smtClean="0">
                            <a:latin typeface="Cambria Math" panose="02040503050406030204" pitchFamily="18" charset="0"/>
                            <a:ea typeface="Cambria Math" panose="02040503050406030204" pitchFamily="18" charset="0"/>
                          </a:rPr>
                          <m:t>𝑛</m:t>
                        </m:r>
                      </m:sub>
                    </m:sSub>
                  </m:oMath>
                </a14:m>
                <a:r>
                  <a:rPr lang="en-US" altLang="zh-CN" sz="2000" dirty="0">
                    <a:latin typeface="等线" panose="02010600030101010101" pitchFamily="2" charset="-122"/>
                    <a:ea typeface="等线" panose="02010600030101010101" pitchFamily="2" charset="-122"/>
                  </a:rPr>
                  <a:t>;</a:t>
                </a:r>
              </a:p>
              <a:p>
                <a:r>
                  <a:rPr lang="en-US" altLang="zh-CN" sz="2000" dirty="0">
                    <a:solidFill>
                      <a:srgbClr val="00B0F0"/>
                    </a:solidFill>
                    <a:latin typeface="等线" panose="02010600030101010101" pitchFamily="2" charset="-122"/>
                    <a:ea typeface="等线" panose="02010600030101010101" pitchFamily="2" charset="-122"/>
                  </a:rPr>
                  <a:t>Step2: </a:t>
                </a:r>
                <a:r>
                  <a:rPr lang="en-US" altLang="zh-CN" sz="2000" dirty="0">
                    <a:latin typeface="等线" panose="02010600030101010101" pitchFamily="2" charset="-122"/>
                    <a:ea typeface="等线" panose="02010600030101010101" pitchFamily="2" charset="-122"/>
                  </a:rPr>
                  <a:t>Calculate the W value;</a:t>
                </a:r>
              </a:p>
              <a:p>
                <a:r>
                  <a:rPr lang="en-US" altLang="zh-CN" sz="2000" dirty="0">
                    <a:solidFill>
                      <a:srgbClr val="00B0F0"/>
                    </a:solidFill>
                    <a:latin typeface="等线" panose="02010600030101010101" pitchFamily="2" charset="-122"/>
                    <a:ea typeface="等线" panose="02010600030101010101" pitchFamily="2" charset="-122"/>
                  </a:rPr>
                  <a:t>Step3: </a:t>
                </a:r>
                <a:r>
                  <a:rPr lang="en-US" altLang="zh-CN" sz="2000" dirty="0">
                    <a:latin typeface="等线" panose="02010600030101010101" pitchFamily="2" charset="-122"/>
                    <a:ea typeface="等线" panose="02010600030101010101" pitchFamily="2" charset="-122"/>
                  </a:rPr>
                  <a:t>Find the </a:t>
                </a:r>
                <a:r>
                  <a:rPr lang="en-US" altLang="zh-CN" sz="2000" dirty="0">
                    <a:solidFill>
                      <a:srgbClr val="FF0000"/>
                    </a:solidFill>
                    <a:latin typeface="等线" panose="02010600030101010101" pitchFamily="2" charset="-122"/>
                    <a:ea typeface="等线" panose="02010600030101010101" pitchFamily="2" charset="-122"/>
                  </a:rPr>
                  <a:t>critical value </a:t>
                </a:r>
                <a14:m>
                  <m:oMath xmlns:m="http://schemas.openxmlformats.org/officeDocument/2006/math">
                    <m:sSub>
                      <m:sSubPr>
                        <m:ctrlPr>
                          <a:rPr lang="en-US" altLang="zh-CN" sz="2000" i="1" smtClean="0">
                            <a:solidFill>
                              <a:srgbClr val="FF0000"/>
                            </a:solidFill>
                            <a:latin typeface="Cambria Math" panose="02040503050406030204" pitchFamily="18" charset="0"/>
                            <a:ea typeface="等线" panose="02010600030101010101" pitchFamily="2" charset="-122"/>
                          </a:rPr>
                        </m:ctrlPr>
                      </m:sSubPr>
                      <m:e>
                        <m:r>
                          <a:rPr lang="en-US" altLang="zh-CN" sz="2000" b="0" i="1" smtClean="0">
                            <a:solidFill>
                              <a:srgbClr val="FF0000"/>
                            </a:solidFill>
                            <a:latin typeface="Cambria Math" panose="02040503050406030204" pitchFamily="18" charset="0"/>
                            <a:ea typeface="等线" panose="02010600030101010101" pitchFamily="2" charset="-122"/>
                          </a:rPr>
                          <m:t>𝑊</m:t>
                        </m:r>
                      </m:e>
                      <m:sub>
                        <m:r>
                          <a:rPr lang="zh-CN" altLang="en-US" sz="2000" i="1" smtClean="0">
                            <a:solidFill>
                              <a:srgbClr val="FF0000"/>
                            </a:solidFill>
                            <a:latin typeface="Cambria Math" panose="02040503050406030204" pitchFamily="18" charset="0"/>
                            <a:ea typeface="等线" panose="02010600030101010101" pitchFamily="2" charset="-122"/>
                          </a:rPr>
                          <m:t>𝛼</m:t>
                        </m:r>
                      </m:sub>
                    </m:sSub>
                  </m:oMath>
                </a14:m>
                <a:r>
                  <a:rPr lang="en-US" altLang="zh-CN" sz="2000" dirty="0">
                    <a:solidFill>
                      <a:srgbClr val="FF0000"/>
                    </a:solidFill>
                    <a:latin typeface="等线" panose="02010600030101010101" pitchFamily="2" charset="-122"/>
                    <a:ea typeface="等线" panose="02010600030101010101" pitchFamily="2" charset="-122"/>
                  </a:rPr>
                  <a:t> </a:t>
                </a:r>
                <a:r>
                  <a:rPr lang="en-US" altLang="zh-CN" sz="2000" dirty="0">
                    <a:latin typeface="等线" panose="02010600030101010101" pitchFamily="2" charset="-122"/>
                    <a:ea typeface="等线" panose="02010600030101010101" pitchFamily="2" charset="-122"/>
                  </a:rPr>
                  <a:t>of a significant level </a:t>
                </a:r>
                <a14:m>
                  <m:oMath xmlns:m="http://schemas.openxmlformats.org/officeDocument/2006/math">
                    <m:r>
                      <a:rPr lang="zh-CN" altLang="en-US" sz="2000" i="1" smtClean="0">
                        <a:latin typeface="Cambria Math" panose="02040503050406030204" pitchFamily="18" charset="0"/>
                        <a:ea typeface="等线" panose="02010600030101010101" pitchFamily="2" charset="-122"/>
                      </a:rPr>
                      <m:t>𝛼</m:t>
                    </m:r>
                  </m:oMath>
                </a14:m>
                <a:r>
                  <a:rPr lang="en-US" altLang="zh-CN" sz="2000" dirty="0">
                    <a:latin typeface="等线" panose="02010600030101010101" pitchFamily="2" charset="-122"/>
                    <a:ea typeface="等线" panose="02010600030101010101" pitchFamily="2" charset="-122"/>
                  </a:rPr>
                  <a:t> from table</a:t>
                </a:r>
              </a:p>
              <a:p>
                <a:r>
                  <a:rPr lang="en-US" altLang="zh-CN" sz="2000" dirty="0">
                    <a:solidFill>
                      <a:srgbClr val="00B0F0"/>
                    </a:solidFill>
                    <a:latin typeface="等线" panose="02010600030101010101" pitchFamily="2" charset="-122"/>
                    <a:ea typeface="等线" panose="02010600030101010101" pitchFamily="2" charset="-122"/>
                  </a:rPr>
                  <a:t>Step4: </a:t>
                </a:r>
                <a:r>
                  <a:rPr lang="en-US" altLang="zh-CN" sz="2000" dirty="0">
                    <a:latin typeface="等线" panose="02010600030101010101" pitchFamily="2" charset="-122"/>
                    <a:ea typeface="等线" panose="02010600030101010101" pitchFamily="2" charset="-122"/>
                  </a:rPr>
                  <a:t>if </a:t>
                </a:r>
                <a14:m>
                  <m:oMath xmlns:m="http://schemas.openxmlformats.org/officeDocument/2006/math">
                    <m:r>
                      <a:rPr lang="en-US" altLang="zh-CN" sz="2000" b="0" i="1" smtClean="0">
                        <a:latin typeface="Cambria Math" panose="02040503050406030204" pitchFamily="18" charset="0"/>
                        <a:ea typeface="等线" panose="02010600030101010101" pitchFamily="2" charset="-122"/>
                      </a:rPr>
                      <m:t>𝑊</m:t>
                    </m:r>
                    <m:r>
                      <a:rPr lang="en-US" altLang="zh-CN" sz="2000" b="0" i="1" smtClean="0">
                        <a:latin typeface="Cambria Math" panose="02040503050406030204" pitchFamily="18" charset="0"/>
                        <a:ea typeface="Cambria Math" panose="02040503050406030204" pitchFamily="18" charset="0"/>
                      </a:rPr>
                      <m:t>&lt;</m:t>
                    </m:r>
                    <m:sSub>
                      <m:sSubPr>
                        <m:ctrlPr>
                          <a:rPr lang="en-US" altLang="zh-CN" sz="2000" b="0" i="1" smtClean="0">
                            <a:latin typeface="Cambria Math" panose="02040503050406030204" pitchFamily="18" charset="0"/>
                            <a:ea typeface="Cambria Math" panose="02040503050406030204" pitchFamily="18" charset="0"/>
                          </a:rPr>
                        </m:ctrlPr>
                      </m:sSubPr>
                      <m:e>
                        <m:r>
                          <a:rPr lang="en-US" altLang="zh-CN" sz="2000" b="0" i="1" smtClean="0">
                            <a:latin typeface="Cambria Math" panose="02040503050406030204" pitchFamily="18" charset="0"/>
                            <a:ea typeface="Cambria Math" panose="02040503050406030204" pitchFamily="18" charset="0"/>
                          </a:rPr>
                          <m:t>𝑊</m:t>
                        </m:r>
                      </m:e>
                      <m:sub>
                        <m:r>
                          <a:rPr lang="zh-CN" altLang="en-US" sz="2000" b="0" i="1" smtClean="0">
                            <a:latin typeface="Cambria Math" panose="02040503050406030204" pitchFamily="18" charset="0"/>
                            <a:ea typeface="Cambria Math" panose="02040503050406030204" pitchFamily="18" charset="0"/>
                          </a:rPr>
                          <m:t>𝛼</m:t>
                        </m:r>
                      </m:sub>
                    </m:sSub>
                  </m:oMath>
                </a14:m>
                <a:r>
                  <a:rPr lang="en-US" altLang="zh-CN" sz="2000" dirty="0">
                    <a:latin typeface="等线" panose="02010600030101010101" pitchFamily="2" charset="-122"/>
                    <a:ea typeface="等线" panose="02010600030101010101" pitchFamily="2" charset="-122"/>
                  </a:rPr>
                  <a:t>, then reject </a:t>
                </a:r>
                <a14:m>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𝐻</m:t>
                        </m:r>
                      </m:e>
                      <m:sub>
                        <m:r>
                          <a:rPr lang="en-US" altLang="zh-CN" sz="2000" b="0" i="1" smtClean="0">
                            <a:latin typeface="Cambria Math" panose="02040503050406030204" pitchFamily="18" charset="0"/>
                            <a:ea typeface="等线" panose="02010600030101010101" pitchFamily="2" charset="-122"/>
                          </a:rPr>
                          <m:t>0</m:t>
                        </m:r>
                      </m:sub>
                    </m:sSub>
                  </m:oMath>
                </a14:m>
                <a:r>
                  <a:rPr lang="en-US" altLang="zh-CN" sz="2000" dirty="0">
                    <a:latin typeface="等线" panose="02010600030101010101" pitchFamily="2" charset="-122"/>
                    <a:ea typeface="等线" panose="02010600030101010101" pitchFamily="2" charset="-122"/>
                  </a:rPr>
                  <a:t>, else accept it.</a:t>
                </a:r>
              </a:p>
              <a:p>
                <a:endParaRPr lang="en-US" altLang="zh-CN" sz="2000" dirty="0">
                  <a:latin typeface="等线" panose="02010600030101010101" pitchFamily="2" charset="-122"/>
                  <a:ea typeface="等线" panose="02010600030101010101" pitchFamily="2" charset="-122"/>
                </a:endParaRPr>
              </a:p>
              <a:p>
                <a:r>
                  <a:rPr lang="en-US" altLang="zh-CN" sz="2000" dirty="0">
                    <a:solidFill>
                      <a:srgbClr val="00B0F0"/>
                    </a:solidFill>
                    <a:latin typeface="等线" panose="02010600030101010101" pitchFamily="2" charset="-122"/>
                    <a:ea typeface="等线" panose="02010600030101010101" pitchFamily="2" charset="-122"/>
                  </a:rPr>
                  <a:t>Many software packages can make the calculations for you.</a:t>
                </a:r>
              </a:p>
            </p:txBody>
          </p:sp>
        </mc:Choice>
        <mc:Fallback xmlns="">
          <p:sp>
            <p:nvSpPr>
              <p:cNvPr id="4" name="矩形 3">
                <a:extLst>
                  <a:ext uri="{FF2B5EF4-FFF2-40B4-BE49-F238E27FC236}">
                    <a16:creationId xmlns:a16="http://schemas.microsoft.com/office/drawing/2014/main" id="{75265661-1ACF-4284-980C-2969DF459F89}"/>
                  </a:ext>
                </a:extLst>
              </p:cNvPr>
              <p:cNvSpPr>
                <a:spLocks noRot="1" noChangeAspect="1" noMove="1" noResize="1" noEditPoints="1" noAdjustHandles="1" noChangeArrowheads="1" noChangeShapeType="1" noTextEdit="1"/>
              </p:cNvSpPr>
              <p:nvPr/>
            </p:nvSpPr>
            <p:spPr>
              <a:xfrm>
                <a:off x="971600" y="1958032"/>
                <a:ext cx="7848872" cy="1938992"/>
              </a:xfrm>
              <a:prstGeom prst="rect">
                <a:avLst/>
              </a:prstGeom>
              <a:blipFill>
                <a:blip r:embed="rId3"/>
                <a:stretch>
                  <a:fillRect l="-776" t="-1572" b="-471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21204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3823483"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How to perform a W Test</a:t>
            </a:r>
          </a:p>
        </p:txBody>
      </p:sp>
      <p:sp>
        <p:nvSpPr>
          <p:cNvPr id="5" name="矩形 4">
            <a:extLst>
              <a:ext uri="{FF2B5EF4-FFF2-40B4-BE49-F238E27FC236}">
                <a16:creationId xmlns:a16="http://schemas.microsoft.com/office/drawing/2014/main" id="{A0DF7C5C-A3ED-4E2E-A362-30E3CCB1D726}"/>
              </a:ext>
            </a:extLst>
          </p:cNvPr>
          <p:cNvSpPr/>
          <p:nvPr/>
        </p:nvSpPr>
        <p:spPr>
          <a:xfrm>
            <a:off x="670248" y="1946449"/>
            <a:ext cx="7790184" cy="1323439"/>
          </a:xfrm>
          <a:prstGeom prst="rect">
            <a:avLst/>
          </a:prstGeom>
        </p:spPr>
        <p:txBody>
          <a:bodyPr wrap="square">
            <a:spAutoFit/>
          </a:bodyPr>
          <a:lstStyle/>
          <a:p>
            <a:r>
              <a:rPr lang="zh-CN" altLang="en-US" sz="2000" dirty="0">
                <a:latin typeface="等线" panose="02010600030101010101" pitchFamily="2" charset="-122"/>
                <a:ea typeface="等线" panose="02010600030101010101" pitchFamily="2" charset="-122"/>
              </a:rPr>
              <a:t> 例：已知某工序输出指标为均值</a:t>
            </a:r>
            <a:r>
              <a:rPr lang="en-US" altLang="zh-CN" sz="2000" dirty="0">
                <a:latin typeface="等线" panose="02010600030101010101" pitchFamily="2" charset="-122"/>
                <a:ea typeface="等线" panose="02010600030101010101" pitchFamily="2" charset="-122"/>
              </a:rPr>
              <a:t>10</a:t>
            </a:r>
            <a:r>
              <a:rPr lang="zh-CN" altLang="en-US" sz="2000" dirty="0">
                <a:latin typeface="等线" panose="02010600030101010101" pitchFamily="2" charset="-122"/>
                <a:ea typeface="等线" panose="02010600030101010101" pitchFamily="2" charset="-122"/>
              </a:rPr>
              <a:t>，标准差</a:t>
            </a:r>
            <a:r>
              <a:rPr lang="en-US" altLang="zh-CN" sz="2000" dirty="0">
                <a:latin typeface="等线" panose="02010600030101010101" pitchFamily="2" charset="-122"/>
                <a:ea typeface="等线" panose="02010600030101010101" pitchFamily="2" charset="-122"/>
              </a:rPr>
              <a:t>0.2</a:t>
            </a:r>
            <a:r>
              <a:rPr lang="zh-CN" altLang="en-US" sz="2000" dirty="0">
                <a:latin typeface="等线" panose="02010600030101010101" pitchFamily="2" charset="-122"/>
                <a:ea typeface="等线" panose="02010600030101010101" pitchFamily="2" charset="-122"/>
              </a:rPr>
              <a:t>，且服从正态分布。现从工序中随机抽取</a:t>
            </a:r>
            <a:r>
              <a:rPr lang="en-US" altLang="zh-CN" sz="2000" dirty="0">
                <a:latin typeface="等线" panose="02010600030101010101" pitchFamily="2" charset="-122"/>
                <a:ea typeface="等线" panose="02010600030101010101" pitchFamily="2" charset="-122"/>
              </a:rPr>
              <a:t>10</a:t>
            </a:r>
            <a:r>
              <a:rPr lang="zh-CN" altLang="en-US" sz="2000" dirty="0">
                <a:latin typeface="等线" panose="02010600030101010101" pitchFamily="2" charset="-122"/>
                <a:ea typeface="等线" panose="02010600030101010101" pitchFamily="2" charset="-122"/>
              </a:rPr>
              <a:t>个样品，测量结果为：</a:t>
            </a:r>
            <a:r>
              <a:rPr lang="en-US" altLang="zh-CN" sz="2000" dirty="0">
                <a:latin typeface="等线" panose="02010600030101010101" pitchFamily="2" charset="-122"/>
                <a:ea typeface="等线" panose="02010600030101010101" pitchFamily="2" charset="-122"/>
              </a:rPr>
              <a:t>9.78</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9.96</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10.22</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10.24</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10.07</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10.24</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9.96</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10.05</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9.98</a:t>
            </a:r>
            <a:r>
              <a:rPr lang="zh-CN" altLang="en-US"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9.89</a:t>
            </a:r>
            <a:r>
              <a:rPr lang="zh-CN" altLang="en-US" sz="2000" dirty="0">
                <a:latin typeface="等线" panose="02010600030101010101" pitchFamily="2" charset="-122"/>
                <a:ea typeface="等线" panose="02010600030101010101" pitchFamily="2" charset="-122"/>
              </a:rPr>
              <a:t>，问：数据服从均值为</a:t>
            </a:r>
            <a:r>
              <a:rPr lang="en-US" altLang="zh-CN" sz="2000" dirty="0">
                <a:latin typeface="等线" panose="02010600030101010101" pitchFamily="2" charset="-122"/>
                <a:ea typeface="等线" panose="02010600030101010101" pitchFamily="2" charset="-122"/>
              </a:rPr>
              <a:t>10</a:t>
            </a:r>
            <a:r>
              <a:rPr lang="zh-CN" altLang="en-US" sz="2000" dirty="0">
                <a:latin typeface="等线" panose="02010600030101010101" pitchFamily="2" charset="-122"/>
                <a:ea typeface="等线" panose="02010600030101010101" pitchFamily="2" charset="-122"/>
              </a:rPr>
              <a:t>，标准差为</a:t>
            </a:r>
            <a:r>
              <a:rPr lang="en-US" altLang="zh-CN" sz="2000" dirty="0">
                <a:latin typeface="等线" panose="02010600030101010101" pitchFamily="2" charset="-122"/>
                <a:ea typeface="等线" panose="02010600030101010101" pitchFamily="2" charset="-122"/>
              </a:rPr>
              <a:t>0.2</a:t>
            </a:r>
            <a:r>
              <a:rPr lang="zh-CN" altLang="en-US" sz="2000" dirty="0">
                <a:latin typeface="等线" panose="02010600030101010101" pitchFamily="2" charset="-122"/>
                <a:ea typeface="等线" panose="02010600030101010101" pitchFamily="2" charset="-122"/>
              </a:rPr>
              <a:t>的正态分布吗？</a:t>
            </a:r>
          </a:p>
        </p:txBody>
      </p:sp>
      <mc:AlternateContent xmlns:mc="http://schemas.openxmlformats.org/markup-compatibility/2006" xmlns:a14="http://schemas.microsoft.com/office/drawing/2010/main">
        <mc:Choice Requires="a14">
          <p:sp>
            <p:nvSpPr>
              <p:cNvPr id="7" name="矩形 6">
                <a:extLst>
                  <a:ext uri="{FF2B5EF4-FFF2-40B4-BE49-F238E27FC236}">
                    <a16:creationId xmlns:a16="http://schemas.microsoft.com/office/drawing/2014/main" id="{2253E3C7-D7BA-4E8C-AC59-3A3C2441387C}"/>
                  </a:ext>
                </a:extLst>
              </p:cNvPr>
              <p:cNvSpPr/>
              <p:nvPr/>
            </p:nvSpPr>
            <p:spPr>
              <a:xfrm>
                <a:off x="683568" y="3269888"/>
                <a:ext cx="7790184" cy="400110"/>
              </a:xfrm>
              <a:prstGeom prst="rect">
                <a:avLst/>
              </a:prstGeom>
            </p:spPr>
            <p:txBody>
              <a:bodyPr wrap="square">
                <a:spAutoFit/>
              </a:bodyPr>
              <a:lstStyle/>
              <a:p>
                <a:r>
                  <a:rPr lang="zh-CN" altLang="en-US" sz="2000" dirty="0">
                    <a:latin typeface="等线" panose="02010600030101010101" pitchFamily="2" charset="-122"/>
                    <a:ea typeface="等线" panose="02010600030101010101" pitchFamily="2" charset="-122"/>
                  </a:rPr>
                  <a:t>假设检验： </a:t>
                </a:r>
                <a14:m>
                  <m:oMath xmlns:m="http://schemas.openxmlformats.org/officeDocument/2006/math">
                    <m:sSub>
                      <m:sSubPr>
                        <m:ctrlPr>
                          <a:rPr lang="en-US" altLang="zh-CN" sz="2000" i="1" smtClean="0">
                            <a:latin typeface="Cambria Math" panose="02040503050406030204" pitchFamily="18" charset="0"/>
                            <a:ea typeface="等线" panose="02010600030101010101" pitchFamily="2" charset="-122"/>
                          </a:rPr>
                        </m:ctrlPr>
                      </m:sSubPr>
                      <m:e>
                        <m:r>
                          <m:rPr>
                            <m:sty m:val="p"/>
                          </m:rPr>
                          <a:rPr lang="en-US" altLang="zh-CN" sz="2000" i="1">
                            <a:latin typeface="Cambria Math" panose="02040503050406030204" pitchFamily="18" charset="0"/>
                            <a:ea typeface="等线" panose="02010600030101010101" pitchFamily="2" charset="-122"/>
                          </a:rPr>
                          <m:t>H</m:t>
                        </m:r>
                      </m:e>
                      <m:sub>
                        <m:r>
                          <a:rPr lang="en-US" altLang="zh-CN" sz="2000" b="0" i="1" smtClean="0">
                            <a:latin typeface="Cambria Math" panose="02040503050406030204" pitchFamily="18" charset="0"/>
                            <a:ea typeface="等线" panose="02010600030101010101" pitchFamily="2" charset="-122"/>
                          </a:rPr>
                          <m:t>0</m:t>
                        </m:r>
                      </m:sub>
                    </m:sSub>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𝐹</m:t>
                    </m:r>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𝑥</m:t>
                        </m:r>
                      </m:e>
                    </m:d>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𝑁</m:t>
                    </m:r>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10,0.2</m:t>
                        </m:r>
                      </m:e>
                    </m:d>
                    <m:r>
                      <a:rPr lang="en-US" altLang="zh-CN" sz="2000" b="0" i="1" smtClean="0">
                        <a:latin typeface="Cambria Math" panose="02040503050406030204" pitchFamily="18" charset="0"/>
                        <a:ea typeface="等线" panose="02010600030101010101" pitchFamily="2" charset="-122"/>
                      </a:rPr>
                      <m:t>;</m:t>
                    </m:r>
                    <m:sSub>
                      <m:sSubPr>
                        <m:ctrlPr>
                          <a:rPr lang="en-US" altLang="zh-CN" sz="2000" b="0" i="1" smtClean="0">
                            <a:latin typeface="Cambria Math" panose="02040503050406030204" pitchFamily="18" charset="0"/>
                            <a:ea typeface="等线" panose="02010600030101010101" pitchFamily="2" charset="-122"/>
                          </a:rPr>
                        </m:ctrlPr>
                      </m:sSubPr>
                      <m:e>
                        <m:r>
                          <a:rPr lang="en-US" altLang="zh-CN" sz="2000" b="0" i="1" smtClean="0">
                            <a:latin typeface="Cambria Math" panose="02040503050406030204" pitchFamily="18" charset="0"/>
                            <a:ea typeface="等线" panose="02010600030101010101" pitchFamily="2" charset="-122"/>
                          </a:rPr>
                          <m:t>𝐻</m:t>
                        </m:r>
                      </m:e>
                      <m:sub>
                        <m:r>
                          <a:rPr lang="en-US" altLang="zh-CN" sz="2000" b="0" i="1" smtClean="0">
                            <a:latin typeface="Cambria Math" panose="02040503050406030204" pitchFamily="18" charset="0"/>
                            <a:ea typeface="等线" panose="02010600030101010101" pitchFamily="2" charset="-122"/>
                          </a:rPr>
                          <m:t>1</m:t>
                        </m:r>
                      </m:sub>
                    </m:sSub>
                    <m:r>
                      <a:rPr lang="en-US" altLang="zh-CN" sz="2000" b="0" i="1" smtClean="0">
                        <a:latin typeface="Cambria Math" panose="02040503050406030204" pitchFamily="18" charset="0"/>
                        <a:ea typeface="等线" panose="02010600030101010101" pitchFamily="2" charset="-122"/>
                      </a:rPr>
                      <m:t>:</m:t>
                    </m:r>
                    <m:r>
                      <a:rPr lang="en-US" altLang="zh-CN" sz="2000" b="0" i="1" smtClean="0">
                        <a:latin typeface="Cambria Math" panose="02040503050406030204" pitchFamily="18" charset="0"/>
                        <a:ea typeface="等线" panose="02010600030101010101" pitchFamily="2" charset="-122"/>
                      </a:rPr>
                      <m:t>𝐹</m:t>
                    </m:r>
                    <m:d>
                      <m:dPr>
                        <m:ctrlPr>
                          <a:rPr lang="en-US" altLang="zh-CN" sz="2000" b="0" i="1" smtClean="0">
                            <a:latin typeface="Cambria Math" panose="02040503050406030204" pitchFamily="18" charset="0"/>
                            <a:ea typeface="等线" panose="02010600030101010101" pitchFamily="2" charset="-122"/>
                          </a:rPr>
                        </m:ctrlPr>
                      </m:dPr>
                      <m:e>
                        <m:r>
                          <a:rPr lang="en-US" altLang="zh-CN" sz="2000" b="0" i="1" smtClean="0">
                            <a:latin typeface="Cambria Math" panose="02040503050406030204" pitchFamily="18" charset="0"/>
                            <a:ea typeface="等线" panose="02010600030101010101" pitchFamily="2" charset="-122"/>
                          </a:rPr>
                          <m:t>𝑥</m:t>
                        </m:r>
                      </m:e>
                    </m:d>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𝑁</m:t>
                    </m:r>
                    <m:r>
                      <a:rPr lang="en-US" altLang="zh-CN" sz="2000" b="0" i="1" smtClean="0">
                        <a:latin typeface="Cambria Math" panose="02040503050406030204" pitchFamily="18" charset="0"/>
                        <a:ea typeface="Cambria Math" panose="02040503050406030204" pitchFamily="18" charset="0"/>
                      </a:rPr>
                      <m:t>(10,0.2)</m:t>
                    </m:r>
                  </m:oMath>
                </a14:m>
                <a:endParaRPr lang="zh-CN" altLang="en-US" sz="2000" dirty="0">
                  <a:latin typeface="等线" panose="02010600030101010101" pitchFamily="2" charset="-122"/>
                  <a:ea typeface="等线" panose="02010600030101010101" pitchFamily="2" charset="-122"/>
                </a:endParaRPr>
              </a:p>
            </p:txBody>
          </p:sp>
        </mc:Choice>
        <mc:Fallback xmlns="">
          <p:sp>
            <p:nvSpPr>
              <p:cNvPr id="7" name="矩形 6">
                <a:extLst>
                  <a:ext uri="{FF2B5EF4-FFF2-40B4-BE49-F238E27FC236}">
                    <a16:creationId xmlns:a16="http://schemas.microsoft.com/office/drawing/2014/main" id="{2253E3C7-D7BA-4E8C-AC59-3A3C2441387C}"/>
                  </a:ext>
                </a:extLst>
              </p:cNvPr>
              <p:cNvSpPr>
                <a:spLocks noRot="1" noChangeAspect="1" noMove="1" noResize="1" noEditPoints="1" noAdjustHandles="1" noChangeArrowheads="1" noChangeShapeType="1" noTextEdit="1"/>
              </p:cNvSpPr>
              <p:nvPr/>
            </p:nvSpPr>
            <p:spPr>
              <a:xfrm>
                <a:off x="683568" y="3269888"/>
                <a:ext cx="7790184" cy="400110"/>
              </a:xfrm>
              <a:prstGeom prst="rect">
                <a:avLst/>
              </a:prstGeom>
              <a:blipFill>
                <a:blip r:embed="rId3"/>
                <a:stretch>
                  <a:fillRect l="-782" t="-7576" b="-25758"/>
                </a:stretch>
              </a:blipFill>
            </p:spPr>
            <p:txBody>
              <a:bodyPr/>
              <a:lstStyle/>
              <a:p>
                <a:r>
                  <a:rPr lang="zh-CN" altLang="en-US">
                    <a:noFill/>
                  </a:rPr>
                  <a:t> </a:t>
                </a:r>
              </a:p>
            </p:txBody>
          </p:sp>
        </mc:Fallback>
      </mc:AlternateContent>
      <p:pic>
        <p:nvPicPr>
          <p:cNvPr id="3" name="图片 2">
            <a:extLst>
              <a:ext uri="{FF2B5EF4-FFF2-40B4-BE49-F238E27FC236}">
                <a16:creationId xmlns:a16="http://schemas.microsoft.com/office/drawing/2014/main" id="{945A9C58-9D08-4FE8-A6D1-417D76D7A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166015"/>
            <a:ext cx="5868144" cy="4691986"/>
          </a:xfrm>
          <a:prstGeom prst="rect">
            <a:avLst/>
          </a:prstGeom>
        </p:spPr>
      </p:pic>
      <p:sp>
        <p:nvSpPr>
          <p:cNvPr id="8" name="矩形 7">
            <a:extLst>
              <a:ext uri="{FF2B5EF4-FFF2-40B4-BE49-F238E27FC236}">
                <a16:creationId xmlns:a16="http://schemas.microsoft.com/office/drawing/2014/main" id="{C1DDAB04-594C-4518-BC77-AFA26E338151}"/>
              </a:ext>
            </a:extLst>
          </p:cNvPr>
          <p:cNvSpPr/>
          <p:nvPr/>
        </p:nvSpPr>
        <p:spPr>
          <a:xfrm>
            <a:off x="2627784" y="6413266"/>
            <a:ext cx="3240360" cy="400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7749B7C8-5D61-4993-A278-ACF6F761B434}"/>
              </a:ext>
            </a:extLst>
          </p:cNvPr>
          <p:cNvSpPr/>
          <p:nvPr/>
        </p:nvSpPr>
        <p:spPr>
          <a:xfrm>
            <a:off x="5868144" y="3979802"/>
            <a:ext cx="4572000" cy="1323439"/>
          </a:xfrm>
          <a:prstGeom prst="rect">
            <a:avLst/>
          </a:prstGeom>
        </p:spPr>
        <p:txBody>
          <a:bodyPr>
            <a:spAutoFit/>
          </a:bodyPr>
          <a:lstStyle/>
          <a:p>
            <a:r>
              <a:rPr lang="zh-CN" altLang="en-US" sz="2000" dirty="0">
                <a:solidFill>
                  <a:srgbClr val="1A1A1A"/>
                </a:solidFill>
                <a:latin typeface="等线" panose="02010600030101010101" pitchFamily="2" charset="-122"/>
                <a:ea typeface="等线" panose="02010600030101010101" pitchFamily="2" charset="-122"/>
              </a:rPr>
              <a:t>查临界值表得</a:t>
            </a:r>
            <a:r>
              <a:rPr lang="en-US" altLang="zh-CN" sz="2000" dirty="0">
                <a:solidFill>
                  <a:srgbClr val="1A1A1A"/>
                </a:solidFill>
                <a:latin typeface="等线" panose="02010600030101010101" pitchFamily="2" charset="-122"/>
                <a:ea typeface="等线" panose="02010600030101010101" pitchFamily="2" charset="-122"/>
              </a:rPr>
              <a:t>(</a:t>
            </a:r>
            <a:r>
              <a:rPr lang="en-US" altLang="zh-CN" sz="2000" i="1" dirty="0">
                <a:solidFill>
                  <a:srgbClr val="1A1A1A"/>
                </a:solidFill>
                <a:latin typeface="等线" panose="02010600030101010101" pitchFamily="2" charset="-122"/>
                <a:ea typeface="等线" panose="02010600030101010101" pitchFamily="2" charset="-122"/>
              </a:rPr>
              <a:t>α</a:t>
            </a:r>
            <a:r>
              <a:rPr lang="en-US" altLang="zh-CN" sz="2000" dirty="0">
                <a:solidFill>
                  <a:srgbClr val="1A1A1A"/>
                </a:solidFill>
                <a:latin typeface="等线" panose="02010600030101010101" pitchFamily="2" charset="-122"/>
                <a:ea typeface="等线" panose="02010600030101010101" pitchFamily="2" charset="-122"/>
              </a:rPr>
              <a:t>=0.05)</a:t>
            </a:r>
            <a:r>
              <a:rPr lang="zh-CN" altLang="en-US" sz="2000" dirty="0">
                <a:solidFill>
                  <a:srgbClr val="1A1A1A"/>
                </a:solidFill>
                <a:latin typeface="等线" panose="02010600030101010101" pitchFamily="2" charset="-122"/>
                <a:ea typeface="等线" panose="02010600030101010101" pitchFamily="2" charset="-122"/>
              </a:rPr>
              <a:t>：</a:t>
            </a:r>
            <a:endParaRPr lang="en-US" altLang="zh-CN" sz="2000" dirty="0">
              <a:solidFill>
                <a:srgbClr val="1A1A1A"/>
              </a:solidFill>
              <a:latin typeface="等线" panose="02010600030101010101" pitchFamily="2" charset="-122"/>
              <a:ea typeface="等线" panose="02010600030101010101" pitchFamily="2" charset="-122"/>
            </a:endParaRPr>
          </a:p>
          <a:p>
            <a:r>
              <a:rPr lang="en-US" altLang="zh-CN" sz="2000" dirty="0">
                <a:solidFill>
                  <a:srgbClr val="1A1A1A"/>
                </a:solidFill>
                <a:latin typeface="等线" panose="02010600030101010101" pitchFamily="2" charset="-122"/>
                <a:ea typeface="等线" panose="02010600030101010101" pitchFamily="2" charset="-122"/>
              </a:rPr>
              <a:t>0.842</a:t>
            </a:r>
            <a:r>
              <a:rPr lang="zh-CN" altLang="en-US" sz="2000" dirty="0">
                <a:solidFill>
                  <a:srgbClr val="1A1A1A"/>
                </a:solidFill>
                <a:latin typeface="等线" panose="02010600030101010101" pitchFamily="2" charset="-122"/>
                <a:ea typeface="等线" panose="02010600030101010101" pitchFamily="2" charset="-122"/>
              </a:rPr>
              <a:t>，</a:t>
            </a:r>
            <a:r>
              <a:rPr lang="en-US" altLang="zh-CN" sz="2000" dirty="0">
                <a:solidFill>
                  <a:srgbClr val="1A1A1A"/>
                </a:solidFill>
                <a:latin typeface="等线" panose="02010600030101010101" pitchFamily="2" charset="-122"/>
                <a:ea typeface="等线" panose="02010600030101010101" pitchFamily="2" charset="-122"/>
              </a:rPr>
              <a:t>0.925&gt;0.842</a:t>
            </a:r>
            <a:r>
              <a:rPr lang="zh-CN" altLang="en-US" sz="2000" dirty="0">
                <a:solidFill>
                  <a:srgbClr val="1A1A1A"/>
                </a:solidFill>
                <a:latin typeface="等线" panose="02010600030101010101" pitchFamily="2" charset="-122"/>
                <a:ea typeface="等线" panose="02010600030101010101" pitchFamily="2" charset="-122"/>
              </a:rPr>
              <a:t>，所以</a:t>
            </a:r>
            <a:endParaRPr lang="en-US" altLang="zh-CN" sz="2000" dirty="0">
              <a:solidFill>
                <a:srgbClr val="1A1A1A"/>
              </a:solidFill>
              <a:latin typeface="等线" panose="02010600030101010101" pitchFamily="2" charset="-122"/>
              <a:ea typeface="等线" panose="02010600030101010101" pitchFamily="2" charset="-122"/>
            </a:endParaRPr>
          </a:p>
          <a:p>
            <a:r>
              <a:rPr lang="zh-CN" altLang="en-US" sz="2000" dirty="0">
                <a:solidFill>
                  <a:srgbClr val="1A1A1A"/>
                </a:solidFill>
                <a:latin typeface="等线" panose="02010600030101010101" pitchFamily="2" charset="-122"/>
                <a:ea typeface="等线" panose="02010600030101010101" pitchFamily="2" charset="-122"/>
              </a:rPr>
              <a:t>接受数据服从正态分布的原</a:t>
            </a:r>
            <a:endParaRPr lang="en-US" altLang="zh-CN" sz="2000" dirty="0">
              <a:solidFill>
                <a:srgbClr val="1A1A1A"/>
              </a:solidFill>
              <a:latin typeface="等线" panose="02010600030101010101" pitchFamily="2" charset="-122"/>
              <a:ea typeface="等线" panose="02010600030101010101" pitchFamily="2" charset="-122"/>
            </a:endParaRPr>
          </a:p>
          <a:p>
            <a:r>
              <a:rPr lang="zh-CN" altLang="en-US" sz="2000" dirty="0">
                <a:solidFill>
                  <a:srgbClr val="1A1A1A"/>
                </a:solidFill>
                <a:latin typeface="等线" panose="02010600030101010101" pitchFamily="2" charset="-122"/>
                <a:ea typeface="等线" panose="02010600030101010101" pitchFamily="2" charset="-122"/>
              </a:rPr>
              <a:t>假设。</a:t>
            </a:r>
            <a:endParaRPr lang="zh-CN" altLang="en-US"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208339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3823483"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How to perform a W Test</a:t>
            </a:r>
          </a:p>
        </p:txBody>
      </p:sp>
      <p:sp>
        <p:nvSpPr>
          <p:cNvPr id="4" name="矩形 3">
            <a:extLst>
              <a:ext uri="{FF2B5EF4-FFF2-40B4-BE49-F238E27FC236}">
                <a16:creationId xmlns:a16="http://schemas.microsoft.com/office/drawing/2014/main" id="{75265661-1ACF-4284-980C-2969DF459F89}"/>
              </a:ext>
            </a:extLst>
          </p:cNvPr>
          <p:cNvSpPr/>
          <p:nvPr/>
        </p:nvSpPr>
        <p:spPr>
          <a:xfrm>
            <a:off x="971600" y="1958032"/>
            <a:ext cx="7848872" cy="1015663"/>
          </a:xfrm>
          <a:prstGeom prst="rect">
            <a:avLst/>
          </a:prstGeom>
        </p:spPr>
        <p:txBody>
          <a:bodyPr wrap="square">
            <a:spAutoFit/>
          </a:bodyPr>
          <a:lstStyle/>
          <a:p>
            <a:r>
              <a:rPr lang="zh-CN" altLang="en-US" sz="2000" dirty="0">
                <a:latin typeface="等线" panose="02010600030101010101" pitchFamily="2" charset="-122"/>
                <a:ea typeface="等线" panose="02010600030101010101" pitchFamily="2" charset="-122"/>
              </a:rPr>
              <a:t>In practice, in addition to the result of Shapiro-Wilk test, </a:t>
            </a:r>
            <a:r>
              <a:rPr lang="zh-CN" altLang="en-US" sz="2000" dirty="0">
                <a:solidFill>
                  <a:srgbClr val="FF0000"/>
                </a:solidFill>
                <a:latin typeface="等线" panose="02010600030101010101" pitchFamily="2" charset="-122"/>
                <a:ea typeface="等线" panose="02010600030101010101" pitchFamily="2" charset="-122"/>
              </a:rPr>
              <a:t>normal probability plots</a:t>
            </a:r>
            <a:r>
              <a:rPr lang="zh-CN" altLang="en-US" sz="2000" dirty="0">
                <a:latin typeface="等线" panose="02010600030101010101" pitchFamily="2" charset="-122"/>
                <a:ea typeface="等线" panose="02010600030101010101" pitchFamily="2" charset="-122"/>
              </a:rPr>
              <a:t> should be added to provide information about the shape of sample distribution</a:t>
            </a:r>
            <a:r>
              <a:rPr lang="en-US" altLang="zh-CN" sz="2000" dirty="0">
                <a:latin typeface="等线" panose="02010600030101010101" pitchFamily="2" charset="-122"/>
                <a:ea typeface="等线" panose="02010600030101010101" pitchFamily="2" charset="-122"/>
              </a:rPr>
              <a:t>.</a:t>
            </a:r>
            <a:endParaRPr lang="zh-CN" altLang="en-US" dirty="0">
              <a:latin typeface="等线" panose="02010600030101010101" pitchFamily="2" charset="-122"/>
              <a:ea typeface="等线" panose="02010600030101010101" pitchFamily="2" charset="-122"/>
            </a:endParaRPr>
          </a:p>
        </p:txBody>
      </p:sp>
      <p:sp>
        <p:nvSpPr>
          <p:cNvPr id="3" name="矩形 2">
            <a:extLst>
              <a:ext uri="{FF2B5EF4-FFF2-40B4-BE49-F238E27FC236}">
                <a16:creationId xmlns:a16="http://schemas.microsoft.com/office/drawing/2014/main" id="{39FF9837-ACD8-4BF4-8CAC-F146E5670E7D}"/>
              </a:ext>
            </a:extLst>
          </p:cNvPr>
          <p:cNvSpPr/>
          <p:nvPr/>
        </p:nvSpPr>
        <p:spPr>
          <a:xfrm>
            <a:off x="971600" y="2985278"/>
            <a:ext cx="7488832" cy="707886"/>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The normal probability plot:</a:t>
            </a:r>
            <a:r>
              <a:rPr lang="zh-CN" altLang="en-US" sz="2000" dirty="0">
                <a:solidFill>
                  <a:srgbClr val="00B0F0"/>
                </a:solidFill>
                <a:latin typeface="等线" panose="02010600030101010101" pitchFamily="2" charset="-122"/>
                <a:ea typeface="等线" panose="02010600030101010101" pitchFamily="2" charset="-122"/>
              </a:rPr>
              <a:t> </a:t>
            </a:r>
            <a:r>
              <a:rPr lang="en-US" altLang="zh-CN" sz="2000" dirty="0">
                <a:latin typeface="等线" panose="02010600030101010101" pitchFamily="2" charset="-122"/>
                <a:ea typeface="等线" panose="02010600030101010101" pitchFamily="2" charset="-122"/>
              </a:rPr>
              <a:t>A graphical technique to identify whether the sample distribution fit the normality.</a:t>
            </a:r>
            <a:endParaRPr lang="zh-CN" altLang="en-US"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2439320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6251D8-45F9-4464-B35E-20812EF265E0}"/>
              </a:ext>
            </a:extLst>
          </p:cNvPr>
          <p:cNvSpPr/>
          <p:nvPr/>
        </p:nvSpPr>
        <p:spPr>
          <a:xfrm>
            <a:off x="683568" y="1484784"/>
            <a:ext cx="4607352" cy="461665"/>
          </a:xfrm>
          <a:prstGeom prst="rect">
            <a:avLst/>
          </a:prstGeom>
        </p:spPr>
        <p:txBody>
          <a:bodyPr wrap="none">
            <a:spAutoFit/>
          </a:bodyPr>
          <a:lstStyle/>
          <a:p>
            <a:pPr marL="285750" indent="-285750">
              <a:buFont typeface="Wingdings" panose="05000000000000000000" pitchFamily="2" charset="2"/>
              <a:buChar char="Ø"/>
            </a:pPr>
            <a:r>
              <a:rPr lang="en-US" altLang="zh-CN" sz="2400" dirty="0">
                <a:latin typeface="等线" panose="02010600030101010101" pitchFamily="2" charset="-122"/>
                <a:ea typeface="等线" panose="02010600030101010101" pitchFamily="2" charset="-122"/>
              </a:rPr>
              <a:t>Advantages and Disadvantages</a:t>
            </a:r>
            <a:endParaRPr lang="zh-CN" altLang="en-US" sz="2400" dirty="0">
              <a:latin typeface="等线" panose="02010600030101010101" pitchFamily="2" charset="-122"/>
              <a:ea typeface="等线" panose="02010600030101010101" pitchFamily="2" charset="-122"/>
            </a:endParaRPr>
          </a:p>
        </p:txBody>
      </p:sp>
      <p:sp>
        <p:nvSpPr>
          <p:cNvPr id="12" name="矩形 11">
            <a:extLst>
              <a:ext uri="{FF2B5EF4-FFF2-40B4-BE49-F238E27FC236}">
                <a16:creationId xmlns:a16="http://schemas.microsoft.com/office/drawing/2014/main" id="{21BBA4A6-CCB2-46AB-AD31-31E319ECCB1D}"/>
              </a:ext>
            </a:extLst>
          </p:cNvPr>
          <p:cNvSpPr/>
          <p:nvPr/>
        </p:nvSpPr>
        <p:spPr>
          <a:xfrm>
            <a:off x="683568" y="1946449"/>
            <a:ext cx="8136904" cy="1631216"/>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Advantages: </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A test with the lowest probability of making the </a:t>
            </a:r>
            <a:r>
              <a:rPr lang="en-US" altLang="zh-CN" sz="2000" dirty="0">
                <a:solidFill>
                  <a:srgbClr val="FF0000"/>
                </a:solidFill>
                <a:latin typeface="等线" panose="02010600030101010101" pitchFamily="2" charset="-122"/>
                <a:ea typeface="等线" panose="02010600030101010101" pitchFamily="2" charset="-122"/>
              </a:rPr>
              <a:t>Type II error</a:t>
            </a:r>
            <a:r>
              <a:rPr lang="en-US" altLang="zh-CN" sz="2000" dirty="0">
                <a:latin typeface="等线" panose="02010600030101010101" pitchFamily="2" charset="-122"/>
                <a:ea typeface="等线" panose="02010600030101010101" pitchFamily="2" charset="-122"/>
              </a:rPr>
              <a:t>;</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The W Test has a </a:t>
            </a:r>
            <a:r>
              <a:rPr lang="en-US" altLang="zh-CN" sz="2000" dirty="0">
                <a:solidFill>
                  <a:srgbClr val="FF0000"/>
                </a:solidFill>
                <a:latin typeface="等线" panose="02010600030101010101" pitchFamily="2" charset="-122"/>
                <a:ea typeface="等线" panose="02010600030101010101" pitchFamily="2" charset="-122"/>
              </a:rPr>
              <a:t>best power </a:t>
            </a:r>
            <a:r>
              <a:rPr lang="en-US" altLang="zh-CN" sz="2000" dirty="0">
                <a:latin typeface="等线" panose="02010600030101010101" pitchFamily="2" charset="-122"/>
                <a:ea typeface="等线" panose="02010600030101010101" pitchFamily="2" charset="-122"/>
              </a:rPr>
              <a:t>for a given significance, followed closely by Anderson–Darling when comparing the Shapiro–Wilk, Kolmogorov–Smirnov and Lilliefors tests;</a:t>
            </a:r>
          </a:p>
        </p:txBody>
      </p:sp>
      <p:sp>
        <p:nvSpPr>
          <p:cNvPr id="13" name="矩形 12">
            <a:extLst>
              <a:ext uri="{FF2B5EF4-FFF2-40B4-BE49-F238E27FC236}">
                <a16:creationId xmlns:a16="http://schemas.microsoft.com/office/drawing/2014/main" id="{AF99489D-A9F9-468A-9BC0-EC0F1F5BE621}"/>
              </a:ext>
            </a:extLst>
          </p:cNvPr>
          <p:cNvSpPr/>
          <p:nvPr/>
        </p:nvSpPr>
        <p:spPr>
          <a:xfrm>
            <a:off x="683568" y="3717032"/>
            <a:ext cx="7790184" cy="1631216"/>
          </a:xfrm>
          <a:prstGeom prst="rect">
            <a:avLst/>
          </a:prstGeom>
        </p:spPr>
        <p:txBody>
          <a:bodyPr wrap="square">
            <a:spAutoFit/>
          </a:bodyPr>
          <a:lstStyle/>
          <a:p>
            <a:r>
              <a:rPr lang="en-US" altLang="zh-CN" sz="2000" dirty="0">
                <a:solidFill>
                  <a:srgbClr val="00B0F0"/>
                </a:solidFill>
                <a:latin typeface="等线" panose="02010600030101010101" pitchFamily="2" charset="-122"/>
                <a:ea typeface="等线" panose="02010600030101010101" pitchFamily="2" charset="-122"/>
              </a:rPr>
              <a:t>Limitations:</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The test has </a:t>
            </a:r>
            <a:r>
              <a:rPr lang="en-US" altLang="zh-CN" sz="2000" dirty="0">
                <a:solidFill>
                  <a:srgbClr val="FF0000"/>
                </a:solidFill>
                <a:latin typeface="等线" panose="02010600030101010101" pitchFamily="2" charset="-122"/>
                <a:ea typeface="等线" panose="02010600030101010101" pitchFamily="2" charset="-122"/>
              </a:rPr>
              <a:t>a bias by sample size</a:t>
            </a:r>
            <a:r>
              <a:rPr lang="en-US" altLang="zh-CN" sz="2000" dirty="0">
                <a:latin typeface="等线" panose="02010600030101010101" pitchFamily="2" charset="-122"/>
                <a:ea typeface="等线" panose="02010600030101010101" pitchFamily="2" charset="-122"/>
              </a:rPr>
              <a:t>. The larger the sample, the more likely you’ll get a statistically significant result.</a:t>
            </a:r>
          </a:p>
          <a:p>
            <a:pPr marL="342900" indent="-342900">
              <a:buFont typeface="Arial" panose="020B0604020202020204" pitchFamily="34" charset="0"/>
              <a:buChar char="•"/>
            </a:pPr>
            <a:r>
              <a:rPr lang="en-US" altLang="zh-CN" sz="2000" dirty="0">
                <a:latin typeface="等线" panose="02010600030101010101" pitchFamily="2" charset="-122"/>
                <a:ea typeface="等线" panose="02010600030101010101" pitchFamily="2" charset="-122"/>
              </a:rPr>
              <a:t>This test is obtained by </a:t>
            </a:r>
            <a:r>
              <a:rPr lang="en-US" altLang="zh-CN" sz="2000" dirty="0">
                <a:solidFill>
                  <a:srgbClr val="FF0000"/>
                </a:solidFill>
                <a:latin typeface="等线" panose="02010600030101010101" pitchFamily="2" charset="-122"/>
                <a:ea typeface="等线" panose="02010600030101010101" pitchFamily="2" charset="-122"/>
              </a:rPr>
              <a:t>sorting the sample size</a:t>
            </a:r>
            <a:r>
              <a:rPr lang="en-US" altLang="zh-CN" sz="2000" dirty="0">
                <a:latin typeface="等线" panose="02010600030101010101" pitchFamily="2" charset="-122"/>
                <a:ea typeface="等线" panose="02010600030101010101" pitchFamily="2" charset="-122"/>
              </a:rPr>
              <a:t>, which is easy to be affected by the </a:t>
            </a:r>
            <a:r>
              <a:rPr lang="en-US" altLang="zh-CN" sz="2000" dirty="0">
                <a:solidFill>
                  <a:srgbClr val="FF0000"/>
                </a:solidFill>
                <a:latin typeface="等线" panose="02010600030101010101" pitchFamily="2" charset="-122"/>
                <a:ea typeface="等线" panose="02010600030101010101" pitchFamily="2" charset="-122"/>
              </a:rPr>
              <a:t>outliers</a:t>
            </a:r>
            <a:r>
              <a:rPr lang="en-US" altLang="zh-CN" sz="2000" dirty="0">
                <a:latin typeface="等线" panose="02010600030101010101" pitchFamily="2" charset="-122"/>
                <a:ea typeface="等线" panose="02010600030101010101" pitchFamily="2" charset="-122"/>
              </a:rPr>
              <a:t>.</a:t>
            </a:r>
            <a:endParaRPr lang="zh-CN" altLang="en-US"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573214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5FDE532A-CB1D-4A97-810F-03D432B1D643}"/>
              </a:ext>
            </a:extLst>
          </p:cNvPr>
          <p:cNvSpPr>
            <a:spLocks noGrp="1" noChangeArrowheads="1"/>
          </p:cNvSpPr>
          <p:nvPr>
            <p:ph type="ctrTitle"/>
          </p:nvPr>
        </p:nvSpPr>
        <p:spPr>
          <a:xfrm>
            <a:off x="539750" y="981075"/>
            <a:ext cx="7772400" cy="1470025"/>
          </a:xfrm>
        </p:spPr>
        <p:txBody>
          <a:bodyPr anchor="ctr"/>
          <a:lstStyle/>
          <a:p>
            <a:pPr eaLnBrk="1" hangingPunct="1"/>
            <a:r>
              <a:rPr lang="zh-CN" altLang="en-US" sz="5400">
                <a:ea typeface="黑体" panose="02010609060101010101" pitchFamily="49" charset="-122"/>
              </a:rPr>
              <a:t>偏差与方差</a:t>
            </a:r>
          </a:p>
        </p:txBody>
      </p:sp>
      <p:sp>
        <p:nvSpPr>
          <p:cNvPr id="3075" name="文本框 1">
            <a:extLst>
              <a:ext uri="{FF2B5EF4-FFF2-40B4-BE49-F238E27FC236}">
                <a16:creationId xmlns:a16="http://schemas.microsoft.com/office/drawing/2014/main" id="{72F46F30-8B98-46E5-9013-172B7CBAB83C}"/>
              </a:ext>
            </a:extLst>
          </p:cNvPr>
          <p:cNvSpPr txBox="1">
            <a:spLocks noChangeArrowheads="1"/>
          </p:cNvSpPr>
          <p:nvPr/>
        </p:nvSpPr>
        <p:spPr bwMode="auto">
          <a:xfrm>
            <a:off x="539750" y="2781300"/>
            <a:ext cx="26797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en-US" altLang="zh-CN" sz="2400"/>
              <a:t>1. </a:t>
            </a:r>
            <a:r>
              <a:rPr lang="zh-CN" altLang="en-US" sz="2400"/>
              <a:t>定义和基本概念</a:t>
            </a:r>
          </a:p>
        </p:txBody>
      </p:sp>
      <p:sp>
        <p:nvSpPr>
          <p:cNvPr id="3076" name="文本框 7">
            <a:extLst>
              <a:ext uri="{FF2B5EF4-FFF2-40B4-BE49-F238E27FC236}">
                <a16:creationId xmlns:a16="http://schemas.microsoft.com/office/drawing/2014/main" id="{CDAD3D2B-49B2-4FBF-8453-3C1E109C1AF7}"/>
              </a:ext>
            </a:extLst>
          </p:cNvPr>
          <p:cNvSpPr txBox="1">
            <a:spLocks noChangeArrowheads="1"/>
          </p:cNvSpPr>
          <p:nvPr/>
        </p:nvSpPr>
        <p:spPr bwMode="auto">
          <a:xfrm>
            <a:off x="539750" y="3500438"/>
            <a:ext cx="677386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en-US" altLang="zh-CN" sz="2400"/>
              <a:t>2. </a:t>
            </a:r>
            <a:r>
              <a:rPr lang="zh-CN" altLang="en-US" sz="2400"/>
              <a:t>偏差方差分解</a:t>
            </a:r>
            <a:r>
              <a:rPr lang="en-US" altLang="zh-CN" sz="2400"/>
              <a:t> </a:t>
            </a:r>
            <a:r>
              <a:rPr lang="zh-CN" altLang="en-US" sz="2400"/>
              <a:t>（</a:t>
            </a:r>
            <a:r>
              <a:rPr lang="en-US" altLang="zh-CN" sz="2400"/>
              <a:t>bias-variance decomposition)</a:t>
            </a:r>
            <a:endParaRPr lang="zh-CN" altLang="en-US" sz="2400"/>
          </a:p>
        </p:txBody>
      </p:sp>
      <p:sp>
        <p:nvSpPr>
          <p:cNvPr id="3077" name="文本框 7">
            <a:extLst>
              <a:ext uri="{FF2B5EF4-FFF2-40B4-BE49-F238E27FC236}">
                <a16:creationId xmlns:a16="http://schemas.microsoft.com/office/drawing/2014/main" id="{49346741-D2B1-4531-8F8F-215A727C7EBF}"/>
              </a:ext>
            </a:extLst>
          </p:cNvPr>
          <p:cNvSpPr txBox="1">
            <a:spLocks noChangeArrowheads="1"/>
          </p:cNvSpPr>
          <p:nvPr/>
        </p:nvSpPr>
        <p:spPr bwMode="auto">
          <a:xfrm>
            <a:off x="539750" y="4149725"/>
            <a:ext cx="54505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en-US" altLang="zh-CN" sz="2400" dirty="0"/>
              <a:t>3. </a:t>
            </a:r>
            <a:r>
              <a:rPr lang="zh-CN" altLang="en-US" sz="2400" dirty="0"/>
              <a:t>偏差方差分解面临的问题及解决方法</a:t>
            </a:r>
          </a:p>
        </p:txBody>
      </p:sp>
      <p:sp>
        <p:nvSpPr>
          <p:cNvPr id="3078" name="文本框 1">
            <a:extLst>
              <a:ext uri="{FF2B5EF4-FFF2-40B4-BE49-F238E27FC236}">
                <a16:creationId xmlns:a16="http://schemas.microsoft.com/office/drawing/2014/main" id="{2E2E38AE-5CC3-410D-BBDD-1DBAA1EDF03F}"/>
              </a:ext>
            </a:extLst>
          </p:cNvPr>
          <p:cNvSpPr txBox="1">
            <a:spLocks noChangeArrowheads="1"/>
          </p:cNvSpPr>
          <p:nvPr/>
        </p:nvSpPr>
        <p:spPr bwMode="auto">
          <a:xfrm>
            <a:off x="6227763" y="5373688"/>
            <a:ext cx="231933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000"/>
              <a:t>李扬 </a:t>
            </a:r>
            <a:r>
              <a:rPr lang="en-US" altLang="zh-CN" sz="2000"/>
              <a:t>51174500104</a:t>
            </a:r>
            <a:endParaRPr lang="zh-CN" altLang="en-US" sz="2000"/>
          </a:p>
        </p:txBody>
      </p:sp>
    </p:spTree>
    <p:extLst>
      <p:ext uri="{BB962C8B-B14F-4D97-AF65-F5344CB8AC3E}">
        <p14:creationId xmlns:p14="http://schemas.microsoft.com/office/powerpoint/2010/main" val="2150909962"/>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文本框 6">
            <a:extLst>
              <a:ext uri="{FF2B5EF4-FFF2-40B4-BE49-F238E27FC236}">
                <a16:creationId xmlns:a16="http://schemas.microsoft.com/office/drawing/2014/main" id="{D6FBA1A7-3C96-4D56-8370-92B97ED6CD8E}"/>
              </a:ext>
            </a:extLst>
          </p:cNvPr>
          <p:cNvSpPr txBox="1">
            <a:spLocks noChangeArrowheads="1"/>
          </p:cNvSpPr>
          <p:nvPr/>
        </p:nvSpPr>
        <p:spPr bwMode="auto">
          <a:xfrm>
            <a:off x="250825" y="1268413"/>
            <a:ext cx="32639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400"/>
              <a:t>点估计（参数估计）：</a:t>
            </a:r>
          </a:p>
        </p:txBody>
      </p:sp>
      <p:sp>
        <p:nvSpPr>
          <p:cNvPr id="3" name="文本框 2">
            <a:extLst>
              <a:ext uri="{FF2B5EF4-FFF2-40B4-BE49-F238E27FC236}">
                <a16:creationId xmlns:a16="http://schemas.microsoft.com/office/drawing/2014/main" id="{A8F0EE41-A4A8-424C-9E46-08AD8CAF1A75}"/>
              </a:ext>
            </a:extLst>
          </p:cNvPr>
          <p:cNvSpPr txBox="1">
            <a:spLocks noRot="1" noChangeAspect="1" noMove="1" noResize="1" noEditPoints="1" noAdjustHandles="1" noChangeArrowheads="1" noChangeShapeType="1" noTextEdit="1"/>
          </p:cNvSpPr>
          <p:nvPr/>
        </p:nvSpPr>
        <p:spPr>
          <a:xfrm>
            <a:off x="414238" y="1916832"/>
            <a:ext cx="8729762" cy="444930"/>
          </a:xfrm>
          <a:prstGeom prst="rect">
            <a:avLst/>
          </a:prstGeom>
          <a:blipFill>
            <a:blip r:embed="rId3"/>
            <a:stretch>
              <a:fillRect l="-768" t="-5479" b="-19178"/>
            </a:stretch>
          </a:blipFill>
        </p:spPr>
        <p:txBody>
          <a:bodyPr/>
          <a:lstStyle/>
          <a:p>
            <a:pPr>
              <a:defRPr/>
            </a:pPr>
            <a:r>
              <a:rPr lang="zh-CN" altLang="en-US">
                <a:noFill/>
              </a:rPr>
              <a:t> </a:t>
            </a:r>
          </a:p>
        </p:txBody>
      </p:sp>
      <p:sp>
        <p:nvSpPr>
          <p:cNvPr id="6" name="文本框 5">
            <a:extLst>
              <a:ext uri="{FF2B5EF4-FFF2-40B4-BE49-F238E27FC236}">
                <a16:creationId xmlns:a16="http://schemas.microsoft.com/office/drawing/2014/main" id="{FBB88063-3057-4F75-B3BA-D43D5DF1C14A}"/>
              </a:ext>
            </a:extLst>
          </p:cNvPr>
          <p:cNvSpPr txBox="1">
            <a:spLocks noRot="1" noChangeAspect="1" noMove="1" noResize="1" noEditPoints="1" noAdjustHandles="1" noChangeArrowheads="1" noChangeShapeType="1" noTextEdit="1"/>
          </p:cNvSpPr>
          <p:nvPr/>
        </p:nvSpPr>
        <p:spPr>
          <a:xfrm>
            <a:off x="2339752" y="2492896"/>
            <a:ext cx="2645917" cy="445635"/>
          </a:xfrm>
          <a:prstGeom prst="rect">
            <a:avLst/>
          </a:prstGeom>
          <a:blipFill>
            <a:blip r:embed="rId4"/>
            <a:stretch>
              <a:fillRect t="-1370" b="-2740"/>
            </a:stretch>
          </a:blipFill>
        </p:spPr>
        <p:txBody>
          <a:bodyPr/>
          <a:lstStyle/>
          <a:p>
            <a:pPr>
              <a:defRPr/>
            </a:pPr>
            <a:r>
              <a:rPr lang="zh-CN" altLang="en-US">
                <a:noFill/>
              </a:rPr>
              <a:t> </a:t>
            </a:r>
          </a:p>
        </p:txBody>
      </p:sp>
      <p:sp>
        <p:nvSpPr>
          <p:cNvPr id="4101" name="文本框 9">
            <a:extLst>
              <a:ext uri="{FF2B5EF4-FFF2-40B4-BE49-F238E27FC236}">
                <a16:creationId xmlns:a16="http://schemas.microsoft.com/office/drawing/2014/main" id="{5E9185A1-F897-4062-B94F-25C0848A654E}"/>
              </a:ext>
            </a:extLst>
          </p:cNvPr>
          <p:cNvSpPr txBox="1">
            <a:spLocks noChangeArrowheads="1"/>
          </p:cNvSpPr>
          <p:nvPr/>
        </p:nvSpPr>
        <p:spPr bwMode="auto">
          <a:xfrm>
            <a:off x="323850" y="3198813"/>
            <a:ext cx="11080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400"/>
              <a:t>偏差：</a:t>
            </a:r>
          </a:p>
        </p:txBody>
      </p:sp>
      <p:sp>
        <p:nvSpPr>
          <p:cNvPr id="8" name="文本框 7">
            <a:extLst>
              <a:ext uri="{FF2B5EF4-FFF2-40B4-BE49-F238E27FC236}">
                <a16:creationId xmlns:a16="http://schemas.microsoft.com/office/drawing/2014/main" id="{11A33EA5-D28C-4EDD-8286-6637ADD296CF}"/>
              </a:ext>
            </a:extLst>
          </p:cNvPr>
          <p:cNvSpPr txBox="1">
            <a:spLocks noRot="1" noChangeAspect="1" noMove="1" noResize="1" noEditPoints="1" noAdjustHandles="1" noChangeArrowheads="1" noChangeShapeType="1" noTextEdit="1"/>
          </p:cNvSpPr>
          <p:nvPr/>
        </p:nvSpPr>
        <p:spPr>
          <a:xfrm>
            <a:off x="2340714" y="3789040"/>
            <a:ext cx="2795637" cy="439736"/>
          </a:xfrm>
          <a:prstGeom prst="rect">
            <a:avLst/>
          </a:prstGeom>
          <a:blipFill>
            <a:blip r:embed="rId5"/>
            <a:stretch>
              <a:fillRect t="-2778"/>
            </a:stretch>
          </a:blipFill>
        </p:spPr>
        <p:txBody>
          <a:bodyPr/>
          <a:lstStyle/>
          <a:p>
            <a:pPr>
              <a:defRPr/>
            </a:pPr>
            <a:r>
              <a:rPr lang="zh-CN" altLang="en-US">
                <a:noFill/>
              </a:rPr>
              <a:t> </a:t>
            </a:r>
          </a:p>
        </p:txBody>
      </p:sp>
      <p:sp>
        <p:nvSpPr>
          <p:cNvPr id="9" name="文本框 8">
            <a:extLst>
              <a:ext uri="{FF2B5EF4-FFF2-40B4-BE49-F238E27FC236}">
                <a16:creationId xmlns:a16="http://schemas.microsoft.com/office/drawing/2014/main" id="{5B770C66-7A86-4DB1-8312-B3E512A14E1B}"/>
              </a:ext>
            </a:extLst>
          </p:cNvPr>
          <p:cNvSpPr txBox="1">
            <a:spLocks noRot="1" noChangeAspect="1" noMove="1" noResize="1" noEditPoints="1" noAdjustHandles="1" noChangeArrowheads="1" noChangeShapeType="1" noTextEdit="1"/>
          </p:cNvSpPr>
          <p:nvPr/>
        </p:nvSpPr>
        <p:spPr>
          <a:xfrm>
            <a:off x="990378" y="4365104"/>
            <a:ext cx="4132863" cy="439736"/>
          </a:xfrm>
          <a:prstGeom prst="rect">
            <a:avLst/>
          </a:prstGeom>
          <a:blipFill>
            <a:blip r:embed="rId6"/>
            <a:stretch>
              <a:fillRect l="-1475" t="-6944" r="-737" b="-19444"/>
            </a:stretch>
          </a:blipFill>
        </p:spPr>
        <p:txBody>
          <a:bodyPr/>
          <a:lstStyle/>
          <a:p>
            <a:pPr>
              <a:defRPr/>
            </a:pPr>
            <a:r>
              <a:rPr lang="zh-CN" altLang="en-US" dirty="0">
                <a:noFill/>
              </a:rPr>
              <a:t> </a:t>
            </a:r>
          </a:p>
        </p:txBody>
      </p:sp>
      <p:sp>
        <p:nvSpPr>
          <p:cNvPr id="13" name="文本框 12">
            <a:extLst>
              <a:ext uri="{FF2B5EF4-FFF2-40B4-BE49-F238E27FC236}">
                <a16:creationId xmlns:a16="http://schemas.microsoft.com/office/drawing/2014/main" id="{21C6E3A1-FDEC-4AC6-9A0A-1288EC7B9719}"/>
              </a:ext>
            </a:extLst>
          </p:cNvPr>
          <p:cNvSpPr txBox="1">
            <a:spLocks noRot="1" noChangeAspect="1" noMove="1" noResize="1" noEditPoints="1" noAdjustHandles="1" noChangeArrowheads="1" noChangeShapeType="1" noTextEdit="1"/>
          </p:cNvSpPr>
          <p:nvPr/>
        </p:nvSpPr>
        <p:spPr>
          <a:xfrm>
            <a:off x="990378" y="5055503"/>
            <a:ext cx="7405938" cy="515013"/>
          </a:xfrm>
          <a:prstGeom prst="rect">
            <a:avLst/>
          </a:prstGeom>
          <a:blipFill>
            <a:blip r:embed="rId7"/>
            <a:stretch>
              <a:fillRect l="-823" t="-5882" b="-1176"/>
            </a:stretch>
          </a:blipFill>
        </p:spPr>
        <p:txBody>
          <a:bodyPr/>
          <a:lstStyle/>
          <a:p>
            <a:pPr>
              <a:defRPr/>
            </a:pPr>
            <a:r>
              <a:rPr lang="zh-CN" altLang="en-US">
                <a:noFill/>
              </a:rPr>
              <a:t> </a:t>
            </a:r>
          </a:p>
        </p:txBody>
      </p:sp>
    </p:spTree>
    <p:extLst>
      <p:ext uri="{BB962C8B-B14F-4D97-AF65-F5344CB8AC3E}">
        <p14:creationId xmlns:p14="http://schemas.microsoft.com/office/powerpoint/2010/main" val="50614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文本框 2">
            <a:extLst>
              <a:ext uri="{FF2B5EF4-FFF2-40B4-BE49-F238E27FC236}">
                <a16:creationId xmlns:a16="http://schemas.microsoft.com/office/drawing/2014/main" id="{CFE488C1-5E86-45D7-86B3-047BBFFC8F0C}"/>
              </a:ext>
            </a:extLst>
          </p:cNvPr>
          <p:cNvSpPr txBox="1">
            <a:spLocks noChangeArrowheads="1"/>
          </p:cNvSpPr>
          <p:nvPr/>
        </p:nvSpPr>
        <p:spPr bwMode="auto">
          <a:xfrm>
            <a:off x="971550" y="1412875"/>
            <a:ext cx="23383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更为一般的方法</a:t>
            </a:r>
          </a:p>
        </p:txBody>
      </p:sp>
      <p:sp>
        <p:nvSpPr>
          <p:cNvPr id="21507" name="文本框 3">
            <a:extLst>
              <a:ext uri="{FF2B5EF4-FFF2-40B4-BE49-F238E27FC236}">
                <a16:creationId xmlns:a16="http://schemas.microsoft.com/office/drawing/2014/main" id="{A15698D3-8C68-4742-94F7-D3A8A5241B1E}"/>
              </a:ext>
            </a:extLst>
          </p:cNvPr>
          <p:cNvSpPr txBox="1">
            <a:spLocks noChangeArrowheads="1"/>
          </p:cNvSpPr>
          <p:nvPr/>
        </p:nvSpPr>
        <p:spPr bwMode="auto">
          <a:xfrm>
            <a:off x="1476375" y="1989138"/>
            <a:ext cx="57245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可看做是留出法的扩展，在监督学习中使用比较广泛。</a:t>
            </a:r>
            <a:endParaRPr lang="en-US" altLang="zh-CN" sz="1800"/>
          </a:p>
        </p:txBody>
      </p:sp>
      <p:sp>
        <p:nvSpPr>
          <p:cNvPr id="21508" name="矩形 4">
            <a:extLst>
              <a:ext uri="{FF2B5EF4-FFF2-40B4-BE49-F238E27FC236}">
                <a16:creationId xmlns:a16="http://schemas.microsoft.com/office/drawing/2014/main" id="{5DF67730-A456-4871-A1F8-44CF63A88568}"/>
              </a:ext>
            </a:extLst>
          </p:cNvPr>
          <p:cNvSpPr>
            <a:spLocks noChangeArrowheads="1"/>
          </p:cNvSpPr>
          <p:nvPr/>
        </p:nvSpPr>
        <p:spPr bwMode="auto">
          <a:xfrm>
            <a:off x="1476375" y="2473325"/>
            <a:ext cx="34163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对于数据集大小合理或较大时：</a:t>
            </a:r>
            <a:endParaRPr lang="en-US" altLang="zh-CN" sz="1800"/>
          </a:p>
          <a:p>
            <a:pPr>
              <a:spcBef>
                <a:spcPct val="0"/>
              </a:spcBef>
              <a:buFontTx/>
              <a:buNone/>
            </a:pPr>
            <a:endParaRPr lang="zh-CN" altLang="en-US" sz="1800"/>
          </a:p>
        </p:txBody>
      </p:sp>
      <p:sp>
        <p:nvSpPr>
          <p:cNvPr id="6" name="矩形 5">
            <a:extLst>
              <a:ext uri="{FF2B5EF4-FFF2-40B4-BE49-F238E27FC236}">
                <a16:creationId xmlns:a16="http://schemas.microsoft.com/office/drawing/2014/main" id="{2D06B593-68C0-4D0A-B469-391D006F96B7}"/>
              </a:ext>
            </a:extLst>
          </p:cNvPr>
          <p:cNvSpPr/>
          <p:nvPr/>
        </p:nvSpPr>
        <p:spPr>
          <a:xfrm>
            <a:off x="2843213" y="2963863"/>
            <a:ext cx="3241675" cy="3095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0000"/>
                </a:solidFill>
              </a:rPr>
              <a:t>数据集</a:t>
            </a:r>
          </a:p>
        </p:txBody>
      </p:sp>
      <p:cxnSp>
        <p:nvCxnSpPr>
          <p:cNvPr id="8" name="直接箭头连接符 7">
            <a:extLst>
              <a:ext uri="{FF2B5EF4-FFF2-40B4-BE49-F238E27FC236}">
                <a16:creationId xmlns:a16="http://schemas.microsoft.com/office/drawing/2014/main" id="{02956B19-94AC-46D2-B704-9B82CBA73967}"/>
              </a:ext>
            </a:extLst>
          </p:cNvPr>
          <p:cNvCxnSpPr>
            <a:endCxn id="13" idx="0"/>
          </p:cNvCxnSpPr>
          <p:nvPr/>
        </p:nvCxnSpPr>
        <p:spPr>
          <a:xfrm flipH="1">
            <a:off x="2339975" y="3273425"/>
            <a:ext cx="1584325" cy="3603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86056BE4-3795-405E-9B21-8CBD4C3A1AAA}"/>
              </a:ext>
            </a:extLst>
          </p:cNvPr>
          <p:cNvCxnSpPr>
            <a:stCxn id="6" idx="2"/>
            <a:endCxn id="14" idx="0"/>
          </p:cNvCxnSpPr>
          <p:nvPr/>
        </p:nvCxnSpPr>
        <p:spPr>
          <a:xfrm>
            <a:off x="4464050" y="3273425"/>
            <a:ext cx="144463" cy="4508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9B561FC3-9BDA-4E88-9A36-D5B2C7D7672F}"/>
              </a:ext>
            </a:extLst>
          </p:cNvPr>
          <p:cNvCxnSpPr>
            <a:endCxn id="15" idx="0"/>
          </p:cNvCxnSpPr>
          <p:nvPr/>
        </p:nvCxnSpPr>
        <p:spPr>
          <a:xfrm>
            <a:off x="5162550" y="3273425"/>
            <a:ext cx="1800225" cy="4508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BF84D6F4-7C24-467D-9EBB-AAAEFF2C3779}"/>
              </a:ext>
            </a:extLst>
          </p:cNvPr>
          <p:cNvSpPr/>
          <p:nvPr/>
        </p:nvSpPr>
        <p:spPr>
          <a:xfrm>
            <a:off x="1547813" y="3633788"/>
            <a:ext cx="1584325" cy="504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0000"/>
                </a:solidFill>
              </a:rPr>
              <a:t>训练集</a:t>
            </a:r>
          </a:p>
        </p:txBody>
      </p:sp>
      <p:sp>
        <p:nvSpPr>
          <p:cNvPr id="14" name="矩形 13">
            <a:extLst>
              <a:ext uri="{FF2B5EF4-FFF2-40B4-BE49-F238E27FC236}">
                <a16:creationId xmlns:a16="http://schemas.microsoft.com/office/drawing/2014/main" id="{F58B8802-9686-48C2-8CBC-A10222D72B30}"/>
              </a:ext>
            </a:extLst>
          </p:cNvPr>
          <p:cNvSpPr/>
          <p:nvPr/>
        </p:nvSpPr>
        <p:spPr>
          <a:xfrm>
            <a:off x="3924300" y="3724275"/>
            <a:ext cx="1368425" cy="6477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0000"/>
                </a:solidFill>
              </a:rPr>
              <a:t>验证集</a:t>
            </a:r>
          </a:p>
        </p:txBody>
      </p:sp>
      <p:sp>
        <p:nvSpPr>
          <p:cNvPr id="15" name="矩形 14">
            <a:extLst>
              <a:ext uri="{FF2B5EF4-FFF2-40B4-BE49-F238E27FC236}">
                <a16:creationId xmlns:a16="http://schemas.microsoft.com/office/drawing/2014/main" id="{E3111B81-F237-4F1A-BA0C-6963AD42CC9A}"/>
              </a:ext>
            </a:extLst>
          </p:cNvPr>
          <p:cNvSpPr/>
          <p:nvPr/>
        </p:nvSpPr>
        <p:spPr>
          <a:xfrm>
            <a:off x="6242050" y="3724275"/>
            <a:ext cx="1441450" cy="4143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0000"/>
                </a:solidFill>
              </a:rPr>
              <a:t>测试集</a:t>
            </a:r>
          </a:p>
        </p:txBody>
      </p:sp>
      <p:sp>
        <p:nvSpPr>
          <p:cNvPr id="21516" name="文本框 18">
            <a:extLst>
              <a:ext uri="{FF2B5EF4-FFF2-40B4-BE49-F238E27FC236}">
                <a16:creationId xmlns:a16="http://schemas.microsoft.com/office/drawing/2014/main" id="{AC0F2928-7350-468D-AD06-6C9967C7AF5C}"/>
              </a:ext>
            </a:extLst>
          </p:cNvPr>
          <p:cNvSpPr txBox="1">
            <a:spLocks noChangeArrowheads="1"/>
          </p:cNvSpPr>
          <p:nvPr/>
        </p:nvSpPr>
        <p:spPr bwMode="auto">
          <a:xfrm>
            <a:off x="3743325" y="3303588"/>
            <a:ext cx="6477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互斥</a:t>
            </a:r>
          </a:p>
        </p:txBody>
      </p:sp>
      <p:sp>
        <p:nvSpPr>
          <p:cNvPr id="21517" name="文本框 19">
            <a:extLst>
              <a:ext uri="{FF2B5EF4-FFF2-40B4-BE49-F238E27FC236}">
                <a16:creationId xmlns:a16="http://schemas.microsoft.com/office/drawing/2014/main" id="{7CE2489F-315A-4254-B28E-F87D090DE15C}"/>
              </a:ext>
            </a:extLst>
          </p:cNvPr>
          <p:cNvSpPr txBox="1">
            <a:spLocks noChangeArrowheads="1"/>
          </p:cNvSpPr>
          <p:nvPr/>
        </p:nvSpPr>
        <p:spPr bwMode="auto">
          <a:xfrm>
            <a:off x="1547813" y="4652963"/>
            <a:ext cx="46482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各部分比例：</a:t>
            </a:r>
            <a:r>
              <a:rPr lang="en-US" altLang="zh-CN" sz="1800"/>
              <a:t>8:1:1</a:t>
            </a:r>
            <a:r>
              <a:rPr lang="zh-CN" altLang="en-US" sz="1800"/>
              <a:t>；</a:t>
            </a:r>
            <a:r>
              <a:rPr lang="en-US" altLang="zh-CN" sz="1800"/>
              <a:t>7:2:1</a:t>
            </a:r>
            <a:r>
              <a:rPr lang="zh-CN" altLang="en-US" sz="1800"/>
              <a:t>；</a:t>
            </a:r>
            <a:r>
              <a:rPr lang="en-US" altLang="zh-CN" sz="1800"/>
              <a:t>7:1:2(</a:t>
            </a:r>
            <a:r>
              <a:rPr lang="zh-CN" altLang="en-US" sz="1800"/>
              <a:t>合理即可</a:t>
            </a:r>
            <a:r>
              <a:rPr lang="en-US" altLang="zh-CN" sz="1800"/>
              <a:t>)</a:t>
            </a:r>
            <a:endParaRPr lang="zh-CN" altLang="en-US" sz="1800"/>
          </a:p>
        </p:txBody>
      </p:sp>
    </p:spTree>
    <p:extLst>
      <p:ext uri="{BB962C8B-B14F-4D97-AF65-F5344CB8AC3E}">
        <p14:creationId xmlns:p14="http://schemas.microsoft.com/office/powerpoint/2010/main" val="2452346415"/>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文本框 1">
            <a:extLst>
              <a:ext uri="{FF2B5EF4-FFF2-40B4-BE49-F238E27FC236}">
                <a16:creationId xmlns:a16="http://schemas.microsoft.com/office/drawing/2014/main" id="{2AB85C26-D3F9-4FB0-8F83-99C6FEA66004}"/>
              </a:ext>
            </a:extLst>
          </p:cNvPr>
          <p:cNvSpPr txBox="1">
            <a:spLocks noChangeArrowheads="1"/>
          </p:cNvSpPr>
          <p:nvPr/>
        </p:nvSpPr>
        <p:spPr bwMode="auto">
          <a:xfrm>
            <a:off x="250825" y="1052513"/>
            <a:ext cx="654843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400"/>
              <a:t>举例</a:t>
            </a:r>
            <a:r>
              <a:rPr lang="en-US" altLang="zh-CN" sz="2400"/>
              <a:t>1</a:t>
            </a:r>
            <a:r>
              <a:rPr lang="zh-CN" altLang="en-US" sz="2400"/>
              <a:t>：均值的高斯分布极大似然估计是无偏的</a:t>
            </a:r>
          </a:p>
        </p:txBody>
      </p:sp>
      <p:sp>
        <p:nvSpPr>
          <p:cNvPr id="3" name="文本框 2">
            <a:extLst>
              <a:ext uri="{FF2B5EF4-FFF2-40B4-BE49-F238E27FC236}">
                <a16:creationId xmlns:a16="http://schemas.microsoft.com/office/drawing/2014/main" id="{686FCB19-C69B-4612-A35F-FC287FA0DE5F}"/>
              </a:ext>
            </a:extLst>
          </p:cNvPr>
          <p:cNvSpPr txBox="1">
            <a:spLocks noRot="1" noChangeAspect="1" noMove="1" noResize="1" noEditPoints="1" noAdjustHandles="1" noChangeArrowheads="1" noChangeShapeType="1" noTextEdit="1"/>
          </p:cNvSpPr>
          <p:nvPr/>
        </p:nvSpPr>
        <p:spPr>
          <a:xfrm>
            <a:off x="827584" y="1628800"/>
            <a:ext cx="5065297" cy="444930"/>
          </a:xfrm>
          <a:prstGeom prst="rect">
            <a:avLst/>
          </a:prstGeom>
          <a:blipFill>
            <a:blip r:embed="rId2"/>
            <a:stretch>
              <a:fillRect l="-1324" t="-5479" r="-241" b="-15068"/>
            </a:stretch>
          </a:blipFill>
        </p:spPr>
        <p:txBody>
          <a:bodyPr/>
          <a:lstStyle/>
          <a:p>
            <a:pPr>
              <a:defRPr/>
            </a:pPr>
            <a:r>
              <a:rPr lang="zh-CN" altLang="en-US">
                <a:noFill/>
              </a:rPr>
              <a:t> </a:t>
            </a:r>
          </a:p>
        </p:txBody>
      </p:sp>
      <p:pic>
        <p:nvPicPr>
          <p:cNvPr id="5124" name="图片 3">
            <a:extLst>
              <a:ext uri="{FF2B5EF4-FFF2-40B4-BE49-F238E27FC236}">
                <a16:creationId xmlns:a16="http://schemas.microsoft.com/office/drawing/2014/main" id="{5D54D7E9-B10C-4CC5-900A-FE885D95C1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450" y="2133600"/>
            <a:ext cx="4968875"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5" name="文本框 4">
            <a:extLst>
              <a:ext uri="{FF2B5EF4-FFF2-40B4-BE49-F238E27FC236}">
                <a16:creationId xmlns:a16="http://schemas.microsoft.com/office/drawing/2014/main" id="{AB95AAC0-1B5D-4A09-87C5-FE5C6E5E892E}"/>
              </a:ext>
            </a:extLst>
          </p:cNvPr>
          <p:cNvSpPr txBox="1">
            <a:spLocks noChangeArrowheads="1"/>
          </p:cNvSpPr>
          <p:nvPr/>
        </p:nvSpPr>
        <p:spPr bwMode="auto">
          <a:xfrm>
            <a:off x="828675" y="3144838"/>
            <a:ext cx="3775075" cy="40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t>高斯均值参数的极大似然估计：</a:t>
            </a:r>
          </a:p>
        </p:txBody>
      </p:sp>
      <p:sp>
        <p:nvSpPr>
          <p:cNvPr id="6" name="文本框 5">
            <a:extLst>
              <a:ext uri="{FF2B5EF4-FFF2-40B4-BE49-F238E27FC236}">
                <a16:creationId xmlns:a16="http://schemas.microsoft.com/office/drawing/2014/main" id="{08C866F8-7857-4FD6-9CF2-4D27E2D708F4}"/>
              </a:ext>
            </a:extLst>
          </p:cNvPr>
          <p:cNvSpPr txBox="1">
            <a:spLocks noRot="1" noChangeAspect="1" noMove="1" noResize="1" noEditPoints="1" noAdjustHandles="1" noChangeArrowheads="1" noChangeShapeType="1" noTextEdit="1"/>
          </p:cNvSpPr>
          <p:nvPr/>
        </p:nvSpPr>
        <p:spPr>
          <a:xfrm>
            <a:off x="4836566" y="2976126"/>
            <a:ext cx="1593128" cy="756233"/>
          </a:xfrm>
          <a:prstGeom prst="rect">
            <a:avLst/>
          </a:prstGeom>
          <a:blipFill>
            <a:blip r:embed="rId4"/>
            <a:stretch>
              <a:fillRect/>
            </a:stretch>
          </a:blipFill>
        </p:spPr>
        <p:txBody>
          <a:bodyPr/>
          <a:lstStyle/>
          <a:p>
            <a:pPr>
              <a:defRPr/>
            </a:pPr>
            <a:r>
              <a:rPr lang="zh-CN" altLang="en-US">
                <a:noFill/>
              </a:rPr>
              <a:t> </a:t>
            </a:r>
          </a:p>
        </p:txBody>
      </p:sp>
      <p:sp>
        <p:nvSpPr>
          <p:cNvPr id="7" name="文本框 6">
            <a:extLst>
              <a:ext uri="{FF2B5EF4-FFF2-40B4-BE49-F238E27FC236}">
                <a16:creationId xmlns:a16="http://schemas.microsoft.com/office/drawing/2014/main" id="{F8B9D759-A575-491C-97FC-691404DE8D12}"/>
              </a:ext>
            </a:extLst>
          </p:cNvPr>
          <p:cNvSpPr txBox="1">
            <a:spLocks noRot="1" noChangeAspect="1" noMove="1" noResize="1" noEditPoints="1" noAdjustHandles="1" noChangeArrowheads="1" noChangeShapeType="1" noTextEdit="1"/>
          </p:cNvSpPr>
          <p:nvPr/>
        </p:nvSpPr>
        <p:spPr>
          <a:xfrm>
            <a:off x="827584" y="3686268"/>
            <a:ext cx="4805546" cy="978217"/>
          </a:xfrm>
          <a:prstGeom prst="rect">
            <a:avLst/>
          </a:prstGeom>
          <a:blipFill>
            <a:blip r:embed="rId5"/>
            <a:stretch>
              <a:fillRect/>
            </a:stretch>
          </a:blipFill>
        </p:spPr>
        <p:txBody>
          <a:bodyPr/>
          <a:lstStyle/>
          <a:p>
            <a:pPr>
              <a:defRPr/>
            </a:pPr>
            <a:r>
              <a:rPr lang="zh-CN" altLang="en-US">
                <a:noFill/>
              </a:rPr>
              <a:t> </a:t>
            </a:r>
          </a:p>
        </p:txBody>
      </p:sp>
      <p:sp>
        <p:nvSpPr>
          <p:cNvPr id="8" name="文本框 7">
            <a:extLst>
              <a:ext uri="{FF2B5EF4-FFF2-40B4-BE49-F238E27FC236}">
                <a16:creationId xmlns:a16="http://schemas.microsoft.com/office/drawing/2014/main" id="{8187EEB2-1420-4505-BFFA-B3EE642CBBE1}"/>
              </a:ext>
            </a:extLst>
          </p:cNvPr>
          <p:cNvSpPr txBox="1">
            <a:spLocks noRot="1" noChangeAspect="1" noMove="1" noResize="1" noEditPoints="1" noAdjustHandles="1" noChangeArrowheads="1" noChangeShapeType="1" noTextEdit="1"/>
          </p:cNvSpPr>
          <p:nvPr/>
        </p:nvSpPr>
        <p:spPr>
          <a:xfrm>
            <a:off x="1835696" y="4707203"/>
            <a:ext cx="4752528" cy="990849"/>
          </a:xfrm>
          <a:prstGeom prst="rect">
            <a:avLst/>
          </a:prstGeom>
          <a:blipFill>
            <a:blip r:embed="rId6"/>
            <a:stretch>
              <a:fillRect/>
            </a:stretch>
          </a:blipFill>
        </p:spPr>
        <p:txBody>
          <a:bodyPr/>
          <a:lstStyle/>
          <a:p>
            <a:pPr>
              <a:defRPr/>
            </a:pPr>
            <a:r>
              <a:rPr lang="zh-CN" altLang="en-US">
                <a:noFill/>
              </a:rPr>
              <a:t> </a:t>
            </a:r>
          </a:p>
        </p:txBody>
      </p:sp>
      <p:sp>
        <p:nvSpPr>
          <p:cNvPr id="9" name="文本框 8">
            <a:extLst>
              <a:ext uri="{FF2B5EF4-FFF2-40B4-BE49-F238E27FC236}">
                <a16:creationId xmlns:a16="http://schemas.microsoft.com/office/drawing/2014/main" id="{67BBCBAD-89C0-4572-8716-D301156CFF3F}"/>
              </a:ext>
            </a:extLst>
          </p:cNvPr>
          <p:cNvSpPr txBox="1">
            <a:spLocks noRot="1" noChangeAspect="1" noMove="1" noResize="1" noEditPoints="1" noAdjustHandles="1" noChangeArrowheads="1" noChangeShapeType="1" noTextEdit="1"/>
          </p:cNvSpPr>
          <p:nvPr/>
        </p:nvSpPr>
        <p:spPr>
          <a:xfrm>
            <a:off x="2427922" y="5805264"/>
            <a:ext cx="1688989" cy="369332"/>
          </a:xfrm>
          <a:prstGeom prst="rect">
            <a:avLst/>
          </a:prstGeom>
          <a:blipFill>
            <a:blip r:embed="rId7"/>
            <a:stretch>
              <a:fillRect l="-1083" r="-3610" b="-26230"/>
            </a:stretch>
          </a:blipFill>
        </p:spPr>
        <p:txBody>
          <a:bodyPr/>
          <a:lstStyle/>
          <a:p>
            <a:pPr>
              <a:defRPr/>
            </a:pPr>
            <a:r>
              <a:rPr lang="zh-CN" altLang="en-US">
                <a:noFill/>
              </a:rPr>
              <a:t> </a:t>
            </a:r>
          </a:p>
        </p:txBody>
      </p:sp>
      <p:sp>
        <p:nvSpPr>
          <p:cNvPr id="5130" name="文本框 9">
            <a:extLst>
              <a:ext uri="{FF2B5EF4-FFF2-40B4-BE49-F238E27FC236}">
                <a16:creationId xmlns:a16="http://schemas.microsoft.com/office/drawing/2014/main" id="{B5F91E26-A9E9-4940-8EA5-AAD23CE37DD3}"/>
              </a:ext>
            </a:extLst>
          </p:cNvPr>
          <p:cNvSpPr txBox="1">
            <a:spLocks noChangeArrowheads="1"/>
          </p:cNvSpPr>
          <p:nvPr/>
        </p:nvSpPr>
        <p:spPr bwMode="auto">
          <a:xfrm>
            <a:off x="5030788" y="5792788"/>
            <a:ext cx="1724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400">
                <a:solidFill>
                  <a:srgbClr val="FF0000"/>
                </a:solidFill>
              </a:rPr>
              <a:t>无偏估计！</a:t>
            </a:r>
          </a:p>
        </p:txBody>
      </p:sp>
    </p:spTree>
    <p:extLst>
      <p:ext uri="{BB962C8B-B14F-4D97-AF65-F5344CB8AC3E}">
        <p14:creationId xmlns:p14="http://schemas.microsoft.com/office/powerpoint/2010/main" val="2010009957"/>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文本框 1">
            <a:extLst>
              <a:ext uri="{FF2B5EF4-FFF2-40B4-BE49-F238E27FC236}">
                <a16:creationId xmlns:a16="http://schemas.microsoft.com/office/drawing/2014/main" id="{73984A64-2971-432A-9BC7-9701A3B33601}"/>
              </a:ext>
            </a:extLst>
          </p:cNvPr>
          <p:cNvSpPr txBox="1">
            <a:spLocks noChangeArrowheads="1"/>
          </p:cNvSpPr>
          <p:nvPr/>
        </p:nvSpPr>
        <p:spPr bwMode="auto">
          <a:xfrm>
            <a:off x="250825" y="1052513"/>
            <a:ext cx="624046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400"/>
              <a:t>举例</a:t>
            </a:r>
            <a:r>
              <a:rPr lang="en-US" altLang="zh-CN" sz="2400"/>
              <a:t>2</a:t>
            </a:r>
            <a:r>
              <a:rPr lang="zh-CN" altLang="en-US" sz="2400"/>
              <a:t>：高斯分布方差极大似然估计是有偏的</a:t>
            </a:r>
          </a:p>
        </p:txBody>
      </p:sp>
      <p:sp>
        <p:nvSpPr>
          <p:cNvPr id="6147" name="文本框 2">
            <a:extLst>
              <a:ext uri="{FF2B5EF4-FFF2-40B4-BE49-F238E27FC236}">
                <a16:creationId xmlns:a16="http://schemas.microsoft.com/office/drawing/2014/main" id="{128B0749-6BCA-42FF-A15B-AA9D9FFDCD0E}"/>
              </a:ext>
            </a:extLst>
          </p:cNvPr>
          <p:cNvSpPr txBox="1">
            <a:spLocks noChangeArrowheads="1"/>
          </p:cNvSpPr>
          <p:nvPr/>
        </p:nvSpPr>
        <p:spPr bwMode="auto">
          <a:xfrm>
            <a:off x="827088" y="1773238"/>
            <a:ext cx="14668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t>样本方差：</a:t>
            </a:r>
          </a:p>
        </p:txBody>
      </p:sp>
      <p:sp>
        <p:nvSpPr>
          <p:cNvPr id="4" name="文本框 3">
            <a:extLst>
              <a:ext uri="{FF2B5EF4-FFF2-40B4-BE49-F238E27FC236}">
                <a16:creationId xmlns:a16="http://schemas.microsoft.com/office/drawing/2014/main" id="{14EC5B21-A80B-43C6-9288-1FEE1274281E}"/>
              </a:ext>
            </a:extLst>
          </p:cNvPr>
          <p:cNvSpPr txBox="1">
            <a:spLocks noRot="1" noChangeAspect="1" noMove="1" noResize="1" noEditPoints="1" noAdjustHandles="1" noChangeArrowheads="1" noChangeShapeType="1" noTextEdit="1"/>
          </p:cNvSpPr>
          <p:nvPr/>
        </p:nvSpPr>
        <p:spPr>
          <a:xfrm>
            <a:off x="2411760" y="1722293"/>
            <a:ext cx="3416320" cy="509178"/>
          </a:xfrm>
          <a:prstGeom prst="rect">
            <a:avLst/>
          </a:prstGeom>
          <a:blipFill>
            <a:blip r:embed="rId2"/>
            <a:stretch>
              <a:fillRect/>
            </a:stretch>
          </a:blipFill>
        </p:spPr>
        <p:txBody>
          <a:bodyPr/>
          <a:lstStyle/>
          <a:p>
            <a:pPr>
              <a:defRPr/>
            </a:pPr>
            <a:r>
              <a:rPr lang="zh-CN" altLang="en-US">
                <a:noFill/>
              </a:rPr>
              <a:t> </a:t>
            </a:r>
          </a:p>
        </p:txBody>
      </p:sp>
      <p:pic>
        <p:nvPicPr>
          <p:cNvPr id="6149" name="图片 5">
            <a:extLst>
              <a:ext uri="{FF2B5EF4-FFF2-40B4-BE49-F238E27FC236}">
                <a16:creationId xmlns:a16="http://schemas.microsoft.com/office/drawing/2014/main" id="{04D8037D-14B1-4E40-BD11-7A4BFD60E3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6550" y="2511425"/>
            <a:ext cx="3529013" cy="146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文本框 6">
            <a:extLst>
              <a:ext uri="{FF2B5EF4-FFF2-40B4-BE49-F238E27FC236}">
                <a16:creationId xmlns:a16="http://schemas.microsoft.com/office/drawing/2014/main" id="{74EB005E-095E-4304-82C6-D17AF7F076E2}"/>
              </a:ext>
            </a:extLst>
          </p:cNvPr>
          <p:cNvSpPr txBox="1">
            <a:spLocks noRot="1" noChangeAspect="1" noMove="1" noResize="1" noEditPoints="1" noAdjustHandles="1" noChangeArrowheads="1" noChangeShapeType="1" noTextEdit="1"/>
          </p:cNvSpPr>
          <p:nvPr/>
        </p:nvSpPr>
        <p:spPr>
          <a:xfrm>
            <a:off x="5652120" y="3366517"/>
            <a:ext cx="3533275" cy="572401"/>
          </a:xfrm>
          <a:prstGeom prst="rect">
            <a:avLst/>
          </a:prstGeom>
          <a:blipFill>
            <a:blip r:embed="rId4"/>
            <a:stretch>
              <a:fillRect r="-1207" b="-3191"/>
            </a:stretch>
          </a:blipFill>
        </p:spPr>
        <p:txBody>
          <a:bodyPr/>
          <a:lstStyle/>
          <a:p>
            <a:pPr>
              <a:defRPr/>
            </a:pPr>
            <a:r>
              <a:rPr lang="zh-CN" altLang="en-US">
                <a:noFill/>
              </a:rPr>
              <a:t> </a:t>
            </a:r>
          </a:p>
        </p:txBody>
      </p:sp>
      <p:sp>
        <p:nvSpPr>
          <p:cNvPr id="6151" name="文本框 7">
            <a:extLst>
              <a:ext uri="{FF2B5EF4-FFF2-40B4-BE49-F238E27FC236}">
                <a16:creationId xmlns:a16="http://schemas.microsoft.com/office/drawing/2014/main" id="{E31E0EA7-13D7-47F8-A0B4-8C2EF46E1642}"/>
              </a:ext>
            </a:extLst>
          </p:cNvPr>
          <p:cNvSpPr txBox="1">
            <a:spLocks noChangeArrowheads="1"/>
          </p:cNvSpPr>
          <p:nvPr/>
        </p:nvSpPr>
        <p:spPr bwMode="auto">
          <a:xfrm>
            <a:off x="827088" y="2798763"/>
            <a:ext cx="8778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800"/>
              <a:t>其中，</a:t>
            </a:r>
          </a:p>
        </p:txBody>
      </p:sp>
      <p:sp>
        <p:nvSpPr>
          <p:cNvPr id="9" name="文本框 8">
            <a:extLst>
              <a:ext uri="{FF2B5EF4-FFF2-40B4-BE49-F238E27FC236}">
                <a16:creationId xmlns:a16="http://schemas.microsoft.com/office/drawing/2014/main" id="{A1C9E851-41A7-4E60-B46A-B9165A58A35E}"/>
              </a:ext>
            </a:extLst>
          </p:cNvPr>
          <p:cNvSpPr txBox="1">
            <a:spLocks noRot="1" noChangeAspect="1" noMove="1" noResize="1" noEditPoints="1" noAdjustHandles="1" noChangeArrowheads="1" noChangeShapeType="1" noTextEdit="1"/>
          </p:cNvSpPr>
          <p:nvPr/>
        </p:nvSpPr>
        <p:spPr>
          <a:xfrm>
            <a:off x="6156176" y="2649447"/>
            <a:ext cx="2373086" cy="668388"/>
          </a:xfrm>
          <a:prstGeom prst="rect">
            <a:avLst/>
          </a:prstGeom>
          <a:blipFill>
            <a:blip r:embed="rId5"/>
            <a:stretch>
              <a:fillRect/>
            </a:stretch>
          </a:blipFill>
        </p:spPr>
        <p:txBody>
          <a:bodyPr/>
          <a:lstStyle/>
          <a:p>
            <a:pPr>
              <a:defRPr/>
            </a:pPr>
            <a:r>
              <a:rPr lang="zh-CN" altLang="en-US">
                <a:noFill/>
              </a:rPr>
              <a:t> </a:t>
            </a:r>
          </a:p>
        </p:txBody>
      </p:sp>
      <p:sp>
        <p:nvSpPr>
          <p:cNvPr id="6153" name="文本框 9">
            <a:extLst>
              <a:ext uri="{FF2B5EF4-FFF2-40B4-BE49-F238E27FC236}">
                <a16:creationId xmlns:a16="http://schemas.microsoft.com/office/drawing/2014/main" id="{2B3F9412-A80C-4308-8D3C-84CBFE8165CC}"/>
              </a:ext>
            </a:extLst>
          </p:cNvPr>
          <p:cNvSpPr txBox="1">
            <a:spLocks noChangeArrowheads="1"/>
          </p:cNvSpPr>
          <p:nvPr/>
        </p:nvSpPr>
        <p:spPr bwMode="auto">
          <a:xfrm>
            <a:off x="539750" y="4257675"/>
            <a:ext cx="297973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t>如何使其成为无偏估计？</a:t>
            </a:r>
          </a:p>
        </p:txBody>
      </p:sp>
      <p:pic>
        <p:nvPicPr>
          <p:cNvPr id="6154" name="图片 10">
            <a:extLst>
              <a:ext uri="{FF2B5EF4-FFF2-40B4-BE49-F238E27FC236}">
                <a16:creationId xmlns:a16="http://schemas.microsoft.com/office/drawing/2014/main" id="{9776E6CA-D500-446B-878F-196AA48B9F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04975" y="4722813"/>
            <a:ext cx="3703638" cy="101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文本框 11">
            <a:extLst>
              <a:ext uri="{FF2B5EF4-FFF2-40B4-BE49-F238E27FC236}">
                <a16:creationId xmlns:a16="http://schemas.microsoft.com/office/drawing/2014/main" id="{79D11682-507D-43F5-BBB7-BCF2F51D842E}"/>
              </a:ext>
            </a:extLst>
          </p:cNvPr>
          <p:cNvSpPr txBox="1">
            <a:spLocks noRot="1" noChangeAspect="1" noMove="1" noResize="1" noEditPoints="1" noAdjustHandles="1" noChangeArrowheads="1" noChangeShapeType="1" noTextEdit="1"/>
          </p:cNvSpPr>
          <p:nvPr/>
        </p:nvSpPr>
        <p:spPr>
          <a:xfrm>
            <a:off x="6156176" y="4915362"/>
            <a:ext cx="2142381" cy="509178"/>
          </a:xfrm>
          <a:prstGeom prst="rect">
            <a:avLst/>
          </a:prstGeom>
          <a:blipFill>
            <a:blip r:embed="rId7"/>
            <a:stretch>
              <a:fillRect/>
            </a:stretch>
          </a:blipFill>
        </p:spPr>
        <p:txBody>
          <a:bodyPr/>
          <a:lstStyle/>
          <a:p>
            <a:pPr>
              <a:defRPr/>
            </a:pPr>
            <a:r>
              <a:rPr lang="zh-CN" altLang="en-US">
                <a:noFill/>
              </a:rPr>
              <a:t> </a:t>
            </a:r>
          </a:p>
        </p:txBody>
      </p:sp>
      <p:sp>
        <p:nvSpPr>
          <p:cNvPr id="6156" name="文本框 12">
            <a:extLst>
              <a:ext uri="{FF2B5EF4-FFF2-40B4-BE49-F238E27FC236}">
                <a16:creationId xmlns:a16="http://schemas.microsoft.com/office/drawing/2014/main" id="{1A7EDFD3-EC86-44B6-B123-AD1387B7E76A}"/>
              </a:ext>
            </a:extLst>
          </p:cNvPr>
          <p:cNvSpPr txBox="1">
            <a:spLocks noChangeArrowheads="1"/>
          </p:cNvSpPr>
          <p:nvPr/>
        </p:nvSpPr>
        <p:spPr bwMode="auto">
          <a:xfrm>
            <a:off x="6608763" y="5537200"/>
            <a:ext cx="14668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solidFill>
                  <a:srgbClr val="FF0000"/>
                </a:solidFill>
              </a:rPr>
              <a:t>无偏估计！</a:t>
            </a:r>
            <a:endParaRPr lang="zh-CN" altLang="en-US" sz="2000"/>
          </a:p>
        </p:txBody>
      </p:sp>
    </p:spTree>
    <p:extLst>
      <p:ext uri="{BB962C8B-B14F-4D97-AF65-F5344CB8AC3E}">
        <p14:creationId xmlns:p14="http://schemas.microsoft.com/office/powerpoint/2010/main" val="3422277313"/>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文本框 1">
            <a:extLst>
              <a:ext uri="{FF2B5EF4-FFF2-40B4-BE49-F238E27FC236}">
                <a16:creationId xmlns:a16="http://schemas.microsoft.com/office/drawing/2014/main" id="{86BB9A5A-81DD-4A58-86AA-EE301334C143}"/>
              </a:ext>
            </a:extLst>
          </p:cNvPr>
          <p:cNvSpPr txBox="1">
            <a:spLocks noChangeArrowheads="1"/>
          </p:cNvSpPr>
          <p:nvPr/>
        </p:nvSpPr>
        <p:spPr bwMode="auto">
          <a:xfrm>
            <a:off x="179388" y="1052513"/>
            <a:ext cx="11080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400"/>
              <a:t>方差：</a:t>
            </a:r>
          </a:p>
        </p:txBody>
      </p:sp>
      <p:sp>
        <p:nvSpPr>
          <p:cNvPr id="3" name="文本框 2">
            <a:extLst>
              <a:ext uri="{FF2B5EF4-FFF2-40B4-BE49-F238E27FC236}">
                <a16:creationId xmlns:a16="http://schemas.microsoft.com/office/drawing/2014/main" id="{E55E3522-C7FE-4446-B7B4-DEDDE08FE2E4}"/>
              </a:ext>
            </a:extLst>
          </p:cNvPr>
          <p:cNvSpPr txBox="1">
            <a:spLocks noRot="1" noChangeAspect="1" noMove="1" noResize="1" noEditPoints="1" noAdjustHandles="1" noChangeArrowheads="1" noChangeShapeType="1" noTextEdit="1"/>
          </p:cNvSpPr>
          <p:nvPr/>
        </p:nvSpPr>
        <p:spPr>
          <a:xfrm>
            <a:off x="539552" y="1700808"/>
            <a:ext cx="7677551" cy="369332"/>
          </a:xfrm>
          <a:prstGeom prst="rect">
            <a:avLst/>
          </a:prstGeom>
          <a:blipFill>
            <a:blip r:embed="rId3"/>
            <a:stretch>
              <a:fillRect l="-715" t="-11475" b="-26230"/>
            </a:stretch>
          </a:blipFill>
        </p:spPr>
        <p:txBody>
          <a:bodyPr/>
          <a:lstStyle/>
          <a:p>
            <a:pPr>
              <a:defRPr/>
            </a:pPr>
            <a:r>
              <a:rPr lang="zh-CN" altLang="en-US">
                <a:noFill/>
              </a:rPr>
              <a:t> </a:t>
            </a:r>
          </a:p>
        </p:txBody>
      </p:sp>
      <p:pic>
        <p:nvPicPr>
          <p:cNvPr id="7172" name="图片 3">
            <a:extLst>
              <a:ext uri="{FF2B5EF4-FFF2-40B4-BE49-F238E27FC236}">
                <a16:creationId xmlns:a16="http://schemas.microsoft.com/office/drawing/2014/main" id="{3163F448-5432-46F6-89FE-DE31C54619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39975" y="2141538"/>
            <a:ext cx="2776538"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3" name="文本框 4">
            <a:extLst>
              <a:ext uri="{FF2B5EF4-FFF2-40B4-BE49-F238E27FC236}">
                <a16:creationId xmlns:a16="http://schemas.microsoft.com/office/drawing/2014/main" id="{6F1D8126-6913-420D-8949-01D508AF37A5}"/>
              </a:ext>
            </a:extLst>
          </p:cNvPr>
          <p:cNvSpPr txBox="1">
            <a:spLocks noChangeArrowheads="1"/>
          </p:cNvSpPr>
          <p:nvPr/>
        </p:nvSpPr>
        <p:spPr bwMode="auto">
          <a:xfrm>
            <a:off x="611188" y="2957513"/>
            <a:ext cx="48275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800"/>
              <a:t>使用样本数相同的不同训练集产生的方差为</a:t>
            </a:r>
            <a:r>
              <a:rPr lang="zh-CN" altLang="en-US" sz="2000"/>
              <a:t>：</a:t>
            </a:r>
          </a:p>
        </p:txBody>
      </p:sp>
      <p:pic>
        <p:nvPicPr>
          <p:cNvPr id="7174" name="图片 5">
            <a:extLst>
              <a:ext uri="{FF2B5EF4-FFF2-40B4-BE49-F238E27FC236}">
                <a16:creationId xmlns:a16="http://schemas.microsoft.com/office/drawing/2014/main" id="{EA2014B2-FACD-4EE2-AF65-B29DA160F6F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3713" y="3421063"/>
            <a:ext cx="4392612" cy="80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5" name="文本框 7">
            <a:extLst>
              <a:ext uri="{FF2B5EF4-FFF2-40B4-BE49-F238E27FC236}">
                <a16:creationId xmlns:a16="http://schemas.microsoft.com/office/drawing/2014/main" id="{430BA272-CD77-485E-832D-264E06E07AE3}"/>
              </a:ext>
            </a:extLst>
          </p:cNvPr>
          <p:cNvSpPr txBox="1">
            <a:spLocks noChangeArrowheads="1"/>
          </p:cNvSpPr>
          <p:nvPr/>
        </p:nvSpPr>
        <p:spPr bwMode="auto">
          <a:xfrm>
            <a:off x="827088" y="4508500"/>
            <a:ext cx="22621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800"/>
              <a:t>偏差与方差的区别：</a:t>
            </a:r>
          </a:p>
        </p:txBody>
      </p:sp>
      <p:sp>
        <p:nvSpPr>
          <p:cNvPr id="7176" name="文本框 8">
            <a:extLst>
              <a:ext uri="{FF2B5EF4-FFF2-40B4-BE49-F238E27FC236}">
                <a16:creationId xmlns:a16="http://schemas.microsoft.com/office/drawing/2014/main" id="{8F883BF2-7D24-46CE-B1F1-EF434EA1D3BE}"/>
              </a:ext>
            </a:extLst>
          </p:cNvPr>
          <p:cNvSpPr txBox="1">
            <a:spLocks noChangeArrowheads="1"/>
          </p:cNvSpPr>
          <p:nvPr/>
        </p:nvSpPr>
        <p:spPr bwMode="auto">
          <a:xfrm>
            <a:off x="1589088" y="5661025"/>
            <a:ext cx="69040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en-US" altLang="zh-CN" sz="1800"/>
              <a:t>2. </a:t>
            </a:r>
            <a:r>
              <a:rPr lang="zh-CN" altLang="en-US" sz="1800"/>
              <a:t>方差描述预测值的变化范围，也即对特定数据集选择的敏感程度</a:t>
            </a:r>
          </a:p>
        </p:txBody>
      </p:sp>
      <p:sp>
        <p:nvSpPr>
          <p:cNvPr id="7177" name="文本框 10">
            <a:extLst>
              <a:ext uri="{FF2B5EF4-FFF2-40B4-BE49-F238E27FC236}">
                <a16:creationId xmlns:a16="http://schemas.microsoft.com/office/drawing/2014/main" id="{9C7E113B-0217-4016-81EA-8C9D4BCADAA2}"/>
              </a:ext>
            </a:extLst>
          </p:cNvPr>
          <p:cNvSpPr txBox="1">
            <a:spLocks noChangeArrowheads="1"/>
          </p:cNvSpPr>
          <p:nvPr/>
        </p:nvSpPr>
        <p:spPr bwMode="auto">
          <a:xfrm>
            <a:off x="1589088" y="5160963"/>
            <a:ext cx="49609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en-US" altLang="zh-CN" sz="1800"/>
              <a:t>1. </a:t>
            </a:r>
            <a:r>
              <a:rPr lang="zh-CN" altLang="en-US" sz="1800"/>
              <a:t>偏差描述预测值的期望与真实值之间的差距</a:t>
            </a:r>
          </a:p>
        </p:txBody>
      </p:sp>
    </p:spTree>
    <p:extLst>
      <p:ext uri="{BB962C8B-B14F-4D97-AF65-F5344CB8AC3E}">
        <p14:creationId xmlns:p14="http://schemas.microsoft.com/office/powerpoint/2010/main" val="2065391738"/>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文本框 1">
            <a:extLst>
              <a:ext uri="{FF2B5EF4-FFF2-40B4-BE49-F238E27FC236}">
                <a16:creationId xmlns:a16="http://schemas.microsoft.com/office/drawing/2014/main" id="{E394C2F2-5446-44CF-88F2-593E0A2C1DB8}"/>
              </a:ext>
            </a:extLst>
          </p:cNvPr>
          <p:cNvSpPr txBox="1">
            <a:spLocks noChangeArrowheads="1"/>
          </p:cNvSpPr>
          <p:nvPr/>
        </p:nvSpPr>
        <p:spPr bwMode="auto">
          <a:xfrm>
            <a:off x="323850" y="1125538"/>
            <a:ext cx="27495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400"/>
              <a:t>偏差</a:t>
            </a:r>
            <a:r>
              <a:rPr lang="en-US" altLang="zh-CN" sz="2400"/>
              <a:t>-</a:t>
            </a:r>
            <a:r>
              <a:rPr lang="zh-CN" altLang="en-US" sz="2400"/>
              <a:t>方差可视化：</a:t>
            </a:r>
          </a:p>
        </p:txBody>
      </p:sp>
      <p:pic>
        <p:nvPicPr>
          <p:cNvPr id="9219" name="图片 2">
            <a:extLst>
              <a:ext uri="{FF2B5EF4-FFF2-40B4-BE49-F238E27FC236}">
                <a16:creationId xmlns:a16="http://schemas.microsoft.com/office/drawing/2014/main" id="{4E74D065-B2DE-4DA4-B780-AD53002E12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713" y="1773238"/>
            <a:ext cx="4392612"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6697929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
            <a:extLst>
              <a:ext uri="{FF2B5EF4-FFF2-40B4-BE49-F238E27FC236}">
                <a16:creationId xmlns:a16="http://schemas.microsoft.com/office/drawing/2014/main" id="{68AE0C38-8FD1-4094-B02C-56C5553264F5}"/>
              </a:ext>
            </a:extLst>
          </p:cNvPr>
          <p:cNvSpPr txBox="1">
            <a:spLocks noChangeArrowheads="1"/>
          </p:cNvSpPr>
          <p:nvPr/>
        </p:nvSpPr>
        <p:spPr bwMode="auto">
          <a:xfrm>
            <a:off x="323850" y="1196975"/>
            <a:ext cx="56276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400"/>
              <a:t>偏差</a:t>
            </a:r>
            <a:r>
              <a:rPr lang="en-US" altLang="zh-CN" sz="2400"/>
              <a:t>-</a:t>
            </a:r>
            <a:r>
              <a:rPr lang="zh-CN" altLang="en-US" sz="2400"/>
              <a:t>方差窘境（</a:t>
            </a:r>
            <a:r>
              <a:rPr lang="en-US" altLang="zh-CN" sz="2400"/>
              <a:t>bias-variance dilemma)</a:t>
            </a:r>
            <a:endParaRPr lang="zh-CN" altLang="en-US" sz="2400"/>
          </a:p>
        </p:txBody>
      </p:sp>
      <p:pic>
        <p:nvPicPr>
          <p:cNvPr id="10243" name="图片 3">
            <a:extLst>
              <a:ext uri="{FF2B5EF4-FFF2-40B4-BE49-F238E27FC236}">
                <a16:creationId xmlns:a16="http://schemas.microsoft.com/office/drawing/2014/main" id="{6B555256-1CB0-4D03-8B21-811C73453C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113" y="1773238"/>
            <a:ext cx="6264275" cy="332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51356534"/>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文本框 1">
            <a:extLst>
              <a:ext uri="{FF2B5EF4-FFF2-40B4-BE49-F238E27FC236}">
                <a16:creationId xmlns:a16="http://schemas.microsoft.com/office/drawing/2014/main" id="{E011A381-4DAD-4A1C-825B-55C3020576C3}"/>
              </a:ext>
            </a:extLst>
          </p:cNvPr>
          <p:cNvSpPr txBox="1">
            <a:spLocks noChangeArrowheads="1"/>
          </p:cNvSpPr>
          <p:nvPr/>
        </p:nvSpPr>
        <p:spPr bwMode="auto">
          <a:xfrm>
            <a:off x="179388" y="1125538"/>
            <a:ext cx="64516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400"/>
              <a:t>偏差</a:t>
            </a:r>
            <a:r>
              <a:rPr lang="en-US" altLang="zh-CN" sz="2400"/>
              <a:t>-</a:t>
            </a:r>
            <a:r>
              <a:rPr lang="zh-CN" altLang="en-US" sz="2400"/>
              <a:t>方差分解（</a:t>
            </a:r>
            <a:r>
              <a:rPr lang="en-US" altLang="zh-CN" sz="2400"/>
              <a:t>bias-variance decomposition)</a:t>
            </a:r>
            <a:endParaRPr lang="zh-CN" altLang="en-US" sz="2400"/>
          </a:p>
        </p:txBody>
      </p:sp>
      <p:sp>
        <p:nvSpPr>
          <p:cNvPr id="12291" name="文本框 2">
            <a:extLst>
              <a:ext uri="{FF2B5EF4-FFF2-40B4-BE49-F238E27FC236}">
                <a16:creationId xmlns:a16="http://schemas.microsoft.com/office/drawing/2014/main" id="{A3031EC6-2D2A-4DB1-9468-E71CAD776446}"/>
              </a:ext>
            </a:extLst>
          </p:cNvPr>
          <p:cNvSpPr txBox="1">
            <a:spLocks noChangeArrowheads="1"/>
          </p:cNvSpPr>
          <p:nvPr/>
        </p:nvSpPr>
        <p:spPr bwMode="auto">
          <a:xfrm>
            <a:off x="395288" y="1773238"/>
            <a:ext cx="29067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t>什么是偏差</a:t>
            </a:r>
            <a:r>
              <a:rPr lang="en-US" altLang="zh-CN" sz="2000"/>
              <a:t>-</a:t>
            </a:r>
            <a:r>
              <a:rPr lang="zh-CN" altLang="en-US" sz="2000"/>
              <a:t>方差分解？</a:t>
            </a:r>
          </a:p>
        </p:txBody>
      </p:sp>
      <p:sp>
        <p:nvSpPr>
          <p:cNvPr id="12292" name="文本框 3">
            <a:extLst>
              <a:ext uri="{FF2B5EF4-FFF2-40B4-BE49-F238E27FC236}">
                <a16:creationId xmlns:a16="http://schemas.microsoft.com/office/drawing/2014/main" id="{AF5E0E98-63C1-4C7B-BAB9-70B76ADC9E73}"/>
              </a:ext>
            </a:extLst>
          </p:cNvPr>
          <p:cNvSpPr txBox="1">
            <a:spLocks noChangeArrowheads="1"/>
          </p:cNvSpPr>
          <p:nvPr/>
        </p:nvSpPr>
        <p:spPr bwMode="auto">
          <a:xfrm>
            <a:off x="1208088" y="2428875"/>
            <a:ext cx="37147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solidFill>
                  <a:srgbClr val="FF0000"/>
                </a:solidFill>
              </a:rPr>
              <a:t>期望损失 </a:t>
            </a:r>
            <a:r>
              <a:rPr lang="en-US" altLang="zh-CN" sz="2000">
                <a:solidFill>
                  <a:srgbClr val="FF0000"/>
                </a:solidFill>
              </a:rPr>
              <a:t>= </a:t>
            </a:r>
            <a:r>
              <a:rPr lang="zh-CN" altLang="en-US" sz="2000">
                <a:solidFill>
                  <a:srgbClr val="FF0000"/>
                </a:solidFill>
              </a:rPr>
              <a:t>偏差</a:t>
            </a:r>
            <a:r>
              <a:rPr lang="en-US" altLang="zh-CN" sz="2000" baseline="30000">
                <a:solidFill>
                  <a:srgbClr val="FF0000"/>
                </a:solidFill>
              </a:rPr>
              <a:t>2</a:t>
            </a:r>
            <a:r>
              <a:rPr lang="en-US" altLang="zh-CN" sz="2000">
                <a:solidFill>
                  <a:srgbClr val="FF0000"/>
                </a:solidFill>
              </a:rPr>
              <a:t> + </a:t>
            </a:r>
            <a:r>
              <a:rPr lang="zh-CN" altLang="en-US" sz="2000">
                <a:solidFill>
                  <a:srgbClr val="FF0000"/>
                </a:solidFill>
              </a:rPr>
              <a:t>方差 </a:t>
            </a:r>
            <a:r>
              <a:rPr lang="en-US" altLang="zh-CN" sz="2000">
                <a:solidFill>
                  <a:srgbClr val="FF0000"/>
                </a:solidFill>
              </a:rPr>
              <a:t>+ </a:t>
            </a:r>
            <a:r>
              <a:rPr lang="zh-CN" altLang="en-US" sz="2000">
                <a:solidFill>
                  <a:srgbClr val="FF0000"/>
                </a:solidFill>
              </a:rPr>
              <a:t>噪声</a:t>
            </a:r>
          </a:p>
        </p:txBody>
      </p:sp>
      <p:sp>
        <p:nvSpPr>
          <p:cNvPr id="12293" name="文本框 4">
            <a:extLst>
              <a:ext uri="{FF2B5EF4-FFF2-40B4-BE49-F238E27FC236}">
                <a16:creationId xmlns:a16="http://schemas.microsoft.com/office/drawing/2014/main" id="{F7A23E5A-D9B6-4650-8E05-B0E266D9AD46}"/>
              </a:ext>
            </a:extLst>
          </p:cNvPr>
          <p:cNvSpPr txBox="1">
            <a:spLocks noChangeArrowheads="1"/>
          </p:cNvSpPr>
          <p:nvPr/>
        </p:nvSpPr>
        <p:spPr bwMode="auto">
          <a:xfrm>
            <a:off x="468313" y="4373563"/>
            <a:ext cx="33464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t>为什么进行偏差</a:t>
            </a:r>
            <a:r>
              <a:rPr lang="en-US" altLang="zh-CN" sz="2000"/>
              <a:t>-</a:t>
            </a:r>
            <a:r>
              <a:rPr lang="zh-CN" altLang="en-US" sz="2000"/>
              <a:t>方差分解？</a:t>
            </a:r>
          </a:p>
        </p:txBody>
      </p:sp>
      <p:sp>
        <p:nvSpPr>
          <p:cNvPr id="12294" name="文本框 6">
            <a:extLst>
              <a:ext uri="{FF2B5EF4-FFF2-40B4-BE49-F238E27FC236}">
                <a16:creationId xmlns:a16="http://schemas.microsoft.com/office/drawing/2014/main" id="{A20E983B-032C-4EDF-AB62-E7AB9FE3BF10}"/>
              </a:ext>
            </a:extLst>
          </p:cNvPr>
          <p:cNvSpPr txBox="1">
            <a:spLocks noChangeArrowheads="1"/>
          </p:cNvSpPr>
          <p:nvPr/>
        </p:nvSpPr>
        <p:spPr bwMode="auto">
          <a:xfrm>
            <a:off x="1116013" y="5084763"/>
            <a:ext cx="300513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solidFill>
                  <a:srgbClr val="FF0000"/>
                </a:solidFill>
              </a:rPr>
              <a:t>为了解释算法的泛化性能</a:t>
            </a:r>
          </a:p>
        </p:txBody>
      </p:sp>
      <p:sp>
        <p:nvSpPr>
          <p:cNvPr id="12295" name="文本框 7">
            <a:extLst>
              <a:ext uri="{FF2B5EF4-FFF2-40B4-BE49-F238E27FC236}">
                <a16:creationId xmlns:a16="http://schemas.microsoft.com/office/drawing/2014/main" id="{E096861F-6FD1-4E28-9BA8-93E31520E31C}"/>
              </a:ext>
            </a:extLst>
          </p:cNvPr>
          <p:cNvSpPr txBox="1">
            <a:spLocks noChangeArrowheads="1"/>
          </p:cNvSpPr>
          <p:nvPr/>
        </p:nvSpPr>
        <p:spPr bwMode="auto">
          <a:xfrm>
            <a:off x="441325" y="3003550"/>
            <a:ext cx="22367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t>期望损失是什么？</a:t>
            </a:r>
          </a:p>
        </p:txBody>
      </p:sp>
      <p:sp>
        <p:nvSpPr>
          <p:cNvPr id="12296" name="文本框 8">
            <a:extLst>
              <a:ext uri="{FF2B5EF4-FFF2-40B4-BE49-F238E27FC236}">
                <a16:creationId xmlns:a16="http://schemas.microsoft.com/office/drawing/2014/main" id="{B040B7D3-F3C9-43B5-B4B0-10164F447C19}"/>
              </a:ext>
            </a:extLst>
          </p:cNvPr>
          <p:cNvSpPr txBox="1">
            <a:spLocks noChangeArrowheads="1"/>
          </p:cNvSpPr>
          <p:nvPr/>
        </p:nvSpPr>
        <p:spPr bwMode="auto">
          <a:xfrm>
            <a:off x="1174750" y="3598863"/>
            <a:ext cx="691673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000">
                <a:solidFill>
                  <a:srgbClr val="FF0000"/>
                </a:solidFill>
              </a:rPr>
              <a:t>损失函数的期望，损失函数可以是均方误差损失，</a:t>
            </a:r>
            <a:r>
              <a:rPr lang="en-US" altLang="zh-CN" sz="2000">
                <a:solidFill>
                  <a:srgbClr val="FF0000"/>
                </a:solidFill>
              </a:rPr>
              <a:t>0/1</a:t>
            </a:r>
            <a:r>
              <a:rPr lang="zh-CN" altLang="en-US" sz="2000">
                <a:solidFill>
                  <a:srgbClr val="FF0000"/>
                </a:solidFill>
              </a:rPr>
              <a:t>损失。</a:t>
            </a:r>
          </a:p>
        </p:txBody>
      </p:sp>
    </p:spTree>
    <p:extLst>
      <p:ext uri="{BB962C8B-B14F-4D97-AF65-F5344CB8AC3E}">
        <p14:creationId xmlns:p14="http://schemas.microsoft.com/office/powerpoint/2010/main" val="165215759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文本框 1">
            <a:extLst>
              <a:ext uri="{FF2B5EF4-FFF2-40B4-BE49-F238E27FC236}">
                <a16:creationId xmlns:a16="http://schemas.microsoft.com/office/drawing/2014/main" id="{31D441CC-F2BF-4D5D-A600-535025F5B6D0}"/>
              </a:ext>
            </a:extLst>
          </p:cNvPr>
          <p:cNvSpPr txBox="1">
            <a:spLocks noChangeArrowheads="1"/>
          </p:cNvSpPr>
          <p:nvPr/>
        </p:nvSpPr>
        <p:spPr bwMode="auto">
          <a:xfrm>
            <a:off x="250825" y="1052513"/>
            <a:ext cx="42894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基于均方误差的偏差</a:t>
            </a:r>
            <a:r>
              <a:rPr lang="en-US" altLang="zh-CN" sz="2400"/>
              <a:t>-</a:t>
            </a:r>
            <a:r>
              <a:rPr lang="zh-CN" altLang="en-US" sz="2400"/>
              <a:t>方差分解</a:t>
            </a:r>
          </a:p>
        </p:txBody>
      </p:sp>
      <p:sp>
        <p:nvSpPr>
          <p:cNvPr id="14339" name="文本框 2">
            <a:extLst>
              <a:ext uri="{FF2B5EF4-FFF2-40B4-BE49-F238E27FC236}">
                <a16:creationId xmlns:a16="http://schemas.microsoft.com/office/drawing/2014/main" id="{FFFFDA5D-0928-478F-878A-1CFE43213932}"/>
              </a:ext>
            </a:extLst>
          </p:cNvPr>
          <p:cNvSpPr txBox="1">
            <a:spLocks noChangeArrowheads="1"/>
          </p:cNvSpPr>
          <p:nvPr/>
        </p:nvSpPr>
        <p:spPr bwMode="auto">
          <a:xfrm>
            <a:off x="468313" y="1773238"/>
            <a:ext cx="102393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定义： </a:t>
            </a:r>
          </a:p>
        </p:txBody>
      </p:sp>
      <p:sp>
        <p:nvSpPr>
          <p:cNvPr id="5" name="文本框 4">
            <a:extLst>
              <a:ext uri="{FF2B5EF4-FFF2-40B4-BE49-F238E27FC236}">
                <a16:creationId xmlns:a16="http://schemas.microsoft.com/office/drawing/2014/main" id="{57DD8C40-94D4-4FA3-8D09-841CB9DAB064}"/>
              </a:ext>
            </a:extLst>
          </p:cNvPr>
          <p:cNvSpPr txBox="1">
            <a:spLocks noRot="1" noChangeAspect="1" noMove="1" noResize="1" noEditPoints="1" noAdjustHandles="1" noChangeArrowheads="1" noChangeShapeType="1" noTextEdit="1"/>
          </p:cNvSpPr>
          <p:nvPr/>
        </p:nvSpPr>
        <p:spPr>
          <a:xfrm>
            <a:off x="1420439" y="1772816"/>
            <a:ext cx="3109313" cy="400110"/>
          </a:xfrm>
          <a:prstGeom prst="rect">
            <a:avLst/>
          </a:prstGeom>
          <a:blipFill>
            <a:blip r:embed="rId3"/>
            <a:stretch>
              <a:fillRect t="-12308" r="-1765" b="-29231"/>
            </a:stretch>
          </a:blipFill>
        </p:spPr>
        <p:txBody>
          <a:bodyPr/>
          <a:lstStyle/>
          <a:p>
            <a:pPr>
              <a:defRPr/>
            </a:pPr>
            <a:r>
              <a:rPr lang="zh-CN" altLang="en-US">
                <a:noFill/>
              </a:rPr>
              <a:t> </a:t>
            </a:r>
          </a:p>
        </p:txBody>
      </p:sp>
      <p:sp>
        <p:nvSpPr>
          <p:cNvPr id="6" name="文本框 5">
            <a:extLst>
              <a:ext uri="{FF2B5EF4-FFF2-40B4-BE49-F238E27FC236}">
                <a16:creationId xmlns:a16="http://schemas.microsoft.com/office/drawing/2014/main" id="{40683EB6-ED05-4A18-9987-C5BCED75DD49}"/>
              </a:ext>
            </a:extLst>
          </p:cNvPr>
          <p:cNvSpPr txBox="1">
            <a:spLocks noRot="1" noChangeAspect="1" noMove="1" noResize="1" noEditPoints="1" noAdjustHandles="1" noChangeArrowheads="1" noChangeShapeType="1" noTextEdit="1"/>
          </p:cNvSpPr>
          <p:nvPr/>
        </p:nvSpPr>
        <p:spPr>
          <a:xfrm>
            <a:off x="5004048" y="1783156"/>
            <a:ext cx="1615699" cy="400110"/>
          </a:xfrm>
          <a:prstGeom prst="rect">
            <a:avLst/>
          </a:prstGeom>
          <a:blipFill>
            <a:blip r:embed="rId4"/>
            <a:stretch>
              <a:fillRect t="-12308" r="-3396" b="-24615"/>
            </a:stretch>
          </a:blipFill>
        </p:spPr>
        <p:txBody>
          <a:bodyPr/>
          <a:lstStyle/>
          <a:p>
            <a:pPr>
              <a:defRPr/>
            </a:pPr>
            <a:r>
              <a:rPr lang="zh-CN" altLang="en-US">
                <a:noFill/>
              </a:rPr>
              <a:t> </a:t>
            </a:r>
          </a:p>
        </p:txBody>
      </p:sp>
      <p:sp>
        <p:nvSpPr>
          <p:cNvPr id="8" name="文本框 7">
            <a:extLst>
              <a:ext uri="{FF2B5EF4-FFF2-40B4-BE49-F238E27FC236}">
                <a16:creationId xmlns:a16="http://schemas.microsoft.com/office/drawing/2014/main" id="{61C7EAC4-3D77-4351-AE5D-45B3A0A8C9F7}"/>
              </a:ext>
            </a:extLst>
          </p:cNvPr>
          <p:cNvSpPr txBox="1">
            <a:spLocks noRot="1" noChangeAspect="1" noMove="1" noResize="1" noEditPoints="1" noAdjustHandles="1" noChangeArrowheads="1" noChangeShapeType="1" noTextEdit="1"/>
          </p:cNvSpPr>
          <p:nvPr/>
        </p:nvSpPr>
        <p:spPr>
          <a:xfrm>
            <a:off x="1835696" y="2431341"/>
            <a:ext cx="4906343" cy="400110"/>
          </a:xfrm>
          <a:prstGeom prst="rect">
            <a:avLst/>
          </a:prstGeom>
          <a:blipFill>
            <a:blip r:embed="rId5"/>
            <a:stretch>
              <a:fillRect l="-497" t="-12308" r="-745" b="-29231"/>
            </a:stretch>
          </a:blipFill>
        </p:spPr>
        <p:txBody>
          <a:bodyPr/>
          <a:lstStyle/>
          <a:p>
            <a:pPr>
              <a:defRPr/>
            </a:pPr>
            <a:r>
              <a:rPr lang="zh-CN" altLang="en-US">
                <a:noFill/>
              </a:rPr>
              <a:t> </a:t>
            </a:r>
          </a:p>
        </p:txBody>
      </p:sp>
      <p:sp>
        <p:nvSpPr>
          <p:cNvPr id="14343" name="文本框 8">
            <a:extLst>
              <a:ext uri="{FF2B5EF4-FFF2-40B4-BE49-F238E27FC236}">
                <a16:creationId xmlns:a16="http://schemas.microsoft.com/office/drawing/2014/main" id="{F0EF551B-A3FB-41D7-B8DF-0602B2CA0359}"/>
              </a:ext>
            </a:extLst>
          </p:cNvPr>
          <p:cNvSpPr txBox="1">
            <a:spLocks noChangeArrowheads="1"/>
          </p:cNvSpPr>
          <p:nvPr/>
        </p:nvSpPr>
        <p:spPr bwMode="auto">
          <a:xfrm>
            <a:off x="236538" y="3094038"/>
            <a:ext cx="300513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学习算法的期望预测为：</a:t>
            </a:r>
          </a:p>
        </p:txBody>
      </p:sp>
      <p:pic>
        <p:nvPicPr>
          <p:cNvPr id="14344" name="图片 9">
            <a:extLst>
              <a:ext uri="{FF2B5EF4-FFF2-40B4-BE49-F238E27FC236}">
                <a16:creationId xmlns:a16="http://schemas.microsoft.com/office/drawing/2014/main" id="{97738590-6E14-4CD1-AE55-731679DCFE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19488" y="2967038"/>
            <a:ext cx="240982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5" name="文本框 10">
            <a:extLst>
              <a:ext uri="{FF2B5EF4-FFF2-40B4-BE49-F238E27FC236}">
                <a16:creationId xmlns:a16="http://schemas.microsoft.com/office/drawing/2014/main" id="{32063488-6C8B-4CB1-8D12-7F263CE597A9}"/>
              </a:ext>
            </a:extLst>
          </p:cNvPr>
          <p:cNvSpPr txBox="1">
            <a:spLocks noChangeArrowheads="1"/>
          </p:cNvSpPr>
          <p:nvPr/>
        </p:nvSpPr>
        <p:spPr bwMode="auto">
          <a:xfrm>
            <a:off x="179388" y="3841750"/>
            <a:ext cx="50577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使用样本数相同的不同训练集产生的方差：</a:t>
            </a:r>
          </a:p>
        </p:txBody>
      </p:sp>
      <p:pic>
        <p:nvPicPr>
          <p:cNvPr id="14346" name="图片 11">
            <a:extLst>
              <a:ext uri="{FF2B5EF4-FFF2-40B4-BE49-F238E27FC236}">
                <a16:creationId xmlns:a16="http://schemas.microsoft.com/office/drawing/2014/main" id="{3290198F-8D45-4429-8A5C-E1315E36F3E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70475" y="3640138"/>
            <a:ext cx="4073525" cy="80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7" name="文本框 12">
            <a:extLst>
              <a:ext uri="{FF2B5EF4-FFF2-40B4-BE49-F238E27FC236}">
                <a16:creationId xmlns:a16="http://schemas.microsoft.com/office/drawing/2014/main" id="{E36B55A8-745C-4C24-8371-DDFEAE40CFA6}"/>
              </a:ext>
            </a:extLst>
          </p:cNvPr>
          <p:cNvSpPr txBox="1">
            <a:spLocks noChangeArrowheads="1"/>
          </p:cNvSpPr>
          <p:nvPr/>
        </p:nvSpPr>
        <p:spPr bwMode="auto">
          <a:xfrm>
            <a:off x="236538" y="4533900"/>
            <a:ext cx="9286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噪声</a:t>
            </a:r>
            <a:r>
              <a:rPr lang="zh-CN" altLang="en-US" sz="1800"/>
              <a:t>：</a:t>
            </a:r>
          </a:p>
        </p:txBody>
      </p:sp>
      <p:pic>
        <p:nvPicPr>
          <p:cNvPr id="14348" name="图片 13">
            <a:extLst>
              <a:ext uri="{FF2B5EF4-FFF2-40B4-BE49-F238E27FC236}">
                <a16:creationId xmlns:a16="http://schemas.microsoft.com/office/drawing/2014/main" id="{75357893-C7CA-4F53-8043-30165740461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92263" y="4379913"/>
            <a:ext cx="2697162" cy="744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9" name="文本框 14">
            <a:extLst>
              <a:ext uri="{FF2B5EF4-FFF2-40B4-BE49-F238E27FC236}">
                <a16:creationId xmlns:a16="http://schemas.microsoft.com/office/drawing/2014/main" id="{107D53B0-831A-4EAB-B931-C17130528E76}"/>
              </a:ext>
            </a:extLst>
          </p:cNvPr>
          <p:cNvSpPr txBox="1">
            <a:spLocks noChangeArrowheads="1"/>
          </p:cNvSpPr>
          <p:nvPr/>
        </p:nvSpPr>
        <p:spPr bwMode="auto">
          <a:xfrm>
            <a:off x="323850" y="5516563"/>
            <a:ext cx="38782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期望输出与真实标记的偏差的平方：</a:t>
            </a:r>
          </a:p>
        </p:txBody>
      </p:sp>
      <p:pic>
        <p:nvPicPr>
          <p:cNvPr id="14350" name="图片 15">
            <a:extLst>
              <a:ext uri="{FF2B5EF4-FFF2-40B4-BE49-F238E27FC236}">
                <a16:creationId xmlns:a16="http://schemas.microsoft.com/office/drawing/2014/main" id="{5B82D5B1-DE5D-42E4-BA57-41F7C0B8349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356100" y="5359400"/>
            <a:ext cx="324485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5351278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图片 1">
            <a:extLst>
              <a:ext uri="{FF2B5EF4-FFF2-40B4-BE49-F238E27FC236}">
                <a16:creationId xmlns:a16="http://schemas.microsoft.com/office/drawing/2014/main" id="{D5BD02C3-2D61-47EB-B613-DDC812449C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25" y="1055688"/>
            <a:ext cx="6169025"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箭头: 右 2">
            <a:extLst>
              <a:ext uri="{FF2B5EF4-FFF2-40B4-BE49-F238E27FC236}">
                <a16:creationId xmlns:a16="http://schemas.microsoft.com/office/drawing/2014/main" id="{B5D1D6FA-43FB-4A5B-AD10-2B33FFAFAB19}"/>
              </a:ext>
            </a:extLst>
          </p:cNvPr>
          <p:cNvSpPr/>
          <p:nvPr/>
        </p:nvSpPr>
        <p:spPr>
          <a:xfrm>
            <a:off x="4787900" y="1168400"/>
            <a:ext cx="1944688" cy="144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6388" name="文本框 3">
            <a:extLst>
              <a:ext uri="{FF2B5EF4-FFF2-40B4-BE49-F238E27FC236}">
                <a16:creationId xmlns:a16="http://schemas.microsoft.com/office/drawing/2014/main" id="{82712C05-742B-4E63-9ED8-069C95FAD838}"/>
              </a:ext>
            </a:extLst>
          </p:cNvPr>
          <p:cNvSpPr txBox="1">
            <a:spLocks noChangeArrowheads="1"/>
          </p:cNvSpPr>
          <p:nvPr/>
        </p:nvSpPr>
        <p:spPr bwMode="auto">
          <a:xfrm>
            <a:off x="6875463" y="1055688"/>
            <a:ext cx="15700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solidFill>
                  <a:srgbClr val="FF0000"/>
                </a:solidFill>
              </a:rPr>
              <a:t>均方误差期望</a:t>
            </a:r>
          </a:p>
        </p:txBody>
      </p:sp>
      <p:sp>
        <p:nvSpPr>
          <p:cNvPr id="6" name="矩形 5">
            <a:extLst>
              <a:ext uri="{FF2B5EF4-FFF2-40B4-BE49-F238E27FC236}">
                <a16:creationId xmlns:a16="http://schemas.microsoft.com/office/drawing/2014/main" id="{42F36152-99E9-42A2-A5BE-122139E1E383}"/>
              </a:ext>
            </a:extLst>
          </p:cNvPr>
          <p:cNvSpPr/>
          <p:nvPr/>
        </p:nvSpPr>
        <p:spPr>
          <a:xfrm>
            <a:off x="2411413" y="1484313"/>
            <a:ext cx="1081087" cy="360362"/>
          </a:xfrm>
          <a:prstGeom prst="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7" name="箭头: 右 6">
            <a:extLst>
              <a:ext uri="{FF2B5EF4-FFF2-40B4-BE49-F238E27FC236}">
                <a16:creationId xmlns:a16="http://schemas.microsoft.com/office/drawing/2014/main" id="{EBF32B40-7685-4F73-B72D-363FA132404B}"/>
              </a:ext>
            </a:extLst>
          </p:cNvPr>
          <p:cNvSpPr/>
          <p:nvPr/>
        </p:nvSpPr>
        <p:spPr>
          <a:xfrm>
            <a:off x="4897438" y="2522538"/>
            <a:ext cx="2338387" cy="1762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pic>
        <p:nvPicPr>
          <p:cNvPr id="16391" name="图片 9">
            <a:extLst>
              <a:ext uri="{FF2B5EF4-FFF2-40B4-BE49-F238E27FC236}">
                <a16:creationId xmlns:a16="http://schemas.microsoft.com/office/drawing/2014/main" id="{595C357F-4A47-459F-BD66-5C3D3416F4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6825" y="1995488"/>
            <a:ext cx="1987550"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a:extLst>
              <a:ext uri="{FF2B5EF4-FFF2-40B4-BE49-F238E27FC236}">
                <a16:creationId xmlns:a16="http://schemas.microsoft.com/office/drawing/2014/main" id="{B663653E-B2D8-4F93-9CF9-A024F70DF91D}"/>
              </a:ext>
            </a:extLst>
          </p:cNvPr>
          <p:cNvSpPr/>
          <p:nvPr/>
        </p:nvSpPr>
        <p:spPr>
          <a:xfrm>
            <a:off x="1258888" y="2276475"/>
            <a:ext cx="1944687" cy="4222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6393" name="文本框 9">
            <a:extLst>
              <a:ext uri="{FF2B5EF4-FFF2-40B4-BE49-F238E27FC236}">
                <a16:creationId xmlns:a16="http://schemas.microsoft.com/office/drawing/2014/main" id="{E9850AFC-190C-44A7-8056-2A58BA479663}"/>
              </a:ext>
            </a:extLst>
          </p:cNvPr>
          <p:cNvSpPr txBox="1">
            <a:spLocks noChangeArrowheads="1"/>
          </p:cNvSpPr>
          <p:nvPr/>
        </p:nvSpPr>
        <p:spPr bwMode="auto">
          <a:xfrm>
            <a:off x="7445375" y="2425700"/>
            <a:ext cx="5127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solidFill>
                  <a:srgbClr val="FF0000"/>
                </a:solidFill>
              </a:rPr>
              <a:t>= 0</a:t>
            </a:r>
            <a:endParaRPr lang="zh-CN" altLang="en-US" sz="1800">
              <a:solidFill>
                <a:srgbClr val="FF0000"/>
              </a:solidFill>
            </a:endParaRPr>
          </a:p>
        </p:txBody>
      </p:sp>
      <p:sp>
        <p:nvSpPr>
          <p:cNvPr id="11" name="矩形 10">
            <a:extLst>
              <a:ext uri="{FF2B5EF4-FFF2-40B4-BE49-F238E27FC236}">
                <a16:creationId xmlns:a16="http://schemas.microsoft.com/office/drawing/2014/main" id="{97997290-55F7-432C-B885-AB8C6BB41662}"/>
              </a:ext>
            </a:extLst>
          </p:cNvPr>
          <p:cNvSpPr/>
          <p:nvPr/>
        </p:nvSpPr>
        <p:spPr>
          <a:xfrm>
            <a:off x="4211638" y="3284538"/>
            <a:ext cx="685800" cy="2889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 name="矩形 11">
            <a:extLst>
              <a:ext uri="{FF2B5EF4-FFF2-40B4-BE49-F238E27FC236}">
                <a16:creationId xmlns:a16="http://schemas.microsoft.com/office/drawing/2014/main" id="{D11E193B-B028-42D9-91FD-CDED63BDAEA7}"/>
              </a:ext>
            </a:extLst>
          </p:cNvPr>
          <p:cNvSpPr/>
          <p:nvPr/>
        </p:nvSpPr>
        <p:spPr>
          <a:xfrm>
            <a:off x="2627313" y="4159250"/>
            <a:ext cx="865187" cy="2889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3" name="箭头: 右 12">
            <a:extLst>
              <a:ext uri="{FF2B5EF4-FFF2-40B4-BE49-F238E27FC236}">
                <a16:creationId xmlns:a16="http://schemas.microsoft.com/office/drawing/2014/main" id="{A1743C49-72CB-4F4F-9DD1-05D838BB0142}"/>
              </a:ext>
            </a:extLst>
          </p:cNvPr>
          <p:cNvSpPr/>
          <p:nvPr/>
        </p:nvSpPr>
        <p:spPr>
          <a:xfrm>
            <a:off x="4932363" y="4292600"/>
            <a:ext cx="2338387" cy="1762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16397" name="文本框 13">
            <a:extLst>
              <a:ext uri="{FF2B5EF4-FFF2-40B4-BE49-F238E27FC236}">
                <a16:creationId xmlns:a16="http://schemas.microsoft.com/office/drawing/2014/main" id="{4E3A42F1-A9FA-47D9-AB73-8AB9E6D54903}"/>
              </a:ext>
            </a:extLst>
          </p:cNvPr>
          <p:cNvSpPr txBox="1">
            <a:spLocks noChangeArrowheads="1"/>
          </p:cNvSpPr>
          <p:nvPr/>
        </p:nvSpPr>
        <p:spPr bwMode="auto">
          <a:xfrm>
            <a:off x="7445375" y="4195763"/>
            <a:ext cx="14684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solidFill>
                  <a:srgbClr val="FF0000"/>
                </a:solidFill>
              </a:rPr>
              <a:t>假设噪声为</a:t>
            </a:r>
            <a:r>
              <a:rPr lang="en-US" altLang="zh-CN" sz="1800">
                <a:solidFill>
                  <a:srgbClr val="FF0000"/>
                </a:solidFill>
              </a:rPr>
              <a:t>0</a:t>
            </a:r>
            <a:endParaRPr lang="zh-CN" altLang="en-US" sz="1800">
              <a:solidFill>
                <a:srgbClr val="FF0000"/>
              </a:solidFill>
            </a:endParaRPr>
          </a:p>
        </p:txBody>
      </p:sp>
      <p:sp>
        <p:nvSpPr>
          <p:cNvPr id="15" name="左大括号 14">
            <a:extLst>
              <a:ext uri="{FF2B5EF4-FFF2-40B4-BE49-F238E27FC236}">
                <a16:creationId xmlns:a16="http://schemas.microsoft.com/office/drawing/2014/main" id="{91CBBCB2-2A89-4BE8-AE4C-E5E7B79F37DA}"/>
              </a:ext>
            </a:extLst>
          </p:cNvPr>
          <p:cNvSpPr/>
          <p:nvPr/>
        </p:nvSpPr>
        <p:spPr>
          <a:xfrm rot="16200000">
            <a:off x="1999457" y="4133056"/>
            <a:ext cx="247650" cy="1871663"/>
          </a:xfrm>
          <a:prstGeom prst="leftBrace">
            <a:avLst>
              <a:gd name="adj1" fmla="val 8333"/>
              <a:gd name="adj2" fmla="val 49408"/>
            </a:avLst>
          </a:prstGeom>
          <a:ln>
            <a:solidFill>
              <a:srgbClr val="FF0000"/>
            </a:solidFill>
          </a:ln>
        </p:spPr>
        <p:style>
          <a:lnRef idx="3">
            <a:schemeClr val="dk1"/>
          </a:lnRef>
          <a:fillRef idx="0">
            <a:schemeClr val="dk1"/>
          </a:fillRef>
          <a:effectRef idx="2">
            <a:schemeClr val="dk1"/>
          </a:effectRef>
          <a:fontRef idx="minor">
            <a:schemeClr val="tx1"/>
          </a:fontRef>
        </p:style>
        <p:txBody>
          <a:bodyPr anchor="ctr"/>
          <a:lstStyle/>
          <a:p>
            <a:pPr algn="ctr">
              <a:defRPr/>
            </a:pPr>
            <a:endParaRPr lang="zh-CN" altLang="en-US"/>
          </a:p>
        </p:txBody>
      </p:sp>
      <p:sp>
        <p:nvSpPr>
          <p:cNvPr id="16" name="左大括号 15">
            <a:extLst>
              <a:ext uri="{FF2B5EF4-FFF2-40B4-BE49-F238E27FC236}">
                <a16:creationId xmlns:a16="http://schemas.microsoft.com/office/drawing/2014/main" id="{AB63C792-0BE7-447A-B9EB-12CAEF0A39D0}"/>
              </a:ext>
            </a:extLst>
          </p:cNvPr>
          <p:cNvSpPr/>
          <p:nvPr/>
        </p:nvSpPr>
        <p:spPr>
          <a:xfrm rot="16200000">
            <a:off x="3719513" y="4648200"/>
            <a:ext cx="223838" cy="865187"/>
          </a:xfrm>
          <a:prstGeom prst="leftBrace">
            <a:avLst>
              <a:gd name="adj1" fmla="val 8333"/>
              <a:gd name="adj2" fmla="val 49408"/>
            </a:avLst>
          </a:prstGeom>
          <a:ln>
            <a:solidFill>
              <a:srgbClr val="FF0000"/>
            </a:solidFill>
          </a:ln>
        </p:spPr>
        <p:style>
          <a:lnRef idx="3">
            <a:schemeClr val="dk1"/>
          </a:lnRef>
          <a:fillRef idx="0">
            <a:schemeClr val="dk1"/>
          </a:fillRef>
          <a:effectRef idx="2">
            <a:schemeClr val="dk1"/>
          </a:effectRef>
          <a:fontRef idx="minor">
            <a:schemeClr val="tx1"/>
          </a:fontRef>
        </p:style>
        <p:txBody>
          <a:bodyPr anchor="ctr"/>
          <a:lstStyle/>
          <a:p>
            <a:pPr algn="ctr">
              <a:defRPr/>
            </a:pPr>
            <a:endParaRPr lang="zh-CN" altLang="en-US"/>
          </a:p>
        </p:txBody>
      </p:sp>
      <p:sp>
        <p:nvSpPr>
          <p:cNvPr id="17" name="左大括号 16">
            <a:extLst>
              <a:ext uri="{FF2B5EF4-FFF2-40B4-BE49-F238E27FC236}">
                <a16:creationId xmlns:a16="http://schemas.microsoft.com/office/drawing/2014/main" id="{5E2EC5D0-F106-4960-A466-293F105A5034}"/>
              </a:ext>
            </a:extLst>
          </p:cNvPr>
          <p:cNvSpPr/>
          <p:nvPr/>
        </p:nvSpPr>
        <p:spPr>
          <a:xfrm rot="16200000">
            <a:off x="5075238" y="4543425"/>
            <a:ext cx="217488" cy="1081087"/>
          </a:xfrm>
          <a:prstGeom prst="leftBrace">
            <a:avLst>
              <a:gd name="adj1" fmla="val 8333"/>
              <a:gd name="adj2" fmla="val 49408"/>
            </a:avLst>
          </a:prstGeom>
          <a:ln>
            <a:solidFill>
              <a:srgbClr val="FF0000"/>
            </a:solidFill>
          </a:ln>
        </p:spPr>
        <p:style>
          <a:lnRef idx="3">
            <a:schemeClr val="dk1"/>
          </a:lnRef>
          <a:fillRef idx="0">
            <a:schemeClr val="dk1"/>
          </a:fillRef>
          <a:effectRef idx="2">
            <a:schemeClr val="dk1"/>
          </a:effectRef>
          <a:fontRef idx="minor">
            <a:schemeClr val="tx1"/>
          </a:fontRef>
        </p:style>
        <p:txBody>
          <a:bodyPr anchor="ctr"/>
          <a:lstStyle/>
          <a:p>
            <a:pPr algn="ctr">
              <a:defRPr/>
            </a:pPr>
            <a:endParaRPr lang="zh-CN" altLang="en-US"/>
          </a:p>
        </p:txBody>
      </p:sp>
      <p:sp>
        <p:nvSpPr>
          <p:cNvPr id="18" name="文本框 17">
            <a:extLst>
              <a:ext uri="{FF2B5EF4-FFF2-40B4-BE49-F238E27FC236}">
                <a16:creationId xmlns:a16="http://schemas.microsoft.com/office/drawing/2014/main" id="{317660A4-2A1D-49CC-B19F-A2F7C875AD97}"/>
              </a:ext>
            </a:extLst>
          </p:cNvPr>
          <p:cNvSpPr txBox="1">
            <a:spLocks noRot="1" noChangeAspect="1" noMove="1" noResize="1" noEditPoints="1" noAdjustHandles="1" noChangeArrowheads="1" noChangeShapeType="1" noTextEdit="1"/>
          </p:cNvSpPr>
          <p:nvPr/>
        </p:nvSpPr>
        <p:spPr>
          <a:xfrm>
            <a:off x="3275856" y="5281837"/>
            <a:ext cx="1128129" cy="400110"/>
          </a:xfrm>
          <a:prstGeom prst="rect">
            <a:avLst/>
          </a:prstGeom>
          <a:blipFill>
            <a:blip r:embed="rId5"/>
            <a:stretch>
              <a:fillRect l="-5405" t="-6061" b="-27273"/>
            </a:stretch>
          </a:blipFill>
        </p:spPr>
        <p:txBody>
          <a:bodyPr/>
          <a:lstStyle/>
          <a:p>
            <a:pPr>
              <a:defRPr/>
            </a:pPr>
            <a:r>
              <a:rPr lang="zh-CN" altLang="en-US">
                <a:noFill/>
              </a:rPr>
              <a:t> </a:t>
            </a:r>
          </a:p>
        </p:txBody>
      </p:sp>
      <p:sp>
        <p:nvSpPr>
          <p:cNvPr id="20" name="文本框 19">
            <a:extLst>
              <a:ext uri="{FF2B5EF4-FFF2-40B4-BE49-F238E27FC236}">
                <a16:creationId xmlns:a16="http://schemas.microsoft.com/office/drawing/2014/main" id="{C3EC3B48-904A-4894-B58F-A628C8BC8C58}"/>
              </a:ext>
            </a:extLst>
          </p:cNvPr>
          <p:cNvSpPr txBox="1">
            <a:spLocks noRot="1" noChangeAspect="1" noMove="1" noResize="1" noEditPoints="1" noAdjustHandles="1" noChangeArrowheads="1" noChangeShapeType="1" noTextEdit="1"/>
          </p:cNvSpPr>
          <p:nvPr/>
        </p:nvSpPr>
        <p:spPr>
          <a:xfrm>
            <a:off x="1674471" y="5266287"/>
            <a:ext cx="1042529" cy="400110"/>
          </a:xfrm>
          <a:prstGeom prst="rect">
            <a:avLst/>
          </a:prstGeom>
          <a:blipFill>
            <a:blip r:embed="rId6"/>
            <a:stretch>
              <a:fillRect/>
            </a:stretch>
          </a:blipFill>
        </p:spPr>
        <p:txBody>
          <a:bodyPr/>
          <a:lstStyle/>
          <a:p>
            <a:pPr>
              <a:defRPr/>
            </a:pPr>
            <a:r>
              <a:rPr lang="zh-CN" altLang="en-US">
                <a:noFill/>
              </a:rPr>
              <a:t> </a:t>
            </a:r>
          </a:p>
        </p:txBody>
      </p:sp>
      <p:sp>
        <p:nvSpPr>
          <p:cNvPr id="16403" name="文本框 20">
            <a:extLst>
              <a:ext uri="{FF2B5EF4-FFF2-40B4-BE49-F238E27FC236}">
                <a16:creationId xmlns:a16="http://schemas.microsoft.com/office/drawing/2014/main" id="{8B1C0CA6-DF56-4AB7-BD92-96F718404397}"/>
              </a:ext>
            </a:extLst>
          </p:cNvPr>
          <p:cNvSpPr txBox="1">
            <a:spLocks noChangeArrowheads="1"/>
          </p:cNvSpPr>
          <p:nvPr/>
        </p:nvSpPr>
        <p:spPr bwMode="auto">
          <a:xfrm>
            <a:off x="4770438" y="5311775"/>
            <a:ext cx="69762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dirty="0">
                <a:solidFill>
                  <a:srgbClr val="FF0000"/>
                </a:solidFill>
              </a:rPr>
              <a:t>噪声</a:t>
            </a:r>
          </a:p>
        </p:txBody>
      </p:sp>
      <p:sp>
        <p:nvSpPr>
          <p:cNvPr id="16404" name="文本框 21">
            <a:extLst>
              <a:ext uri="{FF2B5EF4-FFF2-40B4-BE49-F238E27FC236}">
                <a16:creationId xmlns:a16="http://schemas.microsoft.com/office/drawing/2014/main" id="{1C82AB77-7FE3-48E3-953B-11113A63D54E}"/>
              </a:ext>
            </a:extLst>
          </p:cNvPr>
          <p:cNvSpPr txBox="1">
            <a:spLocks noChangeArrowheads="1"/>
          </p:cNvSpPr>
          <p:nvPr/>
        </p:nvSpPr>
        <p:spPr bwMode="auto">
          <a:xfrm>
            <a:off x="395288" y="5949950"/>
            <a:ext cx="36480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于是，均方误差的期望可分解为：</a:t>
            </a:r>
          </a:p>
        </p:txBody>
      </p:sp>
      <p:pic>
        <p:nvPicPr>
          <p:cNvPr id="16405" name="图片 22">
            <a:extLst>
              <a:ext uri="{FF2B5EF4-FFF2-40B4-BE49-F238E27FC236}">
                <a16:creationId xmlns:a16="http://schemas.microsoft.com/office/drawing/2014/main" id="{A9F9E4FE-D125-482C-9DFE-18BAD5B3B5C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40175" y="5800725"/>
            <a:ext cx="4476750" cy="604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2494549"/>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文本框 1">
            <a:extLst>
              <a:ext uri="{FF2B5EF4-FFF2-40B4-BE49-F238E27FC236}">
                <a16:creationId xmlns:a16="http://schemas.microsoft.com/office/drawing/2014/main" id="{E8357969-9273-4190-8281-26F1672CD457}"/>
              </a:ext>
            </a:extLst>
          </p:cNvPr>
          <p:cNvSpPr txBox="1">
            <a:spLocks noChangeArrowheads="1"/>
          </p:cNvSpPr>
          <p:nvPr/>
        </p:nvSpPr>
        <p:spPr bwMode="auto">
          <a:xfrm>
            <a:off x="250825" y="1052513"/>
            <a:ext cx="27495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偏差</a:t>
            </a:r>
            <a:r>
              <a:rPr lang="en-US" altLang="zh-CN" sz="2400"/>
              <a:t>-</a:t>
            </a:r>
            <a:r>
              <a:rPr lang="zh-CN" altLang="en-US" sz="2400"/>
              <a:t>方差分解解释</a:t>
            </a:r>
          </a:p>
        </p:txBody>
      </p:sp>
      <p:sp>
        <p:nvSpPr>
          <p:cNvPr id="18435" name="文本框 2">
            <a:extLst>
              <a:ext uri="{FF2B5EF4-FFF2-40B4-BE49-F238E27FC236}">
                <a16:creationId xmlns:a16="http://schemas.microsoft.com/office/drawing/2014/main" id="{697B479A-11E9-480D-A8BB-011D0D68E91F}"/>
              </a:ext>
            </a:extLst>
          </p:cNvPr>
          <p:cNvSpPr txBox="1">
            <a:spLocks noChangeArrowheads="1"/>
          </p:cNvSpPr>
          <p:nvPr/>
        </p:nvSpPr>
        <p:spPr bwMode="auto">
          <a:xfrm>
            <a:off x="107950" y="1787525"/>
            <a:ext cx="34988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正则化的均方误差损失函数</a:t>
            </a:r>
            <a:r>
              <a:rPr lang="zh-CN" altLang="en-US" sz="1800"/>
              <a:t>： </a:t>
            </a:r>
          </a:p>
        </p:txBody>
      </p:sp>
      <p:pic>
        <p:nvPicPr>
          <p:cNvPr id="18436" name="图片 3">
            <a:extLst>
              <a:ext uri="{FF2B5EF4-FFF2-40B4-BE49-F238E27FC236}">
                <a16:creationId xmlns:a16="http://schemas.microsoft.com/office/drawing/2014/main" id="{5A4464A7-D444-4211-A90C-E8585AD38E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7300" y="2354263"/>
            <a:ext cx="2159000" cy="449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7" name="图片 4">
            <a:extLst>
              <a:ext uri="{FF2B5EF4-FFF2-40B4-BE49-F238E27FC236}">
                <a16:creationId xmlns:a16="http://schemas.microsoft.com/office/drawing/2014/main" id="{5027EF25-D15B-475C-8452-A8A7B4F383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7713" y="2214563"/>
            <a:ext cx="1944687" cy="71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文本框 5">
            <a:extLst>
              <a:ext uri="{FF2B5EF4-FFF2-40B4-BE49-F238E27FC236}">
                <a16:creationId xmlns:a16="http://schemas.microsoft.com/office/drawing/2014/main" id="{E913F896-D25D-4201-A285-B16451DFFC0A}"/>
              </a:ext>
            </a:extLst>
          </p:cNvPr>
          <p:cNvSpPr txBox="1">
            <a:spLocks noChangeArrowheads="1"/>
          </p:cNvSpPr>
          <p:nvPr/>
        </p:nvSpPr>
        <p:spPr bwMode="auto">
          <a:xfrm>
            <a:off x="230188" y="3028950"/>
            <a:ext cx="14414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拟合函数</a:t>
            </a:r>
            <a:r>
              <a:rPr lang="zh-CN" altLang="en-US" sz="1800"/>
              <a:t>：</a:t>
            </a:r>
          </a:p>
        </p:txBody>
      </p:sp>
      <p:pic>
        <p:nvPicPr>
          <p:cNvPr id="18439" name="图片 6">
            <a:extLst>
              <a:ext uri="{FF2B5EF4-FFF2-40B4-BE49-F238E27FC236}">
                <a16:creationId xmlns:a16="http://schemas.microsoft.com/office/drawing/2014/main" id="{EFBC9004-6F93-4AF7-B7F9-D348015E4A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24075" y="3028950"/>
            <a:ext cx="2303463" cy="436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0" name="文本框 9">
            <a:extLst>
              <a:ext uri="{FF2B5EF4-FFF2-40B4-BE49-F238E27FC236}">
                <a16:creationId xmlns:a16="http://schemas.microsoft.com/office/drawing/2014/main" id="{1B836654-75FE-4D4A-9312-7BCB1C84C058}"/>
              </a:ext>
            </a:extLst>
          </p:cNvPr>
          <p:cNvSpPr txBox="1">
            <a:spLocks noChangeArrowheads="1"/>
          </p:cNvSpPr>
          <p:nvPr/>
        </p:nvSpPr>
        <p:spPr bwMode="auto">
          <a:xfrm>
            <a:off x="4949825" y="2425700"/>
            <a:ext cx="8778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其中，</a:t>
            </a:r>
          </a:p>
        </p:txBody>
      </p:sp>
      <p:pic>
        <p:nvPicPr>
          <p:cNvPr id="18441" name="图片 11">
            <a:extLst>
              <a:ext uri="{FF2B5EF4-FFF2-40B4-BE49-F238E27FC236}">
                <a16:creationId xmlns:a16="http://schemas.microsoft.com/office/drawing/2014/main" id="{EFAD1AE7-A2F5-4A04-861E-F676ABDC09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76375" y="3573463"/>
            <a:ext cx="4032250" cy="2836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3611938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1">
            <a:extLst>
              <a:ext uri="{FF2B5EF4-FFF2-40B4-BE49-F238E27FC236}">
                <a16:creationId xmlns:a16="http://schemas.microsoft.com/office/drawing/2014/main" id="{8E7E1EF4-365D-4E48-A223-C120F15C02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88" y="1052513"/>
            <a:ext cx="7416800" cy="3602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3" name="图片 2">
            <a:extLst>
              <a:ext uri="{FF2B5EF4-FFF2-40B4-BE49-F238E27FC236}">
                <a16:creationId xmlns:a16="http://schemas.microsoft.com/office/drawing/2014/main" id="{FFEB14EA-57AA-4690-B977-CEAD47979D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963" y="4581525"/>
            <a:ext cx="7515225" cy="187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88791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8B977EC6-E34B-4E05-A41E-74BC7665B40D}"/>
              </a:ext>
            </a:extLst>
          </p:cNvPr>
          <p:cNvSpPr>
            <a:spLocks noGrp="1" noChangeArrowheads="1"/>
          </p:cNvSpPr>
          <p:nvPr>
            <p:ph type="ctrTitle"/>
          </p:nvPr>
        </p:nvSpPr>
        <p:spPr>
          <a:xfrm>
            <a:off x="685800" y="2130425"/>
            <a:ext cx="7772400" cy="1470025"/>
          </a:xfrm>
        </p:spPr>
        <p:txBody>
          <a:bodyPr anchor="ctr"/>
          <a:lstStyle/>
          <a:p>
            <a:pPr eaLnBrk="1" hangingPunct="1">
              <a:defRPr/>
            </a:pPr>
            <a:r>
              <a:rPr lang="zh-CN" altLang="en-US" sz="5400" dirty="0">
                <a:ea typeface="黑体" charset="-122"/>
              </a:rPr>
              <a:t>性能度量</a:t>
            </a:r>
          </a:p>
        </p:txBody>
      </p:sp>
      <p:sp>
        <p:nvSpPr>
          <p:cNvPr id="2051" name="Rectangle 3">
            <a:extLst>
              <a:ext uri="{FF2B5EF4-FFF2-40B4-BE49-F238E27FC236}">
                <a16:creationId xmlns:a16="http://schemas.microsoft.com/office/drawing/2014/main" id="{CE23823F-36F6-4B94-8278-DF6E8BB4B701}"/>
              </a:ext>
            </a:extLst>
          </p:cNvPr>
          <p:cNvSpPr>
            <a:spLocks noGrp="1" noChangeArrowheads="1"/>
          </p:cNvSpPr>
          <p:nvPr>
            <p:ph type="subTitle" idx="1"/>
          </p:nvPr>
        </p:nvSpPr>
        <p:spPr>
          <a:xfrm>
            <a:off x="1371600" y="3886200"/>
            <a:ext cx="6400800" cy="1752600"/>
          </a:xfrm>
        </p:spPr>
        <p:txBody>
          <a:bodyPr/>
          <a:lstStyle/>
          <a:p>
            <a:pPr eaLnBrk="1" hangingPunct="1">
              <a:defRPr/>
            </a:pPr>
            <a:r>
              <a:rPr lang="zh-CN" altLang="en-US" sz="2000">
                <a:latin typeface="黑体" charset="-122"/>
                <a:ea typeface="黑体" charset="-122"/>
              </a:rPr>
              <a:t>朱思涵 </a:t>
            </a:r>
            <a:r>
              <a:rPr lang="en-US" altLang="zh-CN" sz="2000">
                <a:latin typeface="黑体" charset="-122"/>
                <a:ea typeface="黑体" charset="-122"/>
              </a:rPr>
              <a:t>51174500067</a:t>
            </a:r>
            <a:endParaRPr lang="zh-CN" altLang="en-US" sz="2000">
              <a:latin typeface="黑体" charset="-122"/>
              <a:ea typeface="黑体" charset="-122"/>
            </a:endParaRPr>
          </a:p>
        </p:txBody>
      </p:sp>
    </p:spTree>
    <p:extLst>
      <p:ext uri="{BB962C8B-B14F-4D97-AF65-F5344CB8AC3E}">
        <p14:creationId xmlns:p14="http://schemas.microsoft.com/office/powerpoint/2010/main" val="19999147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文本框 2">
            <a:extLst>
              <a:ext uri="{FF2B5EF4-FFF2-40B4-BE49-F238E27FC236}">
                <a16:creationId xmlns:a16="http://schemas.microsoft.com/office/drawing/2014/main" id="{13609217-7CCE-4DAE-AF12-AF40DDBAE649}"/>
              </a:ext>
            </a:extLst>
          </p:cNvPr>
          <p:cNvSpPr txBox="1">
            <a:spLocks noChangeArrowheads="1"/>
          </p:cNvSpPr>
          <p:nvPr/>
        </p:nvSpPr>
        <p:spPr bwMode="auto">
          <a:xfrm>
            <a:off x="250825" y="1125538"/>
            <a:ext cx="28352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偏差</a:t>
            </a:r>
            <a:r>
              <a:rPr lang="en-US" altLang="zh-CN" sz="2000"/>
              <a:t>-</a:t>
            </a:r>
            <a:r>
              <a:rPr lang="zh-CN" altLang="en-US" sz="2000"/>
              <a:t>方差分解的不足：</a:t>
            </a:r>
          </a:p>
        </p:txBody>
      </p:sp>
      <p:sp>
        <p:nvSpPr>
          <p:cNvPr id="22531" name="文本框 3">
            <a:extLst>
              <a:ext uri="{FF2B5EF4-FFF2-40B4-BE49-F238E27FC236}">
                <a16:creationId xmlns:a16="http://schemas.microsoft.com/office/drawing/2014/main" id="{B19350CF-45FF-47CE-B7C7-6F145CBB1C1F}"/>
              </a:ext>
            </a:extLst>
          </p:cNvPr>
          <p:cNvSpPr txBox="1">
            <a:spLocks noChangeArrowheads="1"/>
          </p:cNvSpPr>
          <p:nvPr/>
        </p:nvSpPr>
        <p:spPr bwMode="auto">
          <a:xfrm>
            <a:off x="827088" y="1773238"/>
            <a:ext cx="76660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1. </a:t>
            </a:r>
            <a:r>
              <a:rPr lang="zh-CN" altLang="en-US" sz="1800"/>
              <a:t>对于不同的损失函数均需要进行理论推导出偏差</a:t>
            </a:r>
            <a:r>
              <a:rPr lang="en-US" altLang="zh-CN" sz="1800"/>
              <a:t>-</a:t>
            </a:r>
            <a:r>
              <a:rPr lang="zh-CN" altLang="en-US" sz="1800"/>
              <a:t>方差分解，比较麻烦</a:t>
            </a:r>
          </a:p>
        </p:txBody>
      </p:sp>
      <p:sp>
        <p:nvSpPr>
          <p:cNvPr id="22532" name="文本框 4">
            <a:extLst>
              <a:ext uri="{FF2B5EF4-FFF2-40B4-BE49-F238E27FC236}">
                <a16:creationId xmlns:a16="http://schemas.microsoft.com/office/drawing/2014/main" id="{86CBC107-A055-4F5C-B7CC-CDACC437F831}"/>
              </a:ext>
            </a:extLst>
          </p:cNvPr>
          <p:cNvSpPr txBox="1">
            <a:spLocks noChangeArrowheads="1"/>
          </p:cNvSpPr>
          <p:nvPr/>
        </p:nvSpPr>
        <p:spPr bwMode="auto">
          <a:xfrm>
            <a:off x="839788" y="2349500"/>
            <a:ext cx="58404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2. </a:t>
            </a:r>
            <a:r>
              <a:rPr lang="zh-CN" altLang="en-US" sz="1800"/>
              <a:t>对于像</a:t>
            </a:r>
            <a:r>
              <a:rPr lang="en-US" altLang="zh-CN" sz="1800"/>
              <a:t>0/1</a:t>
            </a:r>
            <a:r>
              <a:rPr lang="zh-CN" altLang="en-US" sz="1800"/>
              <a:t>这样的损失函数具有跳变性，理论推导困难</a:t>
            </a:r>
          </a:p>
        </p:txBody>
      </p:sp>
      <p:sp>
        <p:nvSpPr>
          <p:cNvPr id="22533" name="文本框 5">
            <a:extLst>
              <a:ext uri="{FF2B5EF4-FFF2-40B4-BE49-F238E27FC236}">
                <a16:creationId xmlns:a16="http://schemas.microsoft.com/office/drawing/2014/main" id="{261BC0FF-1B45-4F3C-83FC-D5B9CA41F157}"/>
              </a:ext>
            </a:extLst>
          </p:cNvPr>
          <p:cNvSpPr txBox="1">
            <a:spLocks noChangeArrowheads="1"/>
          </p:cNvSpPr>
          <p:nvPr/>
        </p:nvSpPr>
        <p:spPr bwMode="auto">
          <a:xfrm>
            <a:off x="857250" y="2924175"/>
            <a:ext cx="44291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3. </a:t>
            </a:r>
            <a:r>
              <a:rPr lang="zh-CN" altLang="en-US" sz="1800"/>
              <a:t>依赖于对数据集求平均，实用价值有限</a:t>
            </a:r>
          </a:p>
        </p:txBody>
      </p:sp>
      <p:sp>
        <p:nvSpPr>
          <p:cNvPr id="22534" name="文本框 6">
            <a:extLst>
              <a:ext uri="{FF2B5EF4-FFF2-40B4-BE49-F238E27FC236}">
                <a16:creationId xmlns:a16="http://schemas.microsoft.com/office/drawing/2014/main" id="{6D1146B0-85CB-40DB-BC34-39518776F370}"/>
              </a:ext>
            </a:extLst>
          </p:cNvPr>
          <p:cNvSpPr txBox="1">
            <a:spLocks noChangeArrowheads="1"/>
          </p:cNvSpPr>
          <p:nvPr/>
        </p:nvSpPr>
        <p:spPr bwMode="auto">
          <a:xfrm>
            <a:off x="395288" y="3860800"/>
            <a:ext cx="1339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如何解决？</a:t>
            </a:r>
          </a:p>
        </p:txBody>
      </p:sp>
      <p:sp>
        <p:nvSpPr>
          <p:cNvPr id="22535" name="文本框 7">
            <a:extLst>
              <a:ext uri="{FF2B5EF4-FFF2-40B4-BE49-F238E27FC236}">
                <a16:creationId xmlns:a16="http://schemas.microsoft.com/office/drawing/2014/main" id="{D5071C77-66AB-4410-B62E-195DAAFBC736}"/>
              </a:ext>
            </a:extLst>
          </p:cNvPr>
          <p:cNvSpPr txBox="1">
            <a:spLocks noChangeArrowheads="1"/>
          </p:cNvSpPr>
          <p:nvPr/>
        </p:nvSpPr>
        <p:spPr bwMode="auto">
          <a:xfrm>
            <a:off x="620713" y="5548313"/>
            <a:ext cx="43942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对于</a:t>
            </a:r>
            <a:r>
              <a:rPr lang="en-US" altLang="zh-CN" sz="1800"/>
              <a:t>3</a:t>
            </a:r>
            <a:r>
              <a:rPr lang="zh-CN" altLang="en-US" sz="1800"/>
              <a:t>，可参考</a:t>
            </a:r>
            <a:r>
              <a:rPr lang="en-US" altLang="zh-CN" sz="1800"/>
              <a:t>PRML 3.3 </a:t>
            </a:r>
            <a:r>
              <a:rPr lang="zh-CN" altLang="en-US" sz="1800"/>
              <a:t>贝叶斯线性回归</a:t>
            </a:r>
          </a:p>
        </p:txBody>
      </p:sp>
      <p:pic>
        <p:nvPicPr>
          <p:cNvPr id="22536" name="图片 8">
            <a:extLst>
              <a:ext uri="{FF2B5EF4-FFF2-40B4-BE49-F238E27FC236}">
                <a16:creationId xmlns:a16="http://schemas.microsoft.com/office/drawing/2014/main" id="{0022506B-8AE1-4950-9389-27E8DF66FA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1863" y="4964113"/>
            <a:ext cx="7561262" cy="436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7" name="文本框 10">
            <a:extLst>
              <a:ext uri="{FF2B5EF4-FFF2-40B4-BE49-F238E27FC236}">
                <a16:creationId xmlns:a16="http://schemas.microsoft.com/office/drawing/2014/main" id="{66D4D6D4-150B-4719-9F25-E1A90F49E77F}"/>
              </a:ext>
            </a:extLst>
          </p:cNvPr>
          <p:cNvSpPr txBox="1">
            <a:spLocks noChangeArrowheads="1"/>
          </p:cNvSpPr>
          <p:nvPr/>
        </p:nvSpPr>
        <p:spPr bwMode="auto">
          <a:xfrm>
            <a:off x="620713" y="4630738"/>
            <a:ext cx="85502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对于</a:t>
            </a:r>
            <a:r>
              <a:rPr lang="en-US" altLang="zh-CN" sz="1800"/>
              <a:t>1</a:t>
            </a:r>
            <a:r>
              <a:rPr lang="zh-CN" altLang="en-US" sz="1800"/>
              <a:t>，</a:t>
            </a:r>
            <a:r>
              <a:rPr lang="en-US" altLang="zh-CN" sz="1800"/>
              <a:t>2 </a:t>
            </a:r>
            <a:r>
              <a:rPr lang="zh-CN" altLang="en-US" sz="1800"/>
              <a:t>可以提供一个统一的接口，将不同的损失函数作为输入，输出分解结果</a:t>
            </a:r>
          </a:p>
        </p:txBody>
      </p:sp>
    </p:spTree>
    <p:extLst>
      <p:ext uri="{BB962C8B-B14F-4D97-AF65-F5344CB8AC3E}">
        <p14:creationId xmlns:p14="http://schemas.microsoft.com/office/powerpoint/2010/main" val="703688748"/>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文本框 1">
            <a:extLst>
              <a:ext uri="{FF2B5EF4-FFF2-40B4-BE49-F238E27FC236}">
                <a16:creationId xmlns:a16="http://schemas.microsoft.com/office/drawing/2014/main" id="{656807BC-2521-47A9-AFD0-92FCA9BA9A30}"/>
              </a:ext>
            </a:extLst>
          </p:cNvPr>
          <p:cNvSpPr txBox="1">
            <a:spLocks noChangeArrowheads="1"/>
          </p:cNvSpPr>
          <p:nvPr/>
        </p:nvSpPr>
        <p:spPr bwMode="auto">
          <a:xfrm>
            <a:off x="179388" y="1268413"/>
            <a:ext cx="7173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定义</a:t>
            </a:r>
            <a:r>
              <a:rPr lang="en-US" altLang="zh-CN" sz="1800"/>
              <a:t>1</a:t>
            </a:r>
            <a:r>
              <a:rPr lang="zh-CN" altLang="en-US" sz="1800"/>
              <a:t>：定义在损失函数</a:t>
            </a:r>
            <a:r>
              <a:rPr lang="en-US" altLang="zh-CN" sz="1800"/>
              <a:t>L</a:t>
            </a:r>
            <a:r>
              <a:rPr lang="zh-CN" altLang="en-US" sz="1800"/>
              <a:t>和训练集</a:t>
            </a:r>
            <a:r>
              <a:rPr lang="en-US" altLang="zh-CN" sz="1800"/>
              <a:t>D</a:t>
            </a:r>
            <a:r>
              <a:rPr lang="zh-CN" altLang="en-US" sz="1800"/>
              <a:t>上的</a:t>
            </a:r>
            <a:r>
              <a:rPr lang="zh-CN" altLang="en-US" sz="1800">
                <a:solidFill>
                  <a:srgbClr val="FF0000"/>
                </a:solidFill>
              </a:rPr>
              <a:t>主预测</a:t>
            </a:r>
            <a:r>
              <a:rPr lang="en-US" altLang="zh-CN" sz="1800"/>
              <a:t>(main prediction)</a:t>
            </a:r>
            <a:r>
              <a:rPr lang="zh-CN" altLang="en-US" sz="1800"/>
              <a:t>为：</a:t>
            </a:r>
          </a:p>
        </p:txBody>
      </p:sp>
      <p:pic>
        <p:nvPicPr>
          <p:cNvPr id="23555" name="图片 2">
            <a:extLst>
              <a:ext uri="{FF2B5EF4-FFF2-40B4-BE49-F238E27FC236}">
                <a16:creationId xmlns:a16="http://schemas.microsoft.com/office/drawing/2014/main" id="{7B2A2440-9799-47E8-875B-C806C264E5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1050" y="1844675"/>
            <a:ext cx="1390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6" name="图片 3">
            <a:extLst>
              <a:ext uri="{FF2B5EF4-FFF2-40B4-BE49-F238E27FC236}">
                <a16:creationId xmlns:a16="http://schemas.microsoft.com/office/drawing/2014/main" id="{B77398A0-0CEF-48E2-B62D-8F2D5DD908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5375" y="1873250"/>
            <a:ext cx="3228975"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7" name="文本框 4">
            <a:extLst>
              <a:ext uri="{FF2B5EF4-FFF2-40B4-BE49-F238E27FC236}">
                <a16:creationId xmlns:a16="http://schemas.microsoft.com/office/drawing/2014/main" id="{C9AA2D68-343E-4E0B-A96B-5927CE3966D6}"/>
              </a:ext>
            </a:extLst>
          </p:cNvPr>
          <p:cNvSpPr txBox="1">
            <a:spLocks noChangeArrowheads="1"/>
          </p:cNvSpPr>
          <p:nvPr/>
        </p:nvSpPr>
        <p:spPr bwMode="auto">
          <a:xfrm>
            <a:off x="250825" y="2997200"/>
            <a:ext cx="146843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定义</a:t>
            </a:r>
            <a:r>
              <a:rPr lang="en-US" altLang="zh-CN" sz="1800"/>
              <a:t>2</a:t>
            </a:r>
            <a:r>
              <a:rPr lang="zh-CN" altLang="en-US" sz="1800"/>
              <a:t>：偏差</a:t>
            </a:r>
          </a:p>
        </p:txBody>
      </p:sp>
      <p:pic>
        <p:nvPicPr>
          <p:cNvPr id="23558" name="图片 5">
            <a:extLst>
              <a:ext uri="{FF2B5EF4-FFF2-40B4-BE49-F238E27FC236}">
                <a16:creationId xmlns:a16="http://schemas.microsoft.com/office/drawing/2014/main" id="{952C4BF9-5C20-4640-9B65-1E0387C2C13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2997200"/>
            <a:ext cx="21002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9" name="文本框 6">
            <a:extLst>
              <a:ext uri="{FF2B5EF4-FFF2-40B4-BE49-F238E27FC236}">
                <a16:creationId xmlns:a16="http://schemas.microsoft.com/office/drawing/2014/main" id="{4840855F-2A86-4EFD-9DBC-3EC56380CC5F}"/>
              </a:ext>
            </a:extLst>
          </p:cNvPr>
          <p:cNvSpPr txBox="1">
            <a:spLocks noChangeArrowheads="1"/>
          </p:cNvSpPr>
          <p:nvPr/>
        </p:nvSpPr>
        <p:spPr bwMode="auto">
          <a:xfrm>
            <a:off x="4565650" y="2997200"/>
            <a:ext cx="2795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其中，</a:t>
            </a:r>
            <a:r>
              <a:rPr lang="en-US" altLang="zh-CN" sz="1800"/>
              <a:t>y</a:t>
            </a:r>
            <a:r>
              <a:rPr lang="en-US" altLang="zh-CN" sz="1800" baseline="-25000"/>
              <a:t>*</a:t>
            </a:r>
            <a:r>
              <a:rPr lang="zh-CN" altLang="en-US" sz="1800"/>
              <a:t>为最优预测</a:t>
            </a:r>
            <a:r>
              <a:rPr lang="en-US" altLang="zh-CN" sz="1800"/>
              <a:t>, </a:t>
            </a:r>
            <a:r>
              <a:rPr lang="zh-CN" altLang="en-US" sz="1800"/>
              <a:t>也即</a:t>
            </a:r>
          </a:p>
        </p:txBody>
      </p:sp>
      <p:sp>
        <p:nvSpPr>
          <p:cNvPr id="23560" name="文本框 7">
            <a:extLst>
              <a:ext uri="{FF2B5EF4-FFF2-40B4-BE49-F238E27FC236}">
                <a16:creationId xmlns:a16="http://schemas.microsoft.com/office/drawing/2014/main" id="{A871E201-E7AA-47B4-B6F7-EA5724BEADC1}"/>
              </a:ext>
            </a:extLst>
          </p:cNvPr>
          <p:cNvSpPr txBox="1">
            <a:spLocks noChangeArrowheads="1"/>
          </p:cNvSpPr>
          <p:nvPr/>
        </p:nvSpPr>
        <p:spPr bwMode="auto">
          <a:xfrm>
            <a:off x="250825" y="3644900"/>
            <a:ext cx="14684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定义</a:t>
            </a:r>
            <a:r>
              <a:rPr lang="en-US" altLang="zh-CN" sz="1800"/>
              <a:t>3</a:t>
            </a:r>
            <a:r>
              <a:rPr lang="zh-CN" altLang="en-US" sz="1800"/>
              <a:t>：方差</a:t>
            </a:r>
          </a:p>
        </p:txBody>
      </p:sp>
      <p:pic>
        <p:nvPicPr>
          <p:cNvPr id="23561" name="图片 8">
            <a:extLst>
              <a:ext uri="{FF2B5EF4-FFF2-40B4-BE49-F238E27FC236}">
                <a16:creationId xmlns:a16="http://schemas.microsoft.com/office/drawing/2014/main" id="{0D0B5FBA-0EEF-46CF-829E-4BBAE78918F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57388" y="3644900"/>
            <a:ext cx="2768600" cy="50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62" name="文本框 9">
            <a:extLst>
              <a:ext uri="{FF2B5EF4-FFF2-40B4-BE49-F238E27FC236}">
                <a16:creationId xmlns:a16="http://schemas.microsoft.com/office/drawing/2014/main" id="{323E4B9A-AEBB-4585-A20E-405A92A06A20}"/>
              </a:ext>
            </a:extLst>
          </p:cNvPr>
          <p:cNvSpPr txBox="1">
            <a:spLocks noChangeArrowheads="1"/>
          </p:cNvSpPr>
          <p:nvPr/>
        </p:nvSpPr>
        <p:spPr bwMode="auto">
          <a:xfrm>
            <a:off x="233363" y="4381500"/>
            <a:ext cx="16097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定义</a:t>
            </a:r>
            <a:r>
              <a:rPr lang="en-US" altLang="zh-CN" sz="2000"/>
              <a:t>4</a:t>
            </a:r>
            <a:r>
              <a:rPr lang="zh-CN" altLang="en-US" sz="2000"/>
              <a:t>：噪声</a:t>
            </a:r>
          </a:p>
        </p:txBody>
      </p:sp>
      <p:sp>
        <p:nvSpPr>
          <p:cNvPr id="11" name="文本框 10">
            <a:extLst>
              <a:ext uri="{FF2B5EF4-FFF2-40B4-BE49-F238E27FC236}">
                <a16:creationId xmlns:a16="http://schemas.microsoft.com/office/drawing/2014/main" id="{2E525CEB-D7C7-4184-9FD9-ADD8EE2B39CA}"/>
              </a:ext>
            </a:extLst>
          </p:cNvPr>
          <p:cNvSpPr txBox="1">
            <a:spLocks noRot="1" noChangeAspect="1" noMove="1" noResize="1" noEditPoints="1" noAdjustHandles="1" noChangeArrowheads="1" noChangeShapeType="1" noTextEdit="1"/>
          </p:cNvSpPr>
          <p:nvPr/>
        </p:nvSpPr>
        <p:spPr>
          <a:xfrm>
            <a:off x="2051720" y="4356829"/>
            <a:ext cx="1025537" cy="400110"/>
          </a:xfrm>
          <a:prstGeom prst="rect">
            <a:avLst/>
          </a:prstGeom>
          <a:blipFill>
            <a:blip r:embed="rId7"/>
            <a:stretch>
              <a:fillRect t="-7692" r="-4762" b="-29231"/>
            </a:stretch>
          </a:blipFill>
        </p:spPr>
        <p:txBody>
          <a:bodyPr/>
          <a:lstStyle/>
          <a:p>
            <a:pPr>
              <a:defRPr/>
            </a:pPr>
            <a:r>
              <a:rPr lang="zh-CN" altLang="en-US">
                <a:noFill/>
              </a:rPr>
              <a:t> </a:t>
            </a:r>
          </a:p>
        </p:txBody>
      </p:sp>
      <p:pic>
        <p:nvPicPr>
          <p:cNvPr id="23564" name="图片 11">
            <a:extLst>
              <a:ext uri="{FF2B5EF4-FFF2-40B4-BE49-F238E27FC236}">
                <a16:creationId xmlns:a16="http://schemas.microsoft.com/office/drawing/2014/main" id="{7F315105-8B61-441D-9545-CD5A058B88C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54350" y="4360863"/>
            <a:ext cx="1762125"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65" name="图片 14">
            <a:extLst>
              <a:ext uri="{FF2B5EF4-FFF2-40B4-BE49-F238E27FC236}">
                <a16:creationId xmlns:a16="http://schemas.microsoft.com/office/drawing/2014/main" id="{084710A9-8A96-4896-9FB9-374B4DBC898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353300" y="2943225"/>
            <a:ext cx="71437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37915949"/>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文本框 1">
            <a:extLst>
              <a:ext uri="{FF2B5EF4-FFF2-40B4-BE49-F238E27FC236}">
                <a16:creationId xmlns:a16="http://schemas.microsoft.com/office/drawing/2014/main" id="{9FDC9E04-7B15-4283-B074-9A45654A6B2D}"/>
              </a:ext>
            </a:extLst>
          </p:cNvPr>
          <p:cNvSpPr txBox="1">
            <a:spLocks noChangeArrowheads="1"/>
          </p:cNvSpPr>
          <p:nvPr/>
        </p:nvSpPr>
        <p:spPr bwMode="auto">
          <a:xfrm>
            <a:off x="107950" y="3059113"/>
            <a:ext cx="38814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均方误差损失函数：只需令</a:t>
            </a:r>
            <a:r>
              <a:rPr lang="en-US" altLang="zh-CN" sz="1800"/>
              <a:t>c</a:t>
            </a:r>
            <a:r>
              <a:rPr lang="en-US" altLang="zh-CN" sz="1800" baseline="-25000"/>
              <a:t>1</a:t>
            </a:r>
            <a:r>
              <a:rPr lang="en-US" altLang="zh-CN" sz="1800"/>
              <a:t>=c</a:t>
            </a:r>
            <a:r>
              <a:rPr lang="en-US" altLang="zh-CN" sz="1800" baseline="-25000"/>
              <a:t>2</a:t>
            </a:r>
            <a:r>
              <a:rPr lang="en-US" altLang="zh-CN" sz="1800"/>
              <a:t>=1, </a:t>
            </a:r>
            <a:endParaRPr lang="zh-CN" altLang="en-US" sz="1800"/>
          </a:p>
        </p:txBody>
      </p:sp>
      <p:sp>
        <p:nvSpPr>
          <p:cNvPr id="25603" name="文本框 2">
            <a:extLst>
              <a:ext uri="{FF2B5EF4-FFF2-40B4-BE49-F238E27FC236}">
                <a16:creationId xmlns:a16="http://schemas.microsoft.com/office/drawing/2014/main" id="{5E81E5CD-9FE7-4A88-B2C4-F00DBCDC5062}"/>
              </a:ext>
            </a:extLst>
          </p:cNvPr>
          <p:cNvSpPr txBox="1">
            <a:spLocks noChangeArrowheads="1"/>
          </p:cNvSpPr>
          <p:nvPr/>
        </p:nvSpPr>
        <p:spPr bwMode="auto">
          <a:xfrm>
            <a:off x="0" y="1196975"/>
            <a:ext cx="272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最终将期望损失分解为：</a:t>
            </a:r>
          </a:p>
        </p:txBody>
      </p:sp>
      <p:pic>
        <p:nvPicPr>
          <p:cNvPr id="25604" name="图片 3">
            <a:extLst>
              <a:ext uri="{FF2B5EF4-FFF2-40B4-BE49-F238E27FC236}">
                <a16:creationId xmlns:a16="http://schemas.microsoft.com/office/drawing/2014/main" id="{2ED881A6-4385-44A6-A575-F598EF73EB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7313" y="1144588"/>
            <a:ext cx="6011862" cy="125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5" name="图片 4">
            <a:extLst>
              <a:ext uri="{FF2B5EF4-FFF2-40B4-BE49-F238E27FC236}">
                <a16:creationId xmlns:a16="http://schemas.microsoft.com/office/drawing/2014/main" id="{A0BAC01B-EB39-4649-AF59-B5ED861850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68538" y="3433763"/>
            <a:ext cx="6264275" cy="9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6" name="文本框 5">
            <a:extLst>
              <a:ext uri="{FF2B5EF4-FFF2-40B4-BE49-F238E27FC236}">
                <a16:creationId xmlns:a16="http://schemas.microsoft.com/office/drawing/2014/main" id="{E9DF5373-47FF-4897-9ECC-2E20C07CB57F}"/>
              </a:ext>
            </a:extLst>
          </p:cNvPr>
          <p:cNvSpPr txBox="1">
            <a:spLocks noChangeArrowheads="1"/>
          </p:cNvSpPr>
          <p:nvPr/>
        </p:nvSpPr>
        <p:spPr bwMode="auto">
          <a:xfrm>
            <a:off x="69850" y="4386263"/>
            <a:ext cx="30448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二分类问题，</a:t>
            </a:r>
            <a:r>
              <a:rPr lang="en-US" altLang="zh-CN" sz="1800"/>
              <a:t>0/1</a:t>
            </a:r>
            <a:r>
              <a:rPr lang="zh-CN" altLang="en-US" sz="1800"/>
              <a:t>损失函数：</a:t>
            </a:r>
          </a:p>
        </p:txBody>
      </p:sp>
      <p:sp>
        <p:nvSpPr>
          <p:cNvPr id="25607" name="文本框 6">
            <a:extLst>
              <a:ext uri="{FF2B5EF4-FFF2-40B4-BE49-F238E27FC236}">
                <a16:creationId xmlns:a16="http://schemas.microsoft.com/office/drawing/2014/main" id="{D998D17C-4D72-4B0D-94A5-9AB145B6C427}"/>
              </a:ext>
            </a:extLst>
          </p:cNvPr>
          <p:cNvSpPr txBox="1">
            <a:spLocks noChangeArrowheads="1"/>
          </p:cNvSpPr>
          <p:nvPr/>
        </p:nvSpPr>
        <p:spPr bwMode="auto">
          <a:xfrm>
            <a:off x="1069975" y="4870450"/>
            <a:ext cx="18018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损失函数满足：</a:t>
            </a:r>
          </a:p>
        </p:txBody>
      </p:sp>
      <p:pic>
        <p:nvPicPr>
          <p:cNvPr id="25608" name="图片 7">
            <a:extLst>
              <a:ext uri="{FF2B5EF4-FFF2-40B4-BE49-F238E27FC236}">
                <a16:creationId xmlns:a16="http://schemas.microsoft.com/office/drawing/2014/main" id="{A5FB75C6-D605-4FDF-B71B-9B377B34C2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25738" y="4854575"/>
            <a:ext cx="5105400" cy="40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9" name="文本框 8">
            <a:extLst>
              <a:ext uri="{FF2B5EF4-FFF2-40B4-BE49-F238E27FC236}">
                <a16:creationId xmlns:a16="http://schemas.microsoft.com/office/drawing/2014/main" id="{3D15E634-F3A8-4745-ADFE-2728B7FD9D07}"/>
              </a:ext>
            </a:extLst>
          </p:cNvPr>
          <p:cNvSpPr txBox="1">
            <a:spLocks noChangeArrowheads="1"/>
          </p:cNvSpPr>
          <p:nvPr/>
        </p:nvSpPr>
        <p:spPr bwMode="auto">
          <a:xfrm>
            <a:off x="406400" y="5391150"/>
            <a:ext cx="6985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C</a:t>
            </a:r>
            <a:r>
              <a:rPr lang="en-US" altLang="zh-CN" sz="1800" baseline="-25000"/>
              <a:t>1</a:t>
            </a:r>
            <a:r>
              <a:rPr lang="en-US" altLang="zh-CN" sz="1800"/>
              <a:t> = </a:t>
            </a:r>
            <a:endParaRPr lang="zh-CN" altLang="en-US" sz="1800"/>
          </a:p>
        </p:txBody>
      </p:sp>
      <p:pic>
        <p:nvPicPr>
          <p:cNvPr id="25610" name="图片 9">
            <a:extLst>
              <a:ext uri="{FF2B5EF4-FFF2-40B4-BE49-F238E27FC236}">
                <a16:creationId xmlns:a16="http://schemas.microsoft.com/office/drawing/2014/main" id="{E7F87660-57BE-41A5-AD4F-D45D9AFD4F1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0600" y="5391150"/>
            <a:ext cx="35814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11" name="文本框 10">
            <a:extLst>
              <a:ext uri="{FF2B5EF4-FFF2-40B4-BE49-F238E27FC236}">
                <a16:creationId xmlns:a16="http://schemas.microsoft.com/office/drawing/2014/main" id="{9D5E12F5-43BF-4B13-A160-D43F9168048B}"/>
              </a:ext>
            </a:extLst>
          </p:cNvPr>
          <p:cNvSpPr txBox="1">
            <a:spLocks noChangeArrowheads="1"/>
          </p:cNvSpPr>
          <p:nvPr/>
        </p:nvSpPr>
        <p:spPr bwMode="auto">
          <a:xfrm>
            <a:off x="4643438" y="5743575"/>
            <a:ext cx="635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C</a:t>
            </a:r>
            <a:r>
              <a:rPr lang="en-US" altLang="zh-CN" sz="1800" baseline="-25000"/>
              <a:t>2</a:t>
            </a:r>
            <a:r>
              <a:rPr lang="en-US" altLang="zh-CN" sz="1800"/>
              <a:t>= </a:t>
            </a:r>
            <a:endParaRPr lang="zh-CN" altLang="en-US" sz="1800"/>
          </a:p>
        </p:txBody>
      </p:sp>
      <p:sp>
        <p:nvSpPr>
          <p:cNvPr id="13" name="左大括号 12">
            <a:extLst>
              <a:ext uri="{FF2B5EF4-FFF2-40B4-BE49-F238E27FC236}">
                <a16:creationId xmlns:a16="http://schemas.microsoft.com/office/drawing/2014/main" id="{1C5915F0-5981-4A09-BFA6-9CF409C5E2DA}"/>
              </a:ext>
            </a:extLst>
          </p:cNvPr>
          <p:cNvSpPr/>
          <p:nvPr/>
        </p:nvSpPr>
        <p:spPr>
          <a:xfrm>
            <a:off x="5253038" y="5403850"/>
            <a:ext cx="193675" cy="1049338"/>
          </a:xfrm>
          <a:prstGeom prst="leftBrace">
            <a:avLst/>
          </a:prstGeom>
        </p:spPr>
        <p:style>
          <a:lnRef idx="3">
            <a:schemeClr val="dk1"/>
          </a:lnRef>
          <a:fillRef idx="0">
            <a:schemeClr val="dk1"/>
          </a:fillRef>
          <a:effectRef idx="2">
            <a:schemeClr val="dk1"/>
          </a:effectRef>
          <a:fontRef idx="minor">
            <a:schemeClr val="tx1"/>
          </a:fontRef>
        </p:style>
        <p:txBody>
          <a:bodyPr anchor="ctr"/>
          <a:lstStyle/>
          <a:p>
            <a:pPr algn="ctr">
              <a:defRPr/>
            </a:pPr>
            <a:endParaRPr lang="zh-CN" altLang="en-US"/>
          </a:p>
        </p:txBody>
      </p:sp>
      <p:sp>
        <p:nvSpPr>
          <p:cNvPr id="25613" name="文本框 13">
            <a:extLst>
              <a:ext uri="{FF2B5EF4-FFF2-40B4-BE49-F238E27FC236}">
                <a16:creationId xmlns:a16="http://schemas.microsoft.com/office/drawing/2014/main" id="{2D2F9786-EA2E-43C5-9721-636622B6DE94}"/>
              </a:ext>
            </a:extLst>
          </p:cNvPr>
          <p:cNvSpPr txBox="1">
            <a:spLocks noChangeArrowheads="1"/>
          </p:cNvSpPr>
          <p:nvPr/>
        </p:nvSpPr>
        <p:spPr bwMode="auto">
          <a:xfrm>
            <a:off x="5518150" y="5345113"/>
            <a:ext cx="12176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1 if y</a:t>
            </a:r>
            <a:r>
              <a:rPr lang="en-US" altLang="zh-CN" sz="1800" baseline="-25000"/>
              <a:t>m </a:t>
            </a:r>
            <a:r>
              <a:rPr lang="en-US" altLang="zh-CN" sz="1800"/>
              <a:t>= y</a:t>
            </a:r>
            <a:r>
              <a:rPr lang="en-US" altLang="zh-CN" sz="1800" baseline="-25000"/>
              <a:t>*</a:t>
            </a:r>
            <a:endParaRPr lang="zh-CN" altLang="en-US" sz="1800"/>
          </a:p>
        </p:txBody>
      </p:sp>
      <p:pic>
        <p:nvPicPr>
          <p:cNvPr id="25614" name="图片 14">
            <a:extLst>
              <a:ext uri="{FF2B5EF4-FFF2-40B4-BE49-F238E27FC236}">
                <a16:creationId xmlns:a16="http://schemas.microsoft.com/office/drawing/2014/main" id="{DA946617-077A-44F7-BBA2-0176B3DCFE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46713" y="5861050"/>
            <a:ext cx="1428750" cy="62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15" name="文本框 15">
            <a:extLst>
              <a:ext uri="{FF2B5EF4-FFF2-40B4-BE49-F238E27FC236}">
                <a16:creationId xmlns:a16="http://schemas.microsoft.com/office/drawing/2014/main" id="{495110C2-0712-488A-96E3-16D52C861FD9}"/>
              </a:ext>
            </a:extLst>
          </p:cNvPr>
          <p:cNvSpPr txBox="1">
            <a:spLocks noChangeArrowheads="1"/>
          </p:cNvSpPr>
          <p:nvPr/>
        </p:nvSpPr>
        <p:spPr bwMode="auto">
          <a:xfrm>
            <a:off x="7092950" y="6083300"/>
            <a:ext cx="20304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Otherwise 	</a:t>
            </a:r>
            <a:endParaRPr lang="zh-CN" altLang="en-US" sz="1800"/>
          </a:p>
        </p:txBody>
      </p:sp>
    </p:spTree>
    <p:extLst>
      <p:ext uri="{BB962C8B-B14F-4D97-AF65-F5344CB8AC3E}">
        <p14:creationId xmlns:p14="http://schemas.microsoft.com/office/powerpoint/2010/main" val="3030731000"/>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文本框 1">
            <a:extLst>
              <a:ext uri="{FF2B5EF4-FFF2-40B4-BE49-F238E27FC236}">
                <a16:creationId xmlns:a16="http://schemas.microsoft.com/office/drawing/2014/main" id="{D4F4A965-D3B7-4C79-8DFE-881D7154009D}"/>
              </a:ext>
            </a:extLst>
          </p:cNvPr>
          <p:cNvSpPr txBox="1">
            <a:spLocks noChangeArrowheads="1"/>
          </p:cNvSpPr>
          <p:nvPr/>
        </p:nvSpPr>
        <p:spPr bwMode="auto">
          <a:xfrm>
            <a:off x="250825" y="1196975"/>
            <a:ext cx="8016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Proof.</a:t>
            </a:r>
            <a:endParaRPr lang="zh-CN" altLang="en-US" sz="1800"/>
          </a:p>
        </p:txBody>
      </p:sp>
      <p:sp>
        <p:nvSpPr>
          <p:cNvPr id="27651" name="文本框 2">
            <a:extLst>
              <a:ext uri="{FF2B5EF4-FFF2-40B4-BE49-F238E27FC236}">
                <a16:creationId xmlns:a16="http://schemas.microsoft.com/office/drawing/2014/main" id="{5415410A-8963-410D-8193-486B0B6C5ADC}"/>
              </a:ext>
            </a:extLst>
          </p:cNvPr>
          <p:cNvSpPr txBox="1">
            <a:spLocks noChangeArrowheads="1"/>
          </p:cNvSpPr>
          <p:nvPr/>
        </p:nvSpPr>
        <p:spPr bwMode="auto">
          <a:xfrm>
            <a:off x="258763" y="1628775"/>
            <a:ext cx="1108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先证明：</a:t>
            </a:r>
          </a:p>
        </p:txBody>
      </p:sp>
      <p:pic>
        <p:nvPicPr>
          <p:cNvPr id="27652" name="图片 3">
            <a:extLst>
              <a:ext uri="{FF2B5EF4-FFF2-40B4-BE49-F238E27FC236}">
                <a16:creationId xmlns:a16="http://schemas.microsoft.com/office/drawing/2014/main" id="{AA4F291D-45E3-44A6-A8D2-A56D9E813A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450" y="1565275"/>
            <a:ext cx="3889375" cy="60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3" name="文本框 4">
            <a:extLst>
              <a:ext uri="{FF2B5EF4-FFF2-40B4-BE49-F238E27FC236}">
                <a16:creationId xmlns:a16="http://schemas.microsoft.com/office/drawing/2014/main" id="{86F085E4-FC74-4689-A5D4-6B1BD18134B1}"/>
              </a:ext>
            </a:extLst>
          </p:cNvPr>
          <p:cNvSpPr txBox="1">
            <a:spLocks noChangeArrowheads="1"/>
          </p:cNvSpPr>
          <p:nvPr/>
        </p:nvSpPr>
        <p:spPr bwMode="auto">
          <a:xfrm>
            <a:off x="5435600" y="1628775"/>
            <a:ext cx="7000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C</a:t>
            </a:r>
            <a:r>
              <a:rPr lang="en-US" altLang="zh-CN" sz="1800" baseline="-25000"/>
              <a:t>0</a:t>
            </a:r>
            <a:r>
              <a:rPr lang="en-US" altLang="zh-CN" sz="1800"/>
              <a:t> = </a:t>
            </a:r>
            <a:endParaRPr lang="zh-CN" altLang="en-US" sz="1800"/>
          </a:p>
        </p:txBody>
      </p:sp>
      <p:sp>
        <p:nvSpPr>
          <p:cNvPr id="6" name="左大括号 5">
            <a:extLst>
              <a:ext uri="{FF2B5EF4-FFF2-40B4-BE49-F238E27FC236}">
                <a16:creationId xmlns:a16="http://schemas.microsoft.com/office/drawing/2014/main" id="{7AB8EA94-2EE6-4C57-A1B9-E567080189C8}"/>
              </a:ext>
            </a:extLst>
          </p:cNvPr>
          <p:cNvSpPr/>
          <p:nvPr/>
        </p:nvSpPr>
        <p:spPr>
          <a:xfrm>
            <a:off x="6113463" y="1114425"/>
            <a:ext cx="49212" cy="1398588"/>
          </a:xfrm>
          <a:prstGeom prst="leftBrace">
            <a:avLst/>
          </a:prstGeom>
        </p:spPr>
        <p:style>
          <a:lnRef idx="3">
            <a:schemeClr val="dk1"/>
          </a:lnRef>
          <a:fillRef idx="0">
            <a:schemeClr val="dk1"/>
          </a:fillRef>
          <a:effectRef idx="2">
            <a:schemeClr val="dk1"/>
          </a:effectRef>
          <a:fontRef idx="minor">
            <a:schemeClr val="tx1"/>
          </a:fontRef>
        </p:style>
        <p:txBody>
          <a:bodyPr anchor="ctr"/>
          <a:lstStyle/>
          <a:p>
            <a:pPr algn="ctr">
              <a:defRPr/>
            </a:pPr>
            <a:endParaRPr lang="zh-CN" altLang="en-US"/>
          </a:p>
        </p:txBody>
      </p:sp>
      <p:sp>
        <p:nvSpPr>
          <p:cNvPr id="27655" name="文本框 6">
            <a:extLst>
              <a:ext uri="{FF2B5EF4-FFF2-40B4-BE49-F238E27FC236}">
                <a16:creationId xmlns:a16="http://schemas.microsoft.com/office/drawing/2014/main" id="{1E7DC54B-EFCB-48B4-9DB3-84B8300216AB}"/>
              </a:ext>
            </a:extLst>
          </p:cNvPr>
          <p:cNvSpPr txBox="1">
            <a:spLocks noChangeArrowheads="1"/>
          </p:cNvSpPr>
          <p:nvPr/>
        </p:nvSpPr>
        <p:spPr bwMode="auto">
          <a:xfrm>
            <a:off x="6372225" y="1268413"/>
            <a:ext cx="1143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000"/>
              <a:t>1 if y = y</a:t>
            </a:r>
            <a:endParaRPr lang="zh-CN" altLang="en-US" sz="2000"/>
          </a:p>
        </p:txBody>
      </p:sp>
      <p:pic>
        <p:nvPicPr>
          <p:cNvPr id="27656" name="图片 7">
            <a:extLst>
              <a:ext uri="{FF2B5EF4-FFF2-40B4-BE49-F238E27FC236}">
                <a16:creationId xmlns:a16="http://schemas.microsoft.com/office/drawing/2014/main" id="{4E8EE819-CDF6-47C1-9CE8-832DAD223F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5700" y="1868488"/>
            <a:ext cx="1323975"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7" name="文本框 8">
            <a:extLst>
              <a:ext uri="{FF2B5EF4-FFF2-40B4-BE49-F238E27FC236}">
                <a16:creationId xmlns:a16="http://schemas.microsoft.com/office/drawing/2014/main" id="{589D2E8D-F9FD-49B2-8CCE-985B72C2D3F5}"/>
              </a:ext>
            </a:extLst>
          </p:cNvPr>
          <p:cNvSpPr txBox="1">
            <a:spLocks noChangeArrowheads="1"/>
          </p:cNvSpPr>
          <p:nvPr/>
        </p:nvSpPr>
        <p:spPr bwMode="auto">
          <a:xfrm>
            <a:off x="7812088" y="2154238"/>
            <a:ext cx="11731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otherwise</a:t>
            </a:r>
            <a:endParaRPr lang="zh-CN" altLang="en-US" sz="1800"/>
          </a:p>
        </p:txBody>
      </p:sp>
      <p:sp>
        <p:nvSpPr>
          <p:cNvPr id="27658" name="文本框 9">
            <a:extLst>
              <a:ext uri="{FF2B5EF4-FFF2-40B4-BE49-F238E27FC236}">
                <a16:creationId xmlns:a16="http://schemas.microsoft.com/office/drawing/2014/main" id="{41434F68-7B19-496A-81F5-1D269692C48A}"/>
              </a:ext>
            </a:extLst>
          </p:cNvPr>
          <p:cNvSpPr txBox="1">
            <a:spLocks noChangeArrowheads="1"/>
          </p:cNvSpPr>
          <p:nvPr/>
        </p:nvSpPr>
        <p:spPr bwMode="auto">
          <a:xfrm>
            <a:off x="395288" y="2852738"/>
            <a:ext cx="18224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000"/>
              <a:t>1) y=y</a:t>
            </a:r>
            <a:r>
              <a:rPr lang="en-US" altLang="zh-CN" sz="2000" baseline="-25000"/>
              <a:t>*</a:t>
            </a:r>
            <a:r>
              <a:rPr lang="en-US" altLang="zh-CN" sz="2000"/>
              <a:t> : c</a:t>
            </a:r>
            <a:r>
              <a:rPr lang="en-US" altLang="zh-CN" sz="2000" baseline="-25000"/>
              <a:t>0</a:t>
            </a:r>
            <a:r>
              <a:rPr lang="en-US" altLang="zh-CN" sz="2000"/>
              <a:t> = 1</a:t>
            </a:r>
            <a:endParaRPr lang="zh-CN" altLang="en-US" sz="2000"/>
          </a:p>
        </p:txBody>
      </p:sp>
      <p:sp>
        <p:nvSpPr>
          <p:cNvPr id="11" name="文本框 10">
            <a:extLst>
              <a:ext uri="{FF2B5EF4-FFF2-40B4-BE49-F238E27FC236}">
                <a16:creationId xmlns:a16="http://schemas.microsoft.com/office/drawing/2014/main" id="{49A7D5FC-B7FD-4984-B773-C46B3F841E9E}"/>
              </a:ext>
            </a:extLst>
          </p:cNvPr>
          <p:cNvSpPr txBox="1">
            <a:spLocks noRot="1" noChangeAspect="1" noMove="1" noResize="1" noEditPoints="1" noAdjustHandles="1" noChangeArrowheads="1" noChangeShapeType="1" noTextEdit="1"/>
          </p:cNvSpPr>
          <p:nvPr/>
        </p:nvSpPr>
        <p:spPr>
          <a:xfrm>
            <a:off x="3094140" y="2852936"/>
            <a:ext cx="4683911" cy="400110"/>
          </a:xfrm>
          <a:prstGeom prst="rect">
            <a:avLst/>
          </a:prstGeom>
          <a:blipFill>
            <a:blip r:embed="rId4"/>
            <a:stretch>
              <a:fillRect l="-1432" t="-6061" b="-27273"/>
            </a:stretch>
          </a:blipFill>
        </p:spPr>
        <p:txBody>
          <a:bodyPr/>
          <a:lstStyle/>
          <a:p>
            <a:pPr>
              <a:defRPr/>
            </a:pPr>
            <a:r>
              <a:rPr lang="zh-CN" altLang="en-US">
                <a:noFill/>
              </a:rPr>
              <a:t> </a:t>
            </a:r>
          </a:p>
        </p:txBody>
      </p:sp>
      <p:sp>
        <p:nvSpPr>
          <p:cNvPr id="13" name="文本框 12">
            <a:extLst>
              <a:ext uri="{FF2B5EF4-FFF2-40B4-BE49-F238E27FC236}">
                <a16:creationId xmlns:a16="http://schemas.microsoft.com/office/drawing/2014/main" id="{2E74C1A0-2E98-4E5B-86E7-9B31DCB0B705}"/>
              </a:ext>
            </a:extLst>
          </p:cNvPr>
          <p:cNvSpPr txBox="1">
            <a:spLocks noRot="1" noChangeAspect="1" noMove="1" noResize="1" noEditPoints="1" noAdjustHandles="1" noChangeArrowheads="1" noChangeShapeType="1" noTextEdit="1"/>
          </p:cNvSpPr>
          <p:nvPr/>
        </p:nvSpPr>
        <p:spPr>
          <a:xfrm>
            <a:off x="391491" y="3449354"/>
            <a:ext cx="3728521" cy="400110"/>
          </a:xfrm>
          <a:prstGeom prst="rect">
            <a:avLst/>
          </a:prstGeom>
          <a:blipFill>
            <a:blip r:embed="rId5"/>
            <a:stretch>
              <a:fillRect l="-1634" t="-7692" b="-29231"/>
            </a:stretch>
          </a:blipFill>
        </p:spPr>
        <p:txBody>
          <a:bodyPr/>
          <a:lstStyle/>
          <a:p>
            <a:pPr>
              <a:defRPr/>
            </a:pPr>
            <a:r>
              <a:rPr lang="zh-CN" altLang="en-US">
                <a:noFill/>
              </a:rPr>
              <a:t> </a:t>
            </a:r>
          </a:p>
        </p:txBody>
      </p:sp>
      <p:sp>
        <p:nvSpPr>
          <p:cNvPr id="27661" name="文本框 14">
            <a:extLst>
              <a:ext uri="{FF2B5EF4-FFF2-40B4-BE49-F238E27FC236}">
                <a16:creationId xmlns:a16="http://schemas.microsoft.com/office/drawing/2014/main" id="{B825A61C-B671-4159-A21D-CBC3FD56DB65}"/>
              </a:ext>
            </a:extLst>
          </p:cNvPr>
          <p:cNvSpPr txBox="1">
            <a:spLocks noChangeArrowheads="1"/>
          </p:cNvSpPr>
          <p:nvPr/>
        </p:nvSpPr>
        <p:spPr bwMode="auto">
          <a:xfrm>
            <a:off x="258763" y="4437063"/>
            <a:ext cx="13382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同理可证：</a:t>
            </a:r>
          </a:p>
        </p:txBody>
      </p:sp>
      <p:pic>
        <p:nvPicPr>
          <p:cNvPr id="27662" name="图片 15">
            <a:extLst>
              <a:ext uri="{FF2B5EF4-FFF2-40B4-BE49-F238E27FC236}">
                <a16:creationId xmlns:a16="http://schemas.microsoft.com/office/drawing/2014/main" id="{0164D383-BB5A-47C4-9931-A6DE664EE05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47838" y="4365625"/>
            <a:ext cx="4743450" cy="55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63" name="文本框 16">
            <a:extLst>
              <a:ext uri="{FF2B5EF4-FFF2-40B4-BE49-F238E27FC236}">
                <a16:creationId xmlns:a16="http://schemas.microsoft.com/office/drawing/2014/main" id="{2175FCC9-095E-40ED-8FBA-D02E18890844}"/>
              </a:ext>
            </a:extLst>
          </p:cNvPr>
          <p:cNvSpPr txBox="1">
            <a:spLocks noChangeArrowheads="1"/>
          </p:cNvSpPr>
          <p:nvPr/>
        </p:nvSpPr>
        <p:spPr bwMode="auto">
          <a:xfrm>
            <a:off x="1979613" y="5373688"/>
            <a:ext cx="7000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C</a:t>
            </a:r>
            <a:r>
              <a:rPr lang="en-US" altLang="zh-CN" sz="1800" baseline="-25000"/>
              <a:t>2</a:t>
            </a:r>
            <a:r>
              <a:rPr lang="en-US" altLang="zh-CN" sz="1800"/>
              <a:t> = </a:t>
            </a:r>
            <a:endParaRPr lang="zh-CN" altLang="en-US" sz="1800"/>
          </a:p>
        </p:txBody>
      </p:sp>
      <p:sp>
        <p:nvSpPr>
          <p:cNvPr id="18" name="左大括号 17">
            <a:extLst>
              <a:ext uri="{FF2B5EF4-FFF2-40B4-BE49-F238E27FC236}">
                <a16:creationId xmlns:a16="http://schemas.microsoft.com/office/drawing/2014/main" id="{ACAADCFA-CCB3-4903-BFC8-835531EBE784}"/>
              </a:ext>
            </a:extLst>
          </p:cNvPr>
          <p:cNvSpPr/>
          <p:nvPr/>
        </p:nvSpPr>
        <p:spPr>
          <a:xfrm>
            <a:off x="2692400" y="4960938"/>
            <a:ext cx="215900" cy="1347787"/>
          </a:xfrm>
          <a:prstGeom prst="leftBrace">
            <a:avLst/>
          </a:prstGeom>
        </p:spPr>
        <p:style>
          <a:lnRef idx="3">
            <a:schemeClr val="dk1"/>
          </a:lnRef>
          <a:fillRef idx="0">
            <a:schemeClr val="dk1"/>
          </a:fillRef>
          <a:effectRef idx="2">
            <a:schemeClr val="dk1"/>
          </a:effectRef>
          <a:fontRef idx="minor">
            <a:schemeClr val="tx1"/>
          </a:fontRef>
        </p:style>
        <p:txBody>
          <a:bodyPr anchor="ctr"/>
          <a:lstStyle/>
          <a:p>
            <a:pPr algn="ctr">
              <a:defRPr/>
            </a:pPr>
            <a:endParaRPr lang="zh-CN" altLang="en-US"/>
          </a:p>
        </p:txBody>
      </p:sp>
      <p:sp>
        <p:nvSpPr>
          <p:cNvPr id="27665" name="文本框 18">
            <a:extLst>
              <a:ext uri="{FF2B5EF4-FFF2-40B4-BE49-F238E27FC236}">
                <a16:creationId xmlns:a16="http://schemas.microsoft.com/office/drawing/2014/main" id="{833A1059-6656-4337-8226-FECBDE89A875}"/>
              </a:ext>
            </a:extLst>
          </p:cNvPr>
          <p:cNvSpPr txBox="1">
            <a:spLocks noChangeArrowheads="1"/>
          </p:cNvSpPr>
          <p:nvPr/>
        </p:nvSpPr>
        <p:spPr bwMode="auto">
          <a:xfrm>
            <a:off x="2987675" y="5035550"/>
            <a:ext cx="135413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000"/>
              <a:t>1 if y</a:t>
            </a:r>
            <a:r>
              <a:rPr lang="en-US" altLang="zh-CN" sz="2000" baseline="-25000"/>
              <a:t>m</a:t>
            </a:r>
            <a:r>
              <a:rPr lang="en-US" altLang="zh-CN" sz="2000"/>
              <a:t> = y</a:t>
            </a:r>
            <a:r>
              <a:rPr lang="en-US" altLang="zh-CN" sz="2000" baseline="-25000"/>
              <a:t>*</a:t>
            </a:r>
            <a:endParaRPr lang="zh-CN" altLang="en-US" sz="2000"/>
          </a:p>
        </p:txBody>
      </p:sp>
      <p:pic>
        <p:nvPicPr>
          <p:cNvPr id="27666" name="图片 19">
            <a:extLst>
              <a:ext uri="{FF2B5EF4-FFF2-40B4-BE49-F238E27FC236}">
                <a16:creationId xmlns:a16="http://schemas.microsoft.com/office/drawing/2014/main" id="{56A91CC3-322E-48F8-93C9-D0B70912CC9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965450" y="5718175"/>
            <a:ext cx="1533525"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67" name="文本框 20">
            <a:extLst>
              <a:ext uri="{FF2B5EF4-FFF2-40B4-BE49-F238E27FC236}">
                <a16:creationId xmlns:a16="http://schemas.microsoft.com/office/drawing/2014/main" id="{88310D8C-B067-4B78-82E7-F8EC9B070FB6}"/>
              </a:ext>
            </a:extLst>
          </p:cNvPr>
          <p:cNvSpPr txBox="1">
            <a:spLocks noChangeArrowheads="1"/>
          </p:cNvSpPr>
          <p:nvPr/>
        </p:nvSpPr>
        <p:spPr bwMode="auto">
          <a:xfrm>
            <a:off x="4849813" y="5829300"/>
            <a:ext cx="11715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otherwise</a:t>
            </a:r>
            <a:endParaRPr lang="zh-CN" altLang="en-US" sz="1800"/>
          </a:p>
        </p:txBody>
      </p:sp>
      <p:sp>
        <p:nvSpPr>
          <p:cNvPr id="27668" name="文本框 21">
            <a:extLst>
              <a:ext uri="{FF2B5EF4-FFF2-40B4-BE49-F238E27FC236}">
                <a16:creationId xmlns:a16="http://schemas.microsoft.com/office/drawing/2014/main" id="{0601EE98-7722-412B-8C08-E984DACF1579}"/>
              </a:ext>
            </a:extLst>
          </p:cNvPr>
          <p:cNvSpPr txBox="1">
            <a:spLocks noChangeArrowheads="1"/>
          </p:cNvSpPr>
          <p:nvPr/>
        </p:nvSpPr>
        <p:spPr bwMode="auto">
          <a:xfrm>
            <a:off x="8507413" y="1565275"/>
            <a:ext cx="4968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000"/>
              <a:t>(3)</a:t>
            </a:r>
            <a:endParaRPr lang="zh-CN" altLang="en-US" sz="2000"/>
          </a:p>
        </p:txBody>
      </p:sp>
      <p:sp>
        <p:nvSpPr>
          <p:cNvPr id="27669" name="文本框 22">
            <a:extLst>
              <a:ext uri="{FF2B5EF4-FFF2-40B4-BE49-F238E27FC236}">
                <a16:creationId xmlns:a16="http://schemas.microsoft.com/office/drawing/2014/main" id="{036E6974-02E0-4CED-BA07-B45D7BC3976F}"/>
              </a:ext>
            </a:extLst>
          </p:cNvPr>
          <p:cNvSpPr txBox="1">
            <a:spLocks noChangeArrowheads="1"/>
          </p:cNvSpPr>
          <p:nvPr/>
        </p:nvSpPr>
        <p:spPr bwMode="auto">
          <a:xfrm>
            <a:off x="8150225" y="4483100"/>
            <a:ext cx="4968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000"/>
              <a:t>(4)</a:t>
            </a:r>
            <a:endParaRPr lang="zh-CN" altLang="en-US" sz="2000"/>
          </a:p>
        </p:txBody>
      </p:sp>
    </p:spTree>
    <p:extLst>
      <p:ext uri="{BB962C8B-B14F-4D97-AF65-F5344CB8AC3E}">
        <p14:creationId xmlns:p14="http://schemas.microsoft.com/office/powerpoint/2010/main" val="959299586"/>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文本框 2">
            <a:extLst>
              <a:ext uri="{FF2B5EF4-FFF2-40B4-BE49-F238E27FC236}">
                <a16:creationId xmlns:a16="http://schemas.microsoft.com/office/drawing/2014/main" id="{85ED4F3C-34A6-429C-B775-EFCC8DB2F7F5}"/>
              </a:ext>
            </a:extLst>
          </p:cNvPr>
          <p:cNvSpPr txBox="1">
            <a:spLocks noChangeArrowheads="1"/>
          </p:cNvSpPr>
          <p:nvPr/>
        </p:nvSpPr>
        <p:spPr bwMode="auto">
          <a:xfrm>
            <a:off x="323850" y="1341438"/>
            <a:ext cx="19288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对（</a:t>
            </a:r>
            <a:r>
              <a:rPr lang="en-US" altLang="zh-CN" sz="1800"/>
              <a:t>3</a:t>
            </a:r>
            <a:r>
              <a:rPr lang="zh-CN" altLang="en-US" sz="1800"/>
              <a:t>）求期望：</a:t>
            </a:r>
          </a:p>
        </p:txBody>
      </p:sp>
      <p:pic>
        <p:nvPicPr>
          <p:cNvPr id="28675" name="图片 3">
            <a:extLst>
              <a:ext uri="{FF2B5EF4-FFF2-40B4-BE49-F238E27FC236}">
                <a16:creationId xmlns:a16="http://schemas.microsoft.com/office/drawing/2014/main" id="{BCC82C66-4203-4CB8-8F43-3BBC513BD9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7313" y="1223963"/>
            <a:ext cx="3889375" cy="60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6" name="图片 4">
            <a:extLst>
              <a:ext uri="{FF2B5EF4-FFF2-40B4-BE49-F238E27FC236}">
                <a16:creationId xmlns:a16="http://schemas.microsoft.com/office/drawing/2014/main" id="{05156A6F-8AA4-4731-9C8D-D2A2D5BA49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38425" y="1916113"/>
            <a:ext cx="5373688" cy="144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7" name="图片 5">
            <a:extLst>
              <a:ext uri="{FF2B5EF4-FFF2-40B4-BE49-F238E27FC236}">
                <a16:creationId xmlns:a16="http://schemas.microsoft.com/office/drawing/2014/main" id="{FBED682A-B9B6-4F89-8B39-80775456135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39975" y="3465513"/>
            <a:ext cx="4743450"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8" name="文本框 6">
            <a:extLst>
              <a:ext uri="{FF2B5EF4-FFF2-40B4-BE49-F238E27FC236}">
                <a16:creationId xmlns:a16="http://schemas.microsoft.com/office/drawing/2014/main" id="{F864BD70-E129-4C2C-B226-352C2B0D51CF}"/>
              </a:ext>
            </a:extLst>
          </p:cNvPr>
          <p:cNvSpPr txBox="1">
            <a:spLocks noChangeArrowheads="1"/>
          </p:cNvSpPr>
          <p:nvPr/>
        </p:nvSpPr>
        <p:spPr bwMode="auto">
          <a:xfrm>
            <a:off x="179388" y="3557588"/>
            <a:ext cx="2287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将（</a:t>
            </a:r>
            <a:r>
              <a:rPr lang="en-US" altLang="zh-CN" sz="1800"/>
              <a:t>4</a:t>
            </a:r>
            <a:r>
              <a:rPr lang="zh-CN" altLang="en-US" sz="1800"/>
              <a:t>）带入（</a:t>
            </a:r>
            <a:r>
              <a:rPr lang="en-US" altLang="zh-CN" sz="1800"/>
              <a:t>5</a:t>
            </a:r>
            <a:r>
              <a:rPr lang="zh-CN" altLang="en-US" sz="1800"/>
              <a:t>）：</a:t>
            </a:r>
          </a:p>
        </p:txBody>
      </p:sp>
      <p:pic>
        <p:nvPicPr>
          <p:cNvPr id="28679" name="图片 8">
            <a:extLst>
              <a:ext uri="{FF2B5EF4-FFF2-40B4-BE49-F238E27FC236}">
                <a16:creationId xmlns:a16="http://schemas.microsoft.com/office/drawing/2014/main" id="{B7C6CF37-9AD3-4AD1-8DCD-80370B2B4DB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39975" y="4140200"/>
            <a:ext cx="6248400" cy="528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80" name="文本框 9">
            <a:extLst>
              <a:ext uri="{FF2B5EF4-FFF2-40B4-BE49-F238E27FC236}">
                <a16:creationId xmlns:a16="http://schemas.microsoft.com/office/drawing/2014/main" id="{44AF5ADF-6AAB-4D6C-9714-FABCFBE08910}"/>
              </a:ext>
            </a:extLst>
          </p:cNvPr>
          <p:cNvSpPr txBox="1">
            <a:spLocks noChangeArrowheads="1"/>
          </p:cNvSpPr>
          <p:nvPr/>
        </p:nvSpPr>
        <p:spPr bwMode="auto">
          <a:xfrm>
            <a:off x="1042988" y="4941888"/>
            <a:ext cx="8778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可得：</a:t>
            </a:r>
          </a:p>
        </p:txBody>
      </p:sp>
      <p:pic>
        <p:nvPicPr>
          <p:cNvPr id="28681" name="图片 10">
            <a:extLst>
              <a:ext uri="{FF2B5EF4-FFF2-40B4-BE49-F238E27FC236}">
                <a16:creationId xmlns:a16="http://schemas.microsoft.com/office/drawing/2014/main" id="{92AC1623-5B70-442E-8F42-8A757DCFE87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68488" y="4883150"/>
            <a:ext cx="6408737" cy="146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68383851"/>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E0BDDE8-BFA1-4778-AE24-9F0158A1C76D}"/>
              </a:ext>
            </a:extLst>
          </p:cNvPr>
          <p:cNvSpPr txBox="1"/>
          <p:nvPr/>
        </p:nvSpPr>
        <p:spPr>
          <a:xfrm>
            <a:off x="323528" y="1268760"/>
            <a:ext cx="1569660" cy="369332"/>
          </a:xfrm>
          <a:prstGeom prst="rect">
            <a:avLst/>
          </a:prstGeom>
          <a:noFill/>
        </p:spPr>
        <p:txBody>
          <a:bodyPr wrap="none" rtlCol="0">
            <a:spAutoFit/>
          </a:bodyPr>
          <a:lstStyle/>
          <a:p>
            <a:r>
              <a:rPr lang="zh-CN" altLang="en-US" dirty="0"/>
              <a:t>多分类问题：</a:t>
            </a:r>
          </a:p>
        </p:txBody>
      </p:sp>
      <p:pic>
        <p:nvPicPr>
          <p:cNvPr id="3" name="图片 2">
            <a:extLst>
              <a:ext uri="{FF2B5EF4-FFF2-40B4-BE49-F238E27FC236}">
                <a16:creationId xmlns:a16="http://schemas.microsoft.com/office/drawing/2014/main" id="{E8034F65-37F2-4EC6-A249-3006E4561AEE}"/>
              </a:ext>
            </a:extLst>
          </p:cNvPr>
          <p:cNvPicPr>
            <a:picLocks noChangeAspect="1"/>
          </p:cNvPicPr>
          <p:nvPr/>
        </p:nvPicPr>
        <p:blipFill>
          <a:blip r:embed="rId3"/>
          <a:stretch>
            <a:fillRect/>
          </a:stretch>
        </p:blipFill>
        <p:spPr>
          <a:xfrm>
            <a:off x="1187624" y="1772816"/>
            <a:ext cx="2664296" cy="299277"/>
          </a:xfrm>
          <a:prstGeom prst="rect">
            <a:avLst/>
          </a:prstGeom>
        </p:spPr>
      </p:pic>
      <p:pic>
        <p:nvPicPr>
          <p:cNvPr id="5" name="图片 4">
            <a:extLst>
              <a:ext uri="{FF2B5EF4-FFF2-40B4-BE49-F238E27FC236}">
                <a16:creationId xmlns:a16="http://schemas.microsoft.com/office/drawing/2014/main" id="{C97B43CB-28F0-430E-B051-1EA9901E258E}"/>
              </a:ext>
            </a:extLst>
          </p:cNvPr>
          <p:cNvPicPr>
            <a:picLocks noChangeAspect="1"/>
          </p:cNvPicPr>
          <p:nvPr/>
        </p:nvPicPr>
        <p:blipFill>
          <a:blip r:embed="rId4"/>
          <a:stretch>
            <a:fillRect/>
          </a:stretch>
        </p:blipFill>
        <p:spPr>
          <a:xfrm>
            <a:off x="3923928" y="1772816"/>
            <a:ext cx="3938629" cy="405447"/>
          </a:xfrm>
          <a:prstGeom prst="rect">
            <a:avLst/>
          </a:prstGeom>
        </p:spPr>
      </p:pic>
      <p:pic>
        <p:nvPicPr>
          <p:cNvPr id="6" name="图片 5">
            <a:extLst>
              <a:ext uri="{FF2B5EF4-FFF2-40B4-BE49-F238E27FC236}">
                <a16:creationId xmlns:a16="http://schemas.microsoft.com/office/drawing/2014/main" id="{93019E67-16D5-432F-9AA6-4008831A812D}"/>
              </a:ext>
            </a:extLst>
          </p:cNvPr>
          <p:cNvPicPr>
            <a:picLocks noChangeAspect="1"/>
          </p:cNvPicPr>
          <p:nvPr/>
        </p:nvPicPr>
        <p:blipFill>
          <a:blip r:embed="rId5"/>
          <a:stretch>
            <a:fillRect/>
          </a:stretch>
        </p:blipFill>
        <p:spPr>
          <a:xfrm>
            <a:off x="1205069" y="2264380"/>
            <a:ext cx="2167498" cy="347687"/>
          </a:xfrm>
          <a:prstGeom prst="rect">
            <a:avLst/>
          </a:prstGeom>
        </p:spPr>
      </p:pic>
      <p:pic>
        <p:nvPicPr>
          <p:cNvPr id="9" name="图片 8">
            <a:extLst>
              <a:ext uri="{FF2B5EF4-FFF2-40B4-BE49-F238E27FC236}">
                <a16:creationId xmlns:a16="http://schemas.microsoft.com/office/drawing/2014/main" id="{94783199-F2C8-49EF-893D-1568908DA678}"/>
              </a:ext>
            </a:extLst>
          </p:cNvPr>
          <p:cNvPicPr>
            <a:picLocks noChangeAspect="1"/>
          </p:cNvPicPr>
          <p:nvPr/>
        </p:nvPicPr>
        <p:blipFill>
          <a:blip r:embed="rId6"/>
          <a:stretch>
            <a:fillRect/>
          </a:stretch>
        </p:blipFill>
        <p:spPr>
          <a:xfrm>
            <a:off x="3491880" y="2264380"/>
            <a:ext cx="4896544" cy="298772"/>
          </a:xfrm>
          <a:prstGeom prst="rect">
            <a:avLst/>
          </a:prstGeom>
        </p:spPr>
      </p:pic>
      <p:sp>
        <p:nvSpPr>
          <p:cNvPr id="10" name="文本框 9">
            <a:extLst>
              <a:ext uri="{FF2B5EF4-FFF2-40B4-BE49-F238E27FC236}">
                <a16:creationId xmlns:a16="http://schemas.microsoft.com/office/drawing/2014/main" id="{C98C1349-D4E5-4ABB-94A4-AA1192D1F676}"/>
              </a:ext>
            </a:extLst>
          </p:cNvPr>
          <p:cNvSpPr txBox="1"/>
          <p:nvPr/>
        </p:nvSpPr>
        <p:spPr>
          <a:xfrm>
            <a:off x="395215" y="3284984"/>
            <a:ext cx="8353569" cy="646331"/>
          </a:xfrm>
          <a:prstGeom prst="rect">
            <a:avLst/>
          </a:prstGeom>
          <a:noFill/>
        </p:spPr>
        <p:txBody>
          <a:bodyPr wrap="none" rtlCol="0">
            <a:spAutoFit/>
          </a:bodyPr>
          <a:lstStyle/>
          <a:p>
            <a:r>
              <a:rPr lang="zh-CN" altLang="en-US" dirty="0"/>
              <a:t>通过重新定义方差，偏差和噪声，可以实现将基于均方损失函数，</a:t>
            </a:r>
            <a:r>
              <a:rPr lang="en-US" altLang="zh-CN" dirty="0"/>
              <a:t>0/1</a:t>
            </a:r>
            <a:r>
              <a:rPr lang="zh-CN" altLang="en-US" dirty="0"/>
              <a:t>损失函数</a:t>
            </a:r>
            <a:endParaRPr lang="en-US" altLang="zh-CN" dirty="0"/>
          </a:p>
          <a:p>
            <a:r>
              <a:rPr lang="zh-CN" altLang="en-US" dirty="0"/>
              <a:t>统一起来</a:t>
            </a:r>
          </a:p>
        </p:txBody>
      </p:sp>
    </p:spTree>
    <p:extLst>
      <p:ext uri="{BB962C8B-B14F-4D97-AF65-F5344CB8AC3E}">
        <p14:creationId xmlns:p14="http://schemas.microsoft.com/office/powerpoint/2010/main" val="42670314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3">
            <a:extLst>
              <a:ext uri="{FF2B5EF4-FFF2-40B4-BE49-F238E27FC236}">
                <a16:creationId xmlns:a16="http://schemas.microsoft.com/office/drawing/2014/main" id="{1E418DF4-2681-4480-A386-F698AACAEB86}"/>
              </a:ext>
            </a:extLst>
          </p:cNvPr>
          <p:cNvSpPr>
            <a:spLocks noGrp="1" noChangeArrowheads="1"/>
          </p:cNvSpPr>
          <p:nvPr>
            <p:ph type="body" idx="1"/>
          </p:nvPr>
        </p:nvSpPr>
        <p:spPr>
          <a:xfrm>
            <a:off x="457200" y="1557338"/>
            <a:ext cx="8229600" cy="4568825"/>
          </a:xfrm>
        </p:spPr>
        <p:txBody>
          <a:bodyPr/>
          <a:lstStyle/>
          <a:p>
            <a:pPr eaLnBrk="1" hangingPunct="1">
              <a:defRPr/>
            </a:pPr>
            <a:r>
              <a:rPr lang="en-US" altLang="zh-CN" sz="2800" b="1">
                <a:latin typeface="微软雅黑" panose="020B0503020204020204" pitchFamily="34" charset="-122"/>
                <a:ea typeface="微软雅黑" panose="020B0503020204020204" pitchFamily="34" charset="-122"/>
              </a:rPr>
              <a:t>1.</a:t>
            </a:r>
            <a:r>
              <a:rPr lang="zh-CN" altLang="en-US" sz="2800" b="1">
                <a:latin typeface="微软雅黑" panose="020B0503020204020204" pitchFamily="34" charset="-122"/>
                <a:ea typeface="微软雅黑" panose="020B0503020204020204" pitchFamily="34" charset="-122"/>
              </a:rPr>
              <a:t>错误率与精度</a:t>
            </a:r>
            <a:endParaRPr lang="en-US" altLang="zh-CN" sz="2800" b="1">
              <a:latin typeface="微软雅黑" panose="020B0503020204020204" pitchFamily="34" charset="-122"/>
              <a:ea typeface="微软雅黑" panose="020B0503020204020204" pitchFamily="34" charset="-122"/>
            </a:endParaRPr>
          </a:p>
          <a:p>
            <a:pPr lvl="1" eaLnBrk="1" hangingPunct="1">
              <a:defRPr/>
            </a:pPr>
            <a:r>
              <a:rPr lang="zh-CN" altLang="en-US" sz="2400"/>
              <a:t>仅关注</a:t>
            </a:r>
            <a:r>
              <a:rPr lang="zh-CN" altLang="en-US" sz="2400" b="1">
                <a:solidFill>
                  <a:srgbClr val="FF0000"/>
                </a:solidFill>
              </a:rPr>
              <a:t>分类错误</a:t>
            </a:r>
            <a:endParaRPr lang="en-US" altLang="zh-CN" sz="2400" b="1">
              <a:solidFill>
                <a:srgbClr val="FF0000"/>
              </a:solidFill>
            </a:endParaRPr>
          </a:p>
          <a:p>
            <a:pPr eaLnBrk="1" hangingPunct="1">
              <a:defRPr/>
            </a:pPr>
            <a:r>
              <a:rPr lang="en-US" altLang="zh-CN" sz="2800" b="1">
                <a:latin typeface="微软雅黑" panose="020B0503020204020204" pitchFamily="34" charset="-122"/>
                <a:ea typeface="微软雅黑" panose="020B0503020204020204" pitchFamily="34" charset="-122"/>
              </a:rPr>
              <a:t>2.</a:t>
            </a:r>
            <a:r>
              <a:rPr lang="zh-CN" altLang="en-US" sz="2800" b="1">
                <a:latin typeface="微软雅黑" panose="020B0503020204020204" pitchFamily="34" charset="-122"/>
                <a:ea typeface="微软雅黑" panose="020B0503020204020204" pitchFamily="34" charset="-122"/>
              </a:rPr>
              <a:t>查准率、查全率与</a:t>
            </a:r>
            <a:r>
              <a:rPr lang="en-US" altLang="zh-CN" sz="2800" b="1">
                <a:latin typeface="微软雅黑" panose="020B0503020204020204" pitchFamily="34" charset="-122"/>
                <a:ea typeface="微软雅黑" panose="020B0503020204020204" pitchFamily="34" charset="-122"/>
              </a:rPr>
              <a:t>F1</a:t>
            </a:r>
          </a:p>
          <a:p>
            <a:pPr lvl="1" eaLnBrk="1" hangingPunct="1">
              <a:defRPr/>
            </a:pPr>
            <a:r>
              <a:rPr lang="zh-CN" altLang="en-US" sz="2400"/>
              <a:t>关注分类</a:t>
            </a:r>
            <a:r>
              <a:rPr lang="zh-CN" altLang="en-US" sz="2400" b="1">
                <a:solidFill>
                  <a:srgbClr val="FF0000"/>
                </a:solidFill>
              </a:rPr>
              <a:t>错误的类型</a:t>
            </a:r>
            <a:r>
              <a:rPr lang="zh-CN" altLang="en-US" sz="2400"/>
              <a:t>（正类、负类）</a:t>
            </a:r>
            <a:endParaRPr lang="en-US" altLang="zh-CN" sz="2400"/>
          </a:p>
          <a:p>
            <a:pPr eaLnBrk="1" hangingPunct="1">
              <a:defRPr/>
            </a:pPr>
            <a:r>
              <a:rPr lang="en-US" altLang="zh-CN" sz="2800" b="1">
                <a:latin typeface="微软雅黑" panose="020B0503020204020204" pitchFamily="34" charset="-122"/>
                <a:ea typeface="微软雅黑" panose="020B0503020204020204" pitchFamily="34" charset="-122"/>
              </a:rPr>
              <a:t>3.ROC</a:t>
            </a:r>
            <a:r>
              <a:rPr lang="zh-CN" altLang="en-US" sz="2800" b="1">
                <a:latin typeface="微软雅黑" panose="020B0503020204020204" pitchFamily="34" charset="-122"/>
                <a:ea typeface="微软雅黑" panose="020B0503020204020204" pitchFamily="34" charset="-122"/>
              </a:rPr>
              <a:t>与</a:t>
            </a:r>
            <a:r>
              <a:rPr lang="en-US" altLang="zh-CN" sz="2800" b="1">
                <a:latin typeface="微软雅黑" panose="020B0503020204020204" pitchFamily="34" charset="-122"/>
                <a:ea typeface="微软雅黑" panose="020B0503020204020204" pitchFamily="34" charset="-122"/>
              </a:rPr>
              <a:t>AUC</a:t>
            </a:r>
          </a:p>
          <a:p>
            <a:pPr lvl="1" eaLnBrk="1" hangingPunct="1">
              <a:defRPr/>
            </a:pPr>
            <a:r>
              <a:rPr lang="zh-CN" altLang="en-US" sz="2400"/>
              <a:t>关注模型</a:t>
            </a:r>
            <a:r>
              <a:rPr lang="zh-CN" altLang="en-US" sz="2400" b="1"/>
              <a:t>侧重</a:t>
            </a:r>
            <a:r>
              <a:rPr lang="zh-CN" altLang="en-US" sz="2400"/>
              <a:t>不同分类错误类型时的</a:t>
            </a:r>
            <a:r>
              <a:rPr lang="zh-CN" altLang="en-US" sz="2400" b="1">
                <a:solidFill>
                  <a:srgbClr val="FF0000"/>
                </a:solidFill>
              </a:rPr>
              <a:t>综合性能</a:t>
            </a:r>
            <a:endParaRPr lang="en-US" altLang="zh-CN" sz="2400" b="1">
              <a:solidFill>
                <a:srgbClr val="FF0000"/>
              </a:solidFill>
            </a:endParaRPr>
          </a:p>
          <a:p>
            <a:pPr eaLnBrk="1" hangingPunct="1">
              <a:defRPr/>
            </a:pPr>
            <a:r>
              <a:rPr lang="en-US" altLang="zh-CN" sz="2800" b="1">
                <a:latin typeface="微软雅黑" panose="020B0503020204020204" pitchFamily="34" charset="-122"/>
                <a:ea typeface="微软雅黑" panose="020B0503020204020204" pitchFamily="34" charset="-122"/>
              </a:rPr>
              <a:t>4.</a:t>
            </a:r>
            <a:r>
              <a:rPr lang="zh-CN" altLang="en-US" sz="2800" b="1">
                <a:latin typeface="微软雅黑" panose="020B0503020204020204" pitchFamily="34" charset="-122"/>
                <a:ea typeface="微软雅黑" panose="020B0503020204020204" pitchFamily="34" charset="-122"/>
              </a:rPr>
              <a:t>代价敏感错误率与代价曲线</a:t>
            </a:r>
            <a:endParaRPr lang="en-US" altLang="zh-CN" sz="2800" b="1">
              <a:latin typeface="微软雅黑" panose="020B0503020204020204" pitchFamily="34" charset="-122"/>
              <a:ea typeface="微软雅黑" panose="020B0503020204020204" pitchFamily="34" charset="-122"/>
            </a:endParaRPr>
          </a:p>
          <a:p>
            <a:pPr lvl="1" eaLnBrk="1" hangingPunct="1">
              <a:defRPr/>
            </a:pPr>
            <a:r>
              <a:rPr lang="zh-CN" altLang="en-US" sz="2400"/>
              <a:t>对不同分类错误类型赋予</a:t>
            </a:r>
            <a:r>
              <a:rPr lang="zh-CN" altLang="en-US" sz="2400" b="1">
                <a:solidFill>
                  <a:srgbClr val="FF0000"/>
                </a:solidFill>
              </a:rPr>
              <a:t>代价</a:t>
            </a:r>
            <a:endParaRPr lang="zh-CN" altLang="zh-CN" sz="2400" b="1">
              <a:solidFill>
                <a:srgbClr val="FF0000"/>
              </a:solidFill>
            </a:endParaRPr>
          </a:p>
        </p:txBody>
      </p:sp>
    </p:spTree>
    <p:extLst>
      <p:ext uri="{BB962C8B-B14F-4D97-AF65-F5344CB8AC3E}">
        <p14:creationId xmlns:p14="http://schemas.microsoft.com/office/powerpoint/2010/main" val="37053778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a:extLst>
              <a:ext uri="{FF2B5EF4-FFF2-40B4-BE49-F238E27FC236}">
                <a16:creationId xmlns:a16="http://schemas.microsoft.com/office/drawing/2014/main" id="{EA812038-40DB-4510-8585-2D3D6BC0E69A}"/>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错误率与精度</a:t>
            </a:r>
          </a:p>
        </p:txBody>
      </p:sp>
      <p:sp>
        <p:nvSpPr>
          <p:cNvPr id="3" name="内容占位符 2">
            <a:extLst>
              <a:ext uri="{FF2B5EF4-FFF2-40B4-BE49-F238E27FC236}">
                <a16:creationId xmlns:a16="http://schemas.microsoft.com/office/drawing/2014/main" id="{4DAE42C9-98D7-40A0-B854-EFF4794A7DD1}"/>
              </a:ext>
            </a:extLst>
          </p:cNvPr>
          <p:cNvSpPr>
            <a:spLocks noGrp="1"/>
          </p:cNvSpPr>
          <p:nvPr>
            <p:ph idx="1"/>
          </p:nvPr>
        </p:nvSpPr>
        <p:spPr>
          <a:xfrm>
            <a:off x="457200" y="1773238"/>
            <a:ext cx="8229600" cy="4352925"/>
          </a:xfrm>
        </p:spPr>
        <p:txBody>
          <a:bodyPr/>
          <a:lstStyle/>
          <a:p>
            <a:pPr eaLnBrk="1" hangingPunct="1">
              <a:defRPr/>
            </a:pPr>
            <a:r>
              <a:rPr lang="zh-CN" altLang="en-US" sz="2800" dirty="0">
                <a:latin typeface="微软雅黑" panose="020B0503020204020204" pitchFamily="34" charset="-122"/>
                <a:ea typeface="微软雅黑" panose="020B0503020204020204" pitchFamily="34" charset="-122"/>
              </a:rPr>
              <a:t>经验误差</a:t>
            </a:r>
            <a:r>
              <a:rPr lang="en-US" altLang="zh-CN" sz="2400" dirty="0">
                <a:latin typeface="微软雅黑" panose="020B0503020204020204" pitchFamily="34" charset="-122"/>
                <a:ea typeface="微软雅黑" panose="020B0503020204020204" pitchFamily="34" charset="-122"/>
              </a:rPr>
              <a:t>(Empirical Error)</a:t>
            </a:r>
            <a:r>
              <a:rPr lang="zh-CN" altLang="en-US" sz="24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 </a:t>
            </a:r>
            <a:r>
              <a:rPr lang="zh-CN" altLang="en-US" sz="2400" dirty="0">
                <a:latin typeface="宋体" panose="02010600030101010101" pitchFamily="2" charset="-122"/>
              </a:rPr>
              <a:t>有限样本（训练集）</a:t>
            </a:r>
            <a:endParaRPr lang="en-US" altLang="zh-CN" sz="2400" dirty="0">
              <a:latin typeface="宋体" panose="02010600030101010101" pitchFamily="2" charset="-122"/>
            </a:endParaRPr>
          </a:p>
          <a:p>
            <a:pPr eaLnBrk="1" hangingPunct="1">
              <a:defRPr/>
            </a:pPr>
            <a:endParaRPr lang="en-US" altLang="zh-CN" sz="2800" dirty="0">
              <a:latin typeface="微软雅黑" panose="020B0503020204020204" pitchFamily="34" charset="-122"/>
              <a:ea typeface="微软雅黑" panose="020B0503020204020204" pitchFamily="34" charset="-122"/>
            </a:endParaRPr>
          </a:p>
          <a:p>
            <a:pPr eaLnBrk="1" hangingPunct="1">
              <a:defRPr/>
            </a:pPr>
            <a:endParaRPr lang="en-US" altLang="zh-CN" sz="2800" dirty="0">
              <a:latin typeface="微软雅黑" panose="020B0503020204020204" pitchFamily="34" charset="-122"/>
              <a:ea typeface="微软雅黑" panose="020B0503020204020204" pitchFamily="34" charset="-122"/>
            </a:endParaRPr>
          </a:p>
          <a:p>
            <a:pPr eaLnBrk="1" hangingPunct="1">
              <a:defRPr/>
            </a:pPr>
            <a:r>
              <a:rPr lang="zh-CN" altLang="en-US" sz="2800" dirty="0">
                <a:latin typeface="微软雅黑" panose="020B0503020204020204" pitchFamily="34" charset="-122"/>
                <a:ea typeface="微软雅黑" panose="020B0503020204020204" pitchFamily="34" charset="-122"/>
              </a:rPr>
              <a:t>泛化误差</a:t>
            </a:r>
            <a:r>
              <a:rPr lang="en-US" altLang="zh-CN" sz="2400" dirty="0">
                <a:latin typeface="微软雅黑" panose="020B0503020204020204" pitchFamily="34" charset="-122"/>
                <a:ea typeface="微软雅黑" panose="020B0503020204020204" pitchFamily="34" charset="-122"/>
              </a:rPr>
              <a:t>(Generalization Error)</a:t>
            </a:r>
            <a:r>
              <a:rPr lang="zh-CN" altLang="en-US" sz="24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 </a:t>
            </a:r>
            <a:r>
              <a:rPr lang="zh-CN" altLang="en-US" sz="2400" dirty="0">
                <a:latin typeface="宋体" panose="02010600030101010101" pitchFamily="2" charset="-122"/>
              </a:rPr>
              <a:t>整体样本分布</a:t>
            </a:r>
          </a:p>
        </p:txBody>
      </p:sp>
      <p:pic>
        <p:nvPicPr>
          <p:cNvPr id="5124" name="图片 3">
            <a:extLst>
              <a:ext uri="{FF2B5EF4-FFF2-40B4-BE49-F238E27FC236}">
                <a16:creationId xmlns:a16="http://schemas.microsoft.com/office/drawing/2014/main" id="{D5CC0AB9-7613-4382-A249-0247EEA993D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71550" y="2393950"/>
            <a:ext cx="3067050" cy="81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5" name="图片 4">
            <a:extLst>
              <a:ext uri="{FF2B5EF4-FFF2-40B4-BE49-F238E27FC236}">
                <a16:creationId xmlns:a16="http://schemas.microsoft.com/office/drawing/2014/main" id="{4F5E6FC9-4F3E-49FC-8A46-85BAF48CC07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62013" y="3970338"/>
            <a:ext cx="3638550" cy="809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6" name="文本框 1">
            <a:extLst>
              <a:ext uri="{FF2B5EF4-FFF2-40B4-BE49-F238E27FC236}">
                <a16:creationId xmlns:a16="http://schemas.microsoft.com/office/drawing/2014/main" id="{50DBBEF8-76F9-4A08-AD2A-3BEB89692D16}"/>
              </a:ext>
            </a:extLst>
          </p:cNvPr>
          <p:cNvSpPr txBox="1">
            <a:spLocks noChangeArrowheads="1"/>
          </p:cNvSpPr>
          <p:nvPr/>
        </p:nvSpPr>
        <p:spPr bwMode="auto">
          <a:xfrm>
            <a:off x="3240088" y="5226050"/>
            <a:ext cx="25209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solidFill>
                  <a:srgbClr val="FF0000"/>
                </a:solidFill>
                <a:latin typeface="微软雅黑" panose="020B0503020204020204" pitchFamily="34" charset="-122"/>
                <a:ea typeface="微软雅黑" panose="020B0503020204020204" pitchFamily="34" charset="-122"/>
              </a:rPr>
              <a:t>数据，模型，</a:t>
            </a:r>
            <a:r>
              <a:rPr lang="zh-CN" altLang="en-US" sz="1800" b="1">
                <a:solidFill>
                  <a:srgbClr val="FF0000"/>
                </a:solidFill>
                <a:latin typeface="微软雅黑" panose="020B0503020204020204" pitchFamily="34" charset="-122"/>
                <a:ea typeface="微软雅黑" panose="020B0503020204020204" pitchFamily="34" charset="-122"/>
              </a:rPr>
              <a:t>任务目标</a:t>
            </a:r>
          </a:p>
        </p:txBody>
      </p:sp>
    </p:spTree>
    <p:extLst>
      <p:ext uri="{BB962C8B-B14F-4D97-AF65-F5344CB8AC3E}">
        <p14:creationId xmlns:p14="http://schemas.microsoft.com/office/powerpoint/2010/main" val="40020202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0370C9C1-09EF-40CA-82F3-DBB8FF71629E}"/>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错误率与精度</a:t>
            </a:r>
          </a:p>
        </p:txBody>
      </p:sp>
      <p:sp>
        <p:nvSpPr>
          <p:cNvPr id="3" name="内容占位符 2">
            <a:extLst>
              <a:ext uri="{FF2B5EF4-FFF2-40B4-BE49-F238E27FC236}">
                <a16:creationId xmlns:a16="http://schemas.microsoft.com/office/drawing/2014/main" id="{8AB452F6-C911-4E52-9AFF-DBBF9EE28E86}"/>
              </a:ext>
            </a:extLst>
          </p:cNvPr>
          <p:cNvSpPr>
            <a:spLocks noGrp="1"/>
          </p:cNvSpPr>
          <p:nvPr>
            <p:ph idx="1"/>
          </p:nvPr>
        </p:nvSpPr>
        <p:spPr>
          <a:xfrm>
            <a:off x="457200" y="1773238"/>
            <a:ext cx="8229600" cy="4352925"/>
          </a:xfrm>
        </p:spPr>
        <p:txBody>
          <a:bodyPr/>
          <a:lstStyle/>
          <a:p>
            <a:pPr eaLnBrk="1" hangingPunct="1">
              <a:defRPr/>
            </a:pPr>
            <a:r>
              <a:rPr lang="zh-CN" altLang="en-US" sz="2800">
                <a:latin typeface="微软雅黑" panose="020B0503020204020204" pitchFamily="34" charset="-122"/>
                <a:ea typeface="微软雅黑" panose="020B0503020204020204" pitchFamily="34" charset="-122"/>
              </a:rPr>
              <a:t>错误率</a:t>
            </a:r>
            <a:r>
              <a:rPr lang="en-US" altLang="zh-CN" sz="2400">
                <a:latin typeface="微软雅黑" panose="020B0503020204020204" pitchFamily="34" charset="-122"/>
                <a:ea typeface="微软雅黑" panose="020B0503020204020204" pitchFamily="34" charset="-122"/>
              </a:rPr>
              <a:t>(Error)</a:t>
            </a:r>
            <a:r>
              <a:rPr lang="zh-CN" altLang="en-US" sz="2400">
                <a:latin typeface="微软雅黑" panose="020B0503020204020204" pitchFamily="34" charset="-122"/>
                <a:ea typeface="微软雅黑" panose="020B0503020204020204" pitchFamily="34" charset="-122"/>
              </a:rPr>
              <a:t> </a:t>
            </a:r>
            <a:endParaRPr lang="en-US" altLang="zh-CN" sz="2400">
              <a:latin typeface="宋体" panose="02010600030101010101" pitchFamily="2" charset="-122"/>
            </a:endParaRPr>
          </a:p>
          <a:p>
            <a:pPr eaLnBrk="1" hangingPunct="1">
              <a:defRPr/>
            </a:pPr>
            <a:endParaRPr lang="en-US" altLang="zh-CN" sz="2800">
              <a:latin typeface="微软雅黑" panose="020B0503020204020204" pitchFamily="34" charset="-122"/>
              <a:ea typeface="微软雅黑" panose="020B0503020204020204" pitchFamily="34" charset="-122"/>
            </a:endParaRPr>
          </a:p>
          <a:p>
            <a:pPr eaLnBrk="1" hangingPunct="1">
              <a:defRPr/>
            </a:pPr>
            <a:endParaRPr lang="en-US" altLang="zh-CN" sz="2800">
              <a:latin typeface="微软雅黑" panose="020B0503020204020204" pitchFamily="34" charset="-122"/>
              <a:ea typeface="微软雅黑" panose="020B0503020204020204" pitchFamily="34" charset="-122"/>
            </a:endParaRPr>
          </a:p>
          <a:p>
            <a:pPr eaLnBrk="1" hangingPunct="1">
              <a:defRPr/>
            </a:pPr>
            <a:r>
              <a:rPr lang="zh-CN" altLang="en-US" sz="2800">
                <a:latin typeface="微软雅黑" panose="020B0503020204020204" pitchFamily="34" charset="-122"/>
                <a:ea typeface="微软雅黑" panose="020B0503020204020204" pitchFamily="34" charset="-122"/>
              </a:rPr>
              <a:t>精度</a:t>
            </a:r>
            <a:r>
              <a:rPr lang="en-US" altLang="zh-CN" sz="2400">
                <a:latin typeface="微软雅黑" panose="020B0503020204020204" pitchFamily="34" charset="-122"/>
                <a:ea typeface="微软雅黑" panose="020B0503020204020204" pitchFamily="34" charset="-122"/>
              </a:rPr>
              <a:t>(Accuracy)</a:t>
            </a:r>
            <a:endParaRPr lang="zh-CN" altLang="en-US" sz="2400">
              <a:latin typeface="宋体" panose="02010600030101010101" pitchFamily="2" charset="-122"/>
            </a:endParaRPr>
          </a:p>
        </p:txBody>
      </p:sp>
      <p:pic>
        <p:nvPicPr>
          <p:cNvPr id="7172" name="图片 5">
            <a:extLst>
              <a:ext uri="{FF2B5EF4-FFF2-40B4-BE49-F238E27FC236}">
                <a16:creationId xmlns:a16="http://schemas.microsoft.com/office/drawing/2014/main" id="{54C17EB0-1F4B-4A78-84C9-29C9BBD02F3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71550" y="2420938"/>
            <a:ext cx="2600325"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3" name="图片 6">
            <a:extLst>
              <a:ext uri="{FF2B5EF4-FFF2-40B4-BE49-F238E27FC236}">
                <a16:creationId xmlns:a16="http://schemas.microsoft.com/office/drawing/2014/main" id="{BCBC93EB-5081-468F-97F3-54671716DD0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27088" y="3975100"/>
            <a:ext cx="3259137" cy="110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4" name="图片 1">
            <a:extLst>
              <a:ext uri="{FF2B5EF4-FFF2-40B4-BE49-F238E27FC236}">
                <a16:creationId xmlns:a16="http://schemas.microsoft.com/office/drawing/2014/main" id="{D1A7E563-B76A-4B76-8B92-D8C1FA88E06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149725" y="2133600"/>
            <a:ext cx="4532313"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椭圆 6">
            <a:extLst>
              <a:ext uri="{FF2B5EF4-FFF2-40B4-BE49-F238E27FC236}">
                <a16:creationId xmlns:a16="http://schemas.microsoft.com/office/drawing/2014/main" id="{69B12FA7-AE36-4844-852C-291B4D02DD20}"/>
              </a:ext>
            </a:extLst>
          </p:cNvPr>
          <p:cNvSpPr/>
          <p:nvPr/>
        </p:nvSpPr>
        <p:spPr>
          <a:xfrm rot="19055134">
            <a:off x="5656263" y="3422650"/>
            <a:ext cx="385762" cy="8032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椭圆 7">
            <a:extLst>
              <a:ext uri="{FF2B5EF4-FFF2-40B4-BE49-F238E27FC236}">
                <a16:creationId xmlns:a16="http://schemas.microsoft.com/office/drawing/2014/main" id="{D96B4FDC-B80F-4289-81D6-3AA4AD48D2D5}"/>
              </a:ext>
            </a:extLst>
          </p:cNvPr>
          <p:cNvSpPr/>
          <p:nvPr/>
        </p:nvSpPr>
        <p:spPr>
          <a:xfrm rot="19055134">
            <a:off x="4389438" y="2228850"/>
            <a:ext cx="387350" cy="2825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 name="椭圆 8">
            <a:extLst>
              <a:ext uri="{FF2B5EF4-FFF2-40B4-BE49-F238E27FC236}">
                <a16:creationId xmlns:a16="http://schemas.microsoft.com/office/drawing/2014/main" id="{6E58284B-23BF-4B11-B739-364735CADA1A}"/>
              </a:ext>
            </a:extLst>
          </p:cNvPr>
          <p:cNvSpPr/>
          <p:nvPr/>
        </p:nvSpPr>
        <p:spPr>
          <a:xfrm rot="884069">
            <a:off x="7970838" y="4770438"/>
            <a:ext cx="387350" cy="2825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Tree>
    <p:extLst>
      <p:ext uri="{BB962C8B-B14F-4D97-AF65-F5344CB8AC3E}">
        <p14:creationId xmlns:p14="http://schemas.microsoft.com/office/powerpoint/2010/main" val="41619898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8455E8B2-7131-48E5-B22C-23A6B70C026D}"/>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查准率、查全率与</a:t>
            </a:r>
            <a:r>
              <a:rPr lang="en-US" altLang="zh-CN" sz="3200">
                <a:latin typeface="微软雅黑" panose="020B0503020204020204" pitchFamily="34" charset="-122"/>
                <a:ea typeface="微软雅黑" panose="020B0503020204020204" pitchFamily="34" charset="-122"/>
              </a:rPr>
              <a:t>F1</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9A2A94B7-FF3F-4207-B015-5629471091D5}"/>
              </a:ext>
            </a:extLst>
          </p:cNvPr>
          <p:cNvSpPr>
            <a:spLocks noGrp="1"/>
          </p:cNvSpPr>
          <p:nvPr>
            <p:ph idx="1"/>
          </p:nvPr>
        </p:nvSpPr>
        <p:spPr>
          <a:xfrm>
            <a:off x="457200" y="1773238"/>
            <a:ext cx="8229600" cy="4352925"/>
          </a:xfrm>
        </p:spPr>
        <p:txBody>
          <a:bodyPr/>
          <a:lstStyle/>
          <a:p>
            <a:pPr eaLnBrk="1" hangingPunct="1">
              <a:defRPr/>
            </a:pPr>
            <a:r>
              <a:rPr lang="zh-CN" altLang="en-US" sz="2800">
                <a:latin typeface="微软雅黑" panose="020B0503020204020204" pitchFamily="34" charset="-122"/>
                <a:ea typeface="微软雅黑" panose="020B0503020204020204" pitchFamily="34" charset="-122"/>
              </a:rPr>
              <a:t>混淆矩阵</a:t>
            </a:r>
            <a:endParaRPr lang="en-US" altLang="zh-CN" sz="2400">
              <a:latin typeface="宋体" panose="02010600030101010101" pitchFamily="2" charset="-122"/>
            </a:endParaRPr>
          </a:p>
        </p:txBody>
      </p:sp>
      <p:pic>
        <p:nvPicPr>
          <p:cNvPr id="9220" name="图片 1">
            <a:extLst>
              <a:ext uri="{FF2B5EF4-FFF2-40B4-BE49-F238E27FC236}">
                <a16:creationId xmlns:a16="http://schemas.microsoft.com/office/drawing/2014/main" id="{BBC270F2-C9BE-4E6B-90D9-EF71D9A784A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9750" y="2852738"/>
            <a:ext cx="3455988" cy="147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21" name="图片 1">
            <a:extLst>
              <a:ext uri="{FF2B5EF4-FFF2-40B4-BE49-F238E27FC236}">
                <a16:creationId xmlns:a16="http://schemas.microsoft.com/office/drawing/2014/main" id="{6915F54A-2930-4380-833B-8D9A548C0C6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44963" y="2493963"/>
            <a:ext cx="4532312"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直接箭头连接符 5">
            <a:extLst>
              <a:ext uri="{FF2B5EF4-FFF2-40B4-BE49-F238E27FC236}">
                <a16:creationId xmlns:a16="http://schemas.microsoft.com/office/drawing/2014/main" id="{86FA7246-7179-4F27-97E3-583FF145B796}"/>
              </a:ext>
            </a:extLst>
          </p:cNvPr>
          <p:cNvCxnSpPr/>
          <p:nvPr/>
        </p:nvCxnSpPr>
        <p:spPr>
          <a:xfrm flipV="1">
            <a:off x="3348038" y="4941888"/>
            <a:ext cx="1728787" cy="50323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223" name="文本框 6">
            <a:extLst>
              <a:ext uri="{FF2B5EF4-FFF2-40B4-BE49-F238E27FC236}">
                <a16:creationId xmlns:a16="http://schemas.microsoft.com/office/drawing/2014/main" id="{0F4FE3DA-A41B-49D9-87B9-E9A15D93D24F}"/>
              </a:ext>
            </a:extLst>
          </p:cNvPr>
          <p:cNvSpPr txBox="1">
            <a:spLocks noChangeArrowheads="1"/>
          </p:cNvSpPr>
          <p:nvPr/>
        </p:nvSpPr>
        <p:spPr bwMode="auto">
          <a:xfrm>
            <a:off x="2125663" y="5260975"/>
            <a:ext cx="12969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TN </a:t>
            </a:r>
            <a:r>
              <a:rPr lang="zh-CN" altLang="en-US" sz="1800"/>
              <a:t>真反例</a:t>
            </a:r>
          </a:p>
        </p:txBody>
      </p:sp>
      <p:sp>
        <p:nvSpPr>
          <p:cNvPr id="9224" name="文本框 9">
            <a:extLst>
              <a:ext uri="{FF2B5EF4-FFF2-40B4-BE49-F238E27FC236}">
                <a16:creationId xmlns:a16="http://schemas.microsoft.com/office/drawing/2014/main" id="{1B9EB346-064D-459C-950F-A5FA7F236885}"/>
              </a:ext>
            </a:extLst>
          </p:cNvPr>
          <p:cNvSpPr txBox="1">
            <a:spLocks noChangeArrowheads="1"/>
          </p:cNvSpPr>
          <p:nvPr/>
        </p:nvSpPr>
        <p:spPr bwMode="auto">
          <a:xfrm>
            <a:off x="7667625" y="1624013"/>
            <a:ext cx="12969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TP </a:t>
            </a:r>
            <a:r>
              <a:rPr lang="zh-CN" altLang="en-US" sz="1800"/>
              <a:t>真正例</a:t>
            </a:r>
          </a:p>
        </p:txBody>
      </p:sp>
      <p:cxnSp>
        <p:nvCxnSpPr>
          <p:cNvPr id="11" name="直接箭头连接符 10">
            <a:extLst>
              <a:ext uri="{FF2B5EF4-FFF2-40B4-BE49-F238E27FC236}">
                <a16:creationId xmlns:a16="http://schemas.microsoft.com/office/drawing/2014/main" id="{B6846075-6AF3-4A5A-BA65-433688232528}"/>
              </a:ext>
            </a:extLst>
          </p:cNvPr>
          <p:cNvCxnSpPr/>
          <p:nvPr/>
        </p:nvCxnSpPr>
        <p:spPr>
          <a:xfrm flipH="1">
            <a:off x="7275513" y="2060575"/>
            <a:ext cx="542925" cy="127476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226" name="文本框 12">
            <a:extLst>
              <a:ext uri="{FF2B5EF4-FFF2-40B4-BE49-F238E27FC236}">
                <a16:creationId xmlns:a16="http://schemas.microsoft.com/office/drawing/2014/main" id="{C068E2CD-82C9-4D5A-9613-52028059D31C}"/>
              </a:ext>
            </a:extLst>
          </p:cNvPr>
          <p:cNvSpPr txBox="1">
            <a:spLocks noChangeArrowheads="1"/>
          </p:cNvSpPr>
          <p:nvPr/>
        </p:nvSpPr>
        <p:spPr bwMode="auto">
          <a:xfrm>
            <a:off x="2125663" y="4422775"/>
            <a:ext cx="12969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FN </a:t>
            </a:r>
            <a:r>
              <a:rPr lang="zh-CN" altLang="en-US" sz="1800"/>
              <a:t>假反例</a:t>
            </a:r>
          </a:p>
        </p:txBody>
      </p:sp>
      <p:cxnSp>
        <p:nvCxnSpPr>
          <p:cNvPr id="14" name="直接箭头连接符 13">
            <a:extLst>
              <a:ext uri="{FF2B5EF4-FFF2-40B4-BE49-F238E27FC236}">
                <a16:creationId xmlns:a16="http://schemas.microsoft.com/office/drawing/2014/main" id="{A3839AF3-C54A-4D4A-BB22-F7A9D6D14C0C}"/>
              </a:ext>
            </a:extLst>
          </p:cNvPr>
          <p:cNvCxnSpPr>
            <a:endCxn id="12" idx="1"/>
          </p:cNvCxnSpPr>
          <p:nvPr/>
        </p:nvCxnSpPr>
        <p:spPr>
          <a:xfrm flipV="1">
            <a:off x="3362325" y="4010025"/>
            <a:ext cx="2157413" cy="5778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椭圆 11">
            <a:extLst>
              <a:ext uri="{FF2B5EF4-FFF2-40B4-BE49-F238E27FC236}">
                <a16:creationId xmlns:a16="http://schemas.microsoft.com/office/drawing/2014/main" id="{48002A22-3B89-4C4A-A0F5-9D679047D3EA}"/>
              </a:ext>
            </a:extLst>
          </p:cNvPr>
          <p:cNvSpPr/>
          <p:nvPr/>
        </p:nvSpPr>
        <p:spPr>
          <a:xfrm rot="19055134">
            <a:off x="5619750" y="3725863"/>
            <a:ext cx="385763" cy="8032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17" name="直接箭头连接符 16">
            <a:extLst>
              <a:ext uri="{FF2B5EF4-FFF2-40B4-BE49-F238E27FC236}">
                <a16:creationId xmlns:a16="http://schemas.microsoft.com/office/drawing/2014/main" id="{4E28D8B8-DEBA-42AE-BCB2-F200543B79E8}"/>
              </a:ext>
            </a:extLst>
          </p:cNvPr>
          <p:cNvCxnSpPr>
            <a:endCxn id="20" idx="6"/>
          </p:cNvCxnSpPr>
          <p:nvPr/>
        </p:nvCxnSpPr>
        <p:spPr>
          <a:xfrm flipH="1">
            <a:off x="4697413" y="1881188"/>
            <a:ext cx="1819275" cy="7175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椭圆 19">
            <a:extLst>
              <a:ext uri="{FF2B5EF4-FFF2-40B4-BE49-F238E27FC236}">
                <a16:creationId xmlns:a16="http://schemas.microsoft.com/office/drawing/2014/main" id="{CC8C1850-4CA5-45BF-883D-9E41BA666DA2}"/>
              </a:ext>
            </a:extLst>
          </p:cNvPr>
          <p:cNvSpPr/>
          <p:nvPr/>
        </p:nvSpPr>
        <p:spPr>
          <a:xfrm rot="19055134">
            <a:off x="4360863" y="2587625"/>
            <a:ext cx="387350" cy="2825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231" name="文本框 22">
            <a:extLst>
              <a:ext uri="{FF2B5EF4-FFF2-40B4-BE49-F238E27FC236}">
                <a16:creationId xmlns:a16="http://schemas.microsoft.com/office/drawing/2014/main" id="{152D3C07-DABE-4A17-B144-8831150ECBE7}"/>
              </a:ext>
            </a:extLst>
          </p:cNvPr>
          <p:cNvSpPr txBox="1">
            <a:spLocks noChangeArrowheads="1"/>
          </p:cNvSpPr>
          <p:nvPr/>
        </p:nvSpPr>
        <p:spPr bwMode="auto">
          <a:xfrm>
            <a:off x="6305550" y="1541463"/>
            <a:ext cx="12954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FP </a:t>
            </a:r>
            <a:r>
              <a:rPr lang="zh-CN" altLang="en-US" sz="1800"/>
              <a:t>假正例</a:t>
            </a:r>
          </a:p>
        </p:txBody>
      </p:sp>
    </p:spTree>
    <p:extLst>
      <p:ext uri="{BB962C8B-B14F-4D97-AF65-F5344CB8AC3E}">
        <p14:creationId xmlns:p14="http://schemas.microsoft.com/office/powerpoint/2010/main" val="2194040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文本框 1">
            <a:extLst>
              <a:ext uri="{FF2B5EF4-FFF2-40B4-BE49-F238E27FC236}">
                <a16:creationId xmlns:a16="http://schemas.microsoft.com/office/drawing/2014/main" id="{4364F9D6-B9A9-4DBA-8A7B-5EFFB0B2666B}"/>
              </a:ext>
            </a:extLst>
          </p:cNvPr>
          <p:cNvSpPr txBox="1">
            <a:spLocks noChangeArrowheads="1"/>
          </p:cNvSpPr>
          <p:nvPr/>
        </p:nvSpPr>
        <p:spPr bwMode="auto">
          <a:xfrm>
            <a:off x="971550" y="1628775"/>
            <a:ext cx="198002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dirty="0"/>
              <a:t>主要内容：</a:t>
            </a:r>
            <a:endParaRPr lang="en-US" altLang="zh-CN" sz="2800" dirty="0"/>
          </a:p>
        </p:txBody>
      </p:sp>
      <p:sp>
        <p:nvSpPr>
          <p:cNvPr id="2" name="文本框 1"/>
          <p:cNvSpPr txBox="1"/>
          <p:nvPr/>
        </p:nvSpPr>
        <p:spPr>
          <a:xfrm>
            <a:off x="1763688" y="2348880"/>
            <a:ext cx="5198859" cy="3108543"/>
          </a:xfrm>
          <a:prstGeom prst="rect">
            <a:avLst/>
          </a:prstGeom>
          <a:noFill/>
        </p:spPr>
        <p:txBody>
          <a:bodyPr wrap="none" rtlCol="0">
            <a:spAutoFit/>
          </a:bodyPr>
          <a:lstStyle/>
          <a:p>
            <a:pPr marL="342900" indent="-342900">
              <a:buFont typeface="+mj-lt"/>
              <a:buAutoNum type="alphaLcParenR"/>
            </a:pPr>
            <a:r>
              <a:rPr lang="zh-CN" altLang="en-US" sz="2800" dirty="0">
                <a:latin typeface="+mn-ea"/>
                <a:ea typeface="+mn-ea"/>
              </a:rPr>
              <a:t>简介模型选择问题和评估方法</a:t>
            </a:r>
            <a:endParaRPr lang="en-US" altLang="zh-CN" sz="2800" dirty="0">
              <a:latin typeface="+mn-ea"/>
              <a:ea typeface="+mn-ea"/>
            </a:endParaRPr>
          </a:p>
          <a:p>
            <a:pPr marL="342900" indent="-342900">
              <a:buFont typeface="+mj-lt"/>
              <a:buAutoNum type="alphaLcParenR"/>
            </a:pPr>
            <a:r>
              <a:rPr lang="zh-CN" altLang="en-US" sz="2800" dirty="0">
                <a:latin typeface="+mn-ea"/>
                <a:ea typeface="+mn-ea"/>
              </a:rPr>
              <a:t>性能度量</a:t>
            </a:r>
            <a:endParaRPr lang="en-US" altLang="zh-CN" sz="2800" dirty="0">
              <a:latin typeface="+mn-ea"/>
              <a:ea typeface="+mn-ea"/>
            </a:endParaRPr>
          </a:p>
          <a:p>
            <a:pPr marL="342900" indent="-342900">
              <a:buFont typeface="+mj-lt"/>
              <a:buAutoNum type="alphaLcParenR"/>
            </a:pPr>
            <a:r>
              <a:rPr lang="zh-CN" altLang="en-US" sz="2800" dirty="0">
                <a:latin typeface="+mn-ea"/>
                <a:ea typeface="+mn-ea"/>
              </a:rPr>
              <a:t>比较检验</a:t>
            </a:r>
            <a:endParaRPr lang="en-US" altLang="zh-CN" sz="2800" dirty="0">
              <a:latin typeface="+mn-ea"/>
              <a:ea typeface="+mn-ea"/>
            </a:endParaRPr>
          </a:p>
          <a:p>
            <a:pPr marL="342900" indent="-342900">
              <a:buFont typeface="+mj-lt"/>
              <a:buAutoNum type="alphaLcParenR"/>
            </a:pPr>
            <a:r>
              <a:rPr lang="zh-CN" altLang="en-US" sz="2800" dirty="0">
                <a:latin typeface="+mn-ea"/>
                <a:ea typeface="+mn-ea"/>
              </a:rPr>
              <a:t>赤池信息量和贝叶斯信息量</a:t>
            </a:r>
            <a:endParaRPr lang="en-US" altLang="zh-CN" sz="2800" dirty="0">
              <a:latin typeface="+mn-ea"/>
              <a:ea typeface="+mn-ea"/>
            </a:endParaRPr>
          </a:p>
          <a:p>
            <a:pPr marL="342900" indent="-342900">
              <a:buFont typeface="+mj-lt"/>
              <a:buAutoNum type="alphaLcParenR"/>
            </a:pPr>
            <a:r>
              <a:rPr lang="zh-CN" altLang="en-US" sz="2800" dirty="0">
                <a:latin typeface="+mn-ea"/>
                <a:ea typeface="+mn-ea"/>
              </a:rPr>
              <a:t>正态分布检验</a:t>
            </a:r>
            <a:endParaRPr lang="en-US" altLang="zh-CN" sz="2800" dirty="0">
              <a:latin typeface="+mn-ea"/>
              <a:ea typeface="+mn-ea"/>
            </a:endParaRPr>
          </a:p>
          <a:p>
            <a:pPr marL="342900" indent="-342900">
              <a:buFont typeface="+mj-lt"/>
              <a:buAutoNum type="alphaLcParenR"/>
            </a:pPr>
            <a:r>
              <a:rPr lang="zh-CN" altLang="en-US" sz="2800" dirty="0">
                <a:latin typeface="+mn-ea"/>
                <a:ea typeface="+mn-ea"/>
              </a:rPr>
              <a:t>偏差与方差</a:t>
            </a:r>
            <a:endParaRPr lang="en-US" altLang="zh-CN" sz="2800" dirty="0">
              <a:latin typeface="+mn-ea"/>
              <a:ea typeface="+mn-ea"/>
            </a:endParaRPr>
          </a:p>
          <a:p>
            <a:pPr marL="342900" indent="-342900">
              <a:buFont typeface="+mj-lt"/>
              <a:buAutoNum type="alphaLcParenR"/>
            </a:pPr>
            <a:endParaRPr lang="zh-CN" altLang="en-US" sz="2800" dirty="0"/>
          </a:p>
        </p:txBody>
      </p:sp>
    </p:spTree>
    <p:extLst>
      <p:ext uri="{BB962C8B-B14F-4D97-AF65-F5344CB8AC3E}">
        <p14:creationId xmlns:p14="http://schemas.microsoft.com/office/powerpoint/2010/main" val="8179421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52C621EE-A2C2-423F-8C7A-5D8490C32463}"/>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查准率、查全率与</a:t>
            </a:r>
            <a:r>
              <a:rPr lang="en-US" altLang="zh-CN" sz="3200">
                <a:latin typeface="微软雅黑" panose="020B0503020204020204" pitchFamily="34" charset="-122"/>
                <a:ea typeface="微软雅黑" panose="020B0503020204020204" pitchFamily="34" charset="-122"/>
              </a:rPr>
              <a:t>F1</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F68CB502-6308-42DD-A7C4-21486143AED0}"/>
              </a:ext>
            </a:extLst>
          </p:cNvPr>
          <p:cNvSpPr>
            <a:spLocks noGrp="1"/>
          </p:cNvSpPr>
          <p:nvPr>
            <p:ph idx="1"/>
          </p:nvPr>
        </p:nvSpPr>
        <p:spPr>
          <a:xfrm>
            <a:off x="457200" y="1773238"/>
            <a:ext cx="8229600" cy="4352925"/>
          </a:xfrm>
        </p:spPr>
        <p:txBody>
          <a:bodyPr/>
          <a:lstStyle/>
          <a:p>
            <a:pPr eaLnBrk="1" hangingPunct="1">
              <a:defRPr/>
            </a:pPr>
            <a:r>
              <a:rPr lang="zh-CN" altLang="en-US" sz="2400" dirty="0">
                <a:latin typeface="微软雅黑" panose="020B0503020204020204" pitchFamily="34" charset="-122"/>
                <a:ea typeface="微软雅黑" panose="020B0503020204020204" pitchFamily="34" charset="-122"/>
              </a:rPr>
              <a:t>查准率 </a:t>
            </a:r>
            <a:r>
              <a:rPr lang="en-US" altLang="zh-CN" sz="2400" dirty="0">
                <a:latin typeface="微软雅黑" panose="020B0503020204020204" pitchFamily="34" charset="-122"/>
                <a:ea typeface="微软雅黑" panose="020B0503020204020204" pitchFamily="34" charset="-122"/>
              </a:rPr>
              <a:t>Precision</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分类器视角</a:t>
            </a:r>
            <a:r>
              <a:rPr lang="en-US" altLang="zh-CN" sz="2000" dirty="0">
                <a:latin typeface="微软雅黑" panose="020B0503020204020204" pitchFamily="34" charset="-122"/>
                <a:ea typeface="微软雅黑" panose="020B0503020204020204" pitchFamily="34" charset="-122"/>
              </a:rPr>
              <a:t>)</a:t>
            </a:r>
          </a:p>
          <a:p>
            <a:pPr eaLnBrk="1" hangingPunct="1">
              <a:defRPr/>
            </a:pPr>
            <a:endParaRPr lang="en-US" altLang="zh-CN" sz="2800" dirty="0">
              <a:latin typeface="微软雅黑" panose="020B0503020204020204" pitchFamily="34" charset="-122"/>
              <a:ea typeface="微软雅黑" panose="020B0503020204020204" pitchFamily="34" charset="-122"/>
            </a:endParaRPr>
          </a:p>
          <a:p>
            <a:pPr eaLnBrk="1" hangingPunct="1">
              <a:defRPr/>
            </a:pPr>
            <a:endParaRPr lang="en-US" altLang="zh-CN" sz="2800" dirty="0">
              <a:latin typeface="微软雅黑" panose="020B0503020204020204" pitchFamily="34" charset="-122"/>
              <a:ea typeface="微软雅黑" panose="020B0503020204020204" pitchFamily="34" charset="-122"/>
            </a:endParaRPr>
          </a:p>
          <a:p>
            <a:pPr eaLnBrk="1" hangingPunct="1">
              <a:defRPr/>
            </a:pPr>
            <a:r>
              <a:rPr lang="zh-CN" altLang="en-US" sz="2400" dirty="0">
                <a:latin typeface="微软雅黑" panose="020B0503020204020204" pitchFamily="34" charset="-122"/>
                <a:ea typeface="微软雅黑" panose="020B0503020204020204" pitchFamily="34" charset="-122"/>
              </a:rPr>
              <a:t>查全率 </a:t>
            </a:r>
            <a:r>
              <a:rPr lang="en-US" altLang="zh-CN" sz="2400" dirty="0">
                <a:latin typeface="微软雅黑" panose="020B0503020204020204" pitchFamily="34" charset="-122"/>
                <a:ea typeface="微软雅黑" panose="020B0503020204020204" pitchFamily="34" charset="-122"/>
              </a:rPr>
              <a:t>Recall</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样本视角</a:t>
            </a:r>
            <a:r>
              <a:rPr lang="en-US" altLang="zh-CN" sz="2000" dirty="0">
                <a:latin typeface="微软雅黑" panose="020B0503020204020204" pitchFamily="34" charset="-122"/>
                <a:ea typeface="微软雅黑" panose="020B0503020204020204" pitchFamily="34" charset="-122"/>
              </a:rPr>
              <a:t>)</a:t>
            </a:r>
            <a:endParaRPr lang="en-US" altLang="zh-CN" sz="2000" dirty="0">
              <a:latin typeface="宋体" panose="02010600030101010101" pitchFamily="2" charset="-122"/>
            </a:endParaRPr>
          </a:p>
        </p:txBody>
      </p:sp>
      <p:pic>
        <p:nvPicPr>
          <p:cNvPr id="10244" name="图片 3">
            <a:extLst>
              <a:ext uri="{FF2B5EF4-FFF2-40B4-BE49-F238E27FC236}">
                <a16:creationId xmlns:a16="http://schemas.microsoft.com/office/drawing/2014/main" id="{E3027A4C-6B86-478D-AAAE-873D96ADB9F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42988" y="2435225"/>
            <a:ext cx="1728787" cy="722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5" name="图片 4">
            <a:extLst>
              <a:ext uri="{FF2B5EF4-FFF2-40B4-BE49-F238E27FC236}">
                <a16:creationId xmlns:a16="http://schemas.microsoft.com/office/drawing/2014/main" id="{B9DBD2CD-221F-4C0F-B0BE-75099E3F92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11225" y="3878263"/>
            <a:ext cx="1970088" cy="744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6" name="图片 9">
            <a:extLst>
              <a:ext uri="{FF2B5EF4-FFF2-40B4-BE49-F238E27FC236}">
                <a16:creationId xmlns:a16="http://schemas.microsoft.com/office/drawing/2014/main" id="{2CD400F9-A2B2-4D30-B8BB-0623063320C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144963" y="2493963"/>
            <a:ext cx="4532312"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直接箭头连接符 10">
            <a:extLst>
              <a:ext uri="{FF2B5EF4-FFF2-40B4-BE49-F238E27FC236}">
                <a16:creationId xmlns:a16="http://schemas.microsoft.com/office/drawing/2014/main" id="{52D8B83E-9F8A-4D2D-9175-723579250B46}"/>
              </a:ext>
            </a:extLst>
          </p:cNvPr>
          <p:cNvCxnSpPr/>
          <p:nvPr/>
        </p:nvCxnSpPr>
        <p:spPr>
          <a:xfrm flipV="1">
            <a:off x="3348038" y="4941888"/>
            <a:ext cx="1728787" cy="50323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248" name="文本框 11">
            <a:extLst>
              <a:ext uri="{FF2B5EF4-FFF2-40B4-BE49-F238E27FC236}">
                <a16:creationId xmlns:a16="http://schemas.microsoft.com/office/drawing/2014/main" id="{1DAFC191-EEF7-4FB0-BDA5-642304474378}"/>
              </a:ext>
            </a:extLst>
          </p:cNvPr>
          <p:cNvSpPr txBox="1">
            <a:spLocks noChangeArrowheads="1"/>
          </p:cNvSpPr>
          <p:nvPr/>
        </p:nvSpPr>
        <p:spPr bwMode="auto">
          <a:xfrm>
            <a:off x="2125663" y="5260975"/>
            <a:ext cx="12969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TN </a:t>
            </a:r>
            <a:r>
              <a:rPr lang="zh-CN" altLang="en-US" sz="1800"/>
              <a:t>真反例</a:t>
            </a:r>
          </a:p>
        </p:txBody>
      </p:sp>
      <p:sp>
        <p:nvSpPr>
          <p:cNvPr id="10249" name="文本框 12">
            <a:extLst>
              <a:ext uri="{FF2B5EF4-FFF2-40B4-BE49-F238E27FC236}">
                <a16:creationId xmlns:a16="http://schemas.microsoft.com/office/drawing/2014/main" id="{B66D190B-0129-4A6C-AACD-91650E5F8247}"/>
              </a:ext>
            </a:extLst>
          </p:cNvPr>
          <p:cNvSpPr txBox="1">
            <a:spLocks noChangeArrowheads="1"/>
          </p:cNvSpPr>
          <p:nvPr/>
        </p:nvSpPr>
        <p:spPr bwMode="auto">
          <a:xfrm>
            <a:off x="7667625" y="1624013"/>
            <a:ext cx="12969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TP </a:t>
            </a:r>
            <a:r>
              <a:rPr lang="zh-CN" altLang="en-US" sz="1800"/>
              <a:t>真正例</a:t>
            </a:r>
          </a:p>
        </p:txBody>
      </p:sp>
      <p:cxnSp>
        <p:nvCxnSpPr>
          <p:cNvPr id="14" name="直接箭头连接符 13">
            <a:extLst>
              <a:ext uri="{FF2B5EF4-FFF2-40B4-BE49-F238E27FC236}">
                <a16:creationId xmlns:a16="http://schemas.microsoft.com/office/drawing/2014/main" id="{A5981F54-D1A1-4155-9E11-AC07223F5608}"/>
              </a:ext>
            </a:extLst>
          </p:cNvPr>
          <p:cNvCxnSpPr/>
          <p:nvPr/>
        </p:nvCxnSpPr>
        <p:spPr>
          <a:xfrm flipH="1">
            <a:off x="7275513" y="2060575"/>
            <a:ext cx="542925" cy="127476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251" name="文本框 14">
            <a:extLst>
              <a:ext uri="{FF2B5EF4-FFF2-40B4-BE49-F238E27FC236}">
                <a16:creationId xmlns:a16="http://schemas.microsoft.com/office/drawing/2014/main" id="{5D821EAA-0595-40E3-B1BC-206EE4D72FD3}"/>
              </a:ext>
            </a:extLst>
          </p:cNvPr>
          <p:cNvSpPr txBox="1">
            <a:spLocks noChangeArrowheads="1"/>
          </p:cNvSpPr>
          <p:nvPr/>
        </p:nvSpPr>
        <p:spPr bwMode="auto">
          <a:xfrm>
            <a:off x="2125663" y="4622800"/>
            <a:ext cx="12969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FN </a:t>
            </a:r>
            <a:r>
              <a:rPr lang="zh-CN" altLang="en-US" sz="1800"/>
              <a:t>假反例</a:t>
            </a:r>
          </a:p>
        </p:txBody>
      </p:sp>
      <p:cxnSp>
        <p:nvCxnSpPr>
          <p:cNvPr id="16" name="直接箭头连接符 15">
            <a:extLst>
              <a:ext uri="{FF2B5EF4-FFF2-40B4-BE49-F238E27FC236}">
                <a16:creationId xmlns:a16="http://schemas.microsoft.com/office/drawing/2014/main" id="{65201A75-C7E4-4A87-98DF-51EB7FC6ECB7}"/>
              </a:ext>
            </a:extLst>
          </p:cNvPr>
          <p:cNvCxnSpPr>
            <a:stCxn id="10251" idx="3"/>
            <a:endCxn id="17" idx="1"/>
          </p:cNvCxnSpPr>
          <p:nvPr/>
        </p:nvCxnSpPr>
        <p:spPr>
          <a:xfrm flipV="1">
            <a:off x="3422650" y="4010025"/>
            <a:ext cx="2097088" cy="7985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椭圆 16">
            <a:extLst>
              <a:ext uri="{FF2B5EF4-FFF2-40B4-BE49-F238E27FC236}">
                <a16:creationId xmlns:a16="http://schemas.microsoft.com/office/drawing/2014/main" id="{3752BBC3-166E-449A-AF93-82B85D5F5B02}"/>
              </a:ext>
            </a:extLst>
          </p:cNvPr>
          <p:cNvSpPr/>
          <p:nvPr/>
        </p:nvSpPr>
        <p:spPr>
          <a:xfrm rot="19055134">
            <a:off x="5619750" y="3725863"/>
            <a:ext cx="385763" cy="8032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18" name="直接箭头连接符 17">
            <a:extLst>
              <a:ext uri="{FF2B5EF4-FFF2-40B4-BE49-F238E27FC236}">
                <a16:creationId xmlns:a16="http://schemas.microsoft.com/office/drawing/2014/main" id="{AC6FAED9-C61E-409B-9E82-BC3F0615ED2D}"/>
              </a:ext>
            </a:extLst>
          </p:cNvPr>
          <p:cNvCxnSpPr>
            <a:endCxn id="19" idx="6"/>
          </p:cNvCxnSpPr>
          <p:nvPr/>
        </p:nvCxnSpPr>
        <p:spPr>
          <a:xfrm flipH="1">
            <a:off x="4697413" y="1881188"/>
            <a:ext cx="1819275" cy="7175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E85518D3-390C-4A5B-A79C-3D8115BF1B79}"/>
              </a:ext>
            </a:extLst>
          </p:cNvPr>
          <p:cNvSpPr/>
          <p:nvPr/>
        </p:nvSpPr>
        <p:spPr>
          <a:xfrm rot="19055134">
            <a:off x="4360863" y="2587625"/>
            <a:ext cx="387350" cy="2825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256" name="文本框 19">
            <a:extLst>
              <a:ext uri="{FF2B5EF4-FFF2-40B4-BE49-F238E27FC236}">
                <a16:creationId xmlns:a16="http://schemas.microsoft.com/office/drawing/2014/main" id="{F51B81E8-14BD-40FA-9AED-3829619C3666}"/>
              </a:ext>
            </a:extLst>
          </p:cNvPr>
          <p:cNvSpPr txBox="1">
            <a:spLocks noChangeArrowheads="1"/>
          </p:cNvSpPr>
          <p:nvPr/>
        </p:nvSpPr>
        <p:spPr bwMode="auto">
          <a:xfrm>
            <a:off x="6305550" y="1541463"/>
            <a:ext cx="12954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FP </a:t>
            </a:r>
            <a:r>
              <a:rPr lang="zh-CN" altLang="en-US" sz="1800"/>
              <a:t>假正例</a:t>
            </a:r>
          </a:p>
        </p:txBody>
      </p:sp>
    </p:spTree>
    <p:extLst>
      <p:ext uri="{BB962C8B-B14F-4D97-AF65-F5344CB8AC3E}">
        <p14:creationId xmlns:p14="http://schemas.microsoft.com/office/powerpoint/2010/main" val="3236547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F4FB3492-FBED-4183-BFFB-A92765CDC5F0}"/>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查准率、查全率与</a:t>
            </a:r>
            <a:r>
              <a:rPr lang="en-US" altLang="zh-CN" sz="3200">
                <a:latin typeface="微软雅黑" panose="020B0503020204020204" pitchFamily="34" charset="-122"/>
                <a:ea typeface="微软雅黑" panose="020B0503020204020204" pitchFamily="34" charset="-122"/>
              </a:rPr>
              <a:t>F1</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301EC225-217B-419A-9301-2F00DAF33A7B}"/>
              </a:ext>
            </a:extLst>
          </p:cNvPr>
          <p:cNvSpPr>
            <a:spLocks noGrp="1"/>
          </p:cNvSpPr>
          <p:nvPr>
            <p:ph idx="1"/>
          </p:nvPr>
        </p:nvSpPr>
        <p:spPr>
          <a:xfrm>
            <a:off x="457200" y="1773238"/>
            <a:ext cx="8229600" cy="4352925"/>
          </a:xfrm>
        </p:spPr>
        <p:txBody>
          <a:bodyPr/>
          <a:lstStyle/>
          <a:p>
            <a:pPr eaLnBrk="1" hangingPunct="1">
              <a:defRPr/>
            </a:pPr>
            <a:r>
              <a:rPr lang="en-US" altLang="zh-CN" sz="2800">
                <a:latin typeface="微软雅黑" panose="020B0503020204020204" pitchFamily="34" charset="-122"/>
                <a:ea typeface="微软雅黑" panose="020B0503020204020204" pitchFamily="34" charset="-122"/>
              </a:rPr>
              <a:t>PR</a:t>
            </a:r>
            <a:r>
              <a:rPr lang="zh-CN" altLang="en-US" sz="2800">
                <a:latin typeface="微软雅黑" panose="020B0503020204020204" pitchFamily="34" charset="-122"/>
                <a:ea typeface="微软雅黑" panose="020B0503020204020204" pitchFamily="34" charset="-122"/>
              </a:rPr>
              <a:t>曲线与平衡点</a:t>
            </a:r>
            <a:endParaRPr lang="en-US" altLang="zh-CN" sz="2800">
              <a:latin typeface="微软雅黑" panose="020B0503020204020204" pitchFamily="34" charset="-122"/>
              <a:ea typeface="微软雅黑" panose="020B0503020204020204" pitchFamily="34" charset="-122"/>
            </a:endParaRPr>
          </a:p>
        </p:txBody>
      </p:sp>
      <p:pic>
        <p:nvPicPr>
          <p:cNvPr id="11268" name="图片 1">
            <a:extLst>
              <a:ext uri="{FF2B5EF4-FFF2-40B4-BE49-F238E27FC236}">
                <a16:creationId xmlns:a16="http://schemas.microsoft.com/office/drawing/2014/main" id="{CBFE45F8-F13B-4541-8C5C-DE968997E7A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12963" y="2349500"/>
            <a:ext cx="4940300" cy="398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905028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图片 12">
            <a:extLst>
              <a:ext uri="{FF2B5EF4-FFF2-40B4-BE49-F238E27FC236}">
                <a16:creationId xmlns:a16="http://schemas.microsoft.com/office/drawing/2014/main" id="{D88528C2-8C28-4D51-820E-73C295C0B62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321175" y="2493963"/>
            <a:ext cx="4533900"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2" name="标题 1">
            <a:extLst>
              <a:ext uri="{FF2B5EF4-FFF2-40B4-BE49-F238E27FC236}">
                <a16:creationId xmlns:a16="http://schemas.microsoft.com/office/drawing/2014/main" id="{D36F24B8-C04D-431D-BCB4-391B3378E231}"/>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查准率、查全率与</a:t>
            </a:r>
            <a:r>
              <a:rPr lang="en-US" altLang="zh-CN" sz="3200">
                <a:latin typeface="微软雅黑" panose="020B0503020204020204" pitchFamily="34" charset="-122"/>
                <a:ea typeface="微软雅黑" panose="020B0503020204020204" pitchFamily="34" charset="-122"/>
              </a:rPr>
              <a:t>F1</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DD782693-7205-496B-BCC2-8BCD4AC3A616}"/>
              </a:ext>
            </a:extLst>
          </p:cNvPr>
          <p:cNvSpPr>
            <a:spLocks noGrp="1"/>
          </p:cNvSpPr>
          <p:nvPr>
            <p:ph idx="1"/>
          </p:nvPr>
        </p:nvSpPr>
        <p:spPr>
          <a:xfrm>
            <a:off x="457200" y="1773238"/>
            <a:ext cx="8229600" cy="4352925"/>
          </a:xfrm>
        </p:spPr>
        <p:txBody>
          <a:bodyPr/>
          <a:lstStyle/>
          <a:p>
            <a:pPr eaLnBrk="1" hangingPunct="1">
              <a:defRPr/>
            </a:pPr>
            <a:r>
              <a:rPr lang="en-US" altLang="zh-CN" sz="2800">
                <a:latin typeface="微软雅黑" panose="020B0503020204020204" pitchFamily="34" charset="-122"/>
                <a:ea typeface="微软雅黑" panose="020B0503020204020204" pitchFamily="34" charset="-122"/>
              </a:rPr>
              <a:t>PR</a:t>
            </a:r>
            <a:r>
              <a:rPr lang="zh-CN" altLang="en-US" sz="2800">
                <a:latin typeface="微软雅黑" panose="020B0503020204020204" pitchFamily="34" charset="-122"/>
                <a:ea typeface="微软雅黑" panose="020B0503020204020204" pitchFamily="34" charset="-122"/>
              </a:rPr>
              <a:t>曲线与平衡点</a:t>
            </a:r>
            <a:endParaRPr lang="en-US" altLang="zh-CN" sz="2800">
              <a:latin typeface="微软雅黑" panose="020B0503020204020204" pitchFamily="34" charset="-122"/>
              <a:ea typeface="微软雅黑" panose="020B0503020204020204" pitchFamily="34" charset="-122"/>
            </a:endParaRPr>
          </a:p>
        </p:txBody>
      </p:sp>
      <p:pic>
        <p:nvPicPr>
          <p:cNvPr id="12293" name="图片 1">
            <a:extLst>
              <a:ext uri="{FF2B5EF4-FFF2-40B4-BE49-F238E27FC236}">
                <a16:creationId xmlns:a16="http://schemas.microsoft.com/office/drawing/2014/main" id="{0F27E8E4-947F-4F69-BFA9-FC35F740422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3850" y="2511425"/>
            <a:ext cx="3732213" cy="300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直接连接符 3">
            <a:extLst>
              <a:ext uri="{FF2B5EF4-FFF2-40B4-BE49-F238E27FC236}">
                <a16:creationId xmlns:a16="http://schemas.microsoft.com/office/drawing/2014/main" id="{2C5EA344-27DB-4BEE-8F37-9CC25E0D94C4}"/>
              </a:ext>
            </a:extLst>
          </p:cNvPr>
          <p:cNvCxnSpPr/>
          <p:nvPr/>
        </p:nvCxnSpPr>
        <p:spPr>
          <a:xfrm>
            <a:off x="4140200" y="2852738"/>
            <a:ext cx="3779838" cy="3022600"/>
          </a:xfrm>
          <a:prstGeom prst="line">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B6FD2765-F063-46D8-AC2F-97C797316EF7}"/>
              </a:ext>
            </a:extLst>
          </p:cNvPr>
          <p:cNvCxnSpPr/>
          <p:nvPr/>
        </p:nvCxnSpPr>
        <p:spPr>
          <a:xfrm>
            <a:off x="4787900" y="2493963"/>
            <a:ext cx="4032250" cy="3025775"/>
          </a:xfrm>
          <a:prstGeom prst="line">
            <a:avLst/>
          </a:prstGeom>
          <a:ln w="19050">
            <a:solidFill>
              <a:srgbClr val="FFFF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92249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BCDBC25E-127C-42A7-85C3-94B429D29F05}"/>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查准率、查全率与</a:t>
            </a:r>
            <a:r>
              <a:rPr lang="en-US" altLang="zh-CN" sz="3200">
                <a:latin typeface="微软雅黑" panose="020B0503020204020204" pitchFamily="34" charset="-122"/>
                <a:ea typeface="微软雅黑" panose="020B0503020204020204" pitchFamily="34" charset="-122"/>
              </a:rPr>
              <a:t>F1</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80E5AB60-36AF-41C0-96D9-D962C609EADF}"/>
              </a:ext>
            </a:extLst>
          </p:cNvPr>
          <p:cNvSpPr>
            <a:spLocks noGrp="1"/>
          </p:cNvSpPr>
          <p:nvPr>
            <p:ph idx="1"/>
          </p:nvPr>
        </p:nvSpPr>
        <p:spPr>
          <a:xfrm>
            <a:off x="457200" y="1773238"/>
            <a:ext cx="8229600" cy="4352925"/>
          </a:xfrm>
        </p:spPr>
        <p:txBody>
          <a:bodyPr/>
          <a:lstStyle/>
          <a:p>
            <a:pPr eaLnBrk="1" hangingPunct="1">
              <a:defRPr/>
            </a:pPr>
            <a:r>
              <a:rPr lang="en-US" altLang="zh-CN" sz="2800" dirty="0">
                <a:latin typeface="微软雅黑" charset="-122"/>
                <a:ea typeface="微软雅黑" charset="-122"/>
              </a:rPr>
              <a:t>F1-score</a:t>
            </a:r>
          </a:p>
          <a:p>
            <a:pPr eaLnBrk="1" hangingPunct="1">
              <a:defRPr/>
            </a:pPr>
            <a:endParaRPr lang="en-US" altLang="zh-CN" sz="2800" dirty="0">
              <a:latin typeface="微软雅黑" charset="-122"/>
              <a:ea typeface="微软雅黑" charset="-122"/>
            </a:endParaRPr>
          </a:p>
          <a:p>
            <a:pPr eaLnBrk="1" hangingPunct="1">
              <a:defRPr/>
            </a:pPr>
            <a:endParaRPr lang="en-US" altLang="zh-CN" sz="2800" dirty="0">
              <a:latin typeface="微软雅黑" charset="-122"/>
              <a:ea typeface="微软雅黑" charset="-122"/>
            </a:endParaRPr>
          </a:p>
          <a:p>
            <a:pPr eaLnBrk="1" hangingPunct="1">
              <a:defRPr/>
            </a:pPr>
            <a:endParaRPr lang="en-US" altLang="zh-CN" sz="2800" dirty="0">
              <a:latin typeface="微软雅黑" charset="-122"/>
              <a:ea typeface="微软雅黑" charset="-122"/>
            </a:endParaRPr>
          </a:p>
          <a:p>
            <a:pPr eaLnBrk="1" hangingPunct="1">
              <a:defRPr/>
            </a:pPr>
            <a:r>
              <a:rPr lang="en-US" altLang="zh-CN" sz="2800" dirty="0">
                <a:latin typeface="微软雅黑" charset="-122"/>
                <a:ea typeface="微软雅黑" charset="-122"/>
              </a:rPr>
              <a:t>Fβ-score</a:t>
            </a:r>
          </a:p>
        </p:txBody>
      </p:sp>
      <p:pic>
        <p:nvPicPr>
          <p:cNvPr id="13316" name="图片 3">
            <a:extLst>
              <a:ext uri="{FF2B5EF4-FFF2-40B4-BE49-F238E27FC236}">
                <a16:creationId xmlns:a16="http://schemas.microsoft.com/office/drawing/2014/main" id="{1B4FA5A8-78F0-4322-B904-F5C416A506C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42988" y="2349500"/>
            <a:ext cx="6434137"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7" name="图片 4">
            <a:extLst>
              <a:ext uri="{FF2B5EF4-FFF2-40B4-BE49-F238E27FC236}">
                <a16:creationId xmlns:a16="http://schemas.microsoft.com/office/drawing/2014/main" id="{E3AD9F17-7B57-4EE3-905D-1E1CBDD3EC3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58888" y="4484688"/>
            <a:ext cx="3960812" cy="132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062628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图片 8">
            <a:extLst>
              <a:ext uri="{FF2B5EF4-FFF2-40B4-BE49-F238E27FC236}">
                <a16:creationId xmlns:a16="http://schemas.microsoft.com/office/drawing/2014/main" id="{DDA541D4-FA02-4CA3-AC55-E963EA131A9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66775" y="4149725"/>
            <a:ext cx="2841625"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2" name="标题 1">
            <a:extLst>
              <a:ext uri="{FF2B5EF4-FFF2-40B4-BE49-F238E27FC236}">
                <a16:creationId xmlns:a16="http://schemas.microsoft.com/office/drawing/2014/main" id="{53F16726-3E3F-49E1-90EB-67C1D3AF3A78}"/>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查准率、查全率与</a:t>
            </a:r>
            <a:r>
              <a:rPr lang="en-US" altLang="zh-CN" sz="3200">
                <a:latin typeface="微软雅黑" panose="020B0503020204020204" pitchFamily="34" charset="-122"/>
                <a:ea typeface="微软雅黑" panose="020B0503020204020204" pitchFamily="34" charset="-122"/>
              </a:rPr>
              <a:t>F1</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F49C965F-18B2-4D39-9BA8-C595B66D7C0E}"/>
              </a:ext>
            </a:extLst>
          </p:cNvPr>
          <p:cNvSpPr>
            <a:spLocks noGrp="1"/>
          </p:cNvSpPr>
          <p:nvPr>
            <p:ph idx="1"/>
          </p:nvPr>
        </p:nvSpPr>
        <p:spPr>
          <a:xfrm>
            <a:off x="457200" y="1700213"/>
            <a:ext cx="8229600" cy="2449512"/>
          </a:xfrm>
        </p:spPr>
        <p:txBody>
          <a:bodyPr/>
          <a:lstStyle/>
          <a:p>
            <a:pPr eaLnBrk="1" hangingPunct="1">
              <a:defRPr/>
            </a:pPr>
            <a:r>
              <a:rPr lang="zh-CN" altLang="en-US" sz="2800" dirty="0">
                <a:latin typeface="微软雅黑" charset="-122"/>
                <a:ea typeface="微软雅黑" charset="-122"/>
              </a:rPr>
              <a:t>宏平均</a:t>
            </a:r>
            <a:endParaRPr lang="en-US" altLang="zh-CN" sz="2800" dirty="0">
              <a:latin typeface="微软雅黑" charset="-122"/>
              <a:ea typeface="微软雅黑" charset="-122"/>
            </a:endParaRPr>
          </a:p>
          <a:p>
            <a:pPr eaLnBrk="1" hangingPunct="1">
              <a:defRPr/>
            </a:pPr>
            <a:endParaRPr lang="en-US" altLang="zh-CN" sz="2800" dirty="0">
              <a:latin typeface="微软雅黑" charset="-122"/>
              <a:ea typeface="微软雅黑" charset="-122"/>
            </a:endParaRPr>
          </a:p>
          <a:p>
            <a:pPr eaLnBrk="1" hangingPunct="1">
              <a:defRPr/>
            </a:pPr>
            <a:endParaRPr lang="en-US" altLang="zh-CN" sz="2800" dirty="0">
              <a:latin typeface="微软雅黑" charset="-122"/>
              <a:ea typeface="微软雅黑" charset="-122"/>
            </a:endParaRPr>
          </a:p>
          <a:p>
            <a:pPr eaLnBrk="1" hangingPunct="1">
              <a:defRPr/>
            </a:pPr>
            <a:endParaRPr lang="en-US" altLang="zh-CN" sz="2800" dirty="0">
              <a:latin typeface="微软雅黑" charset="-122"/>
              <a:ea typeface="微软雅黑" charset="-122"/>
            </a:endParaRPr>
          </a:p>
          <a:p>
            <a:pPr eaLnBrk="1" hangingPunct="1">
              <a:defRPr/>
            </a:pPr>
            <a:r>
              <a:rPr lang="zh-CN" altLang="en-US" sz="2800" dirty="0">
                <a:latin typeface="微软雅黑" charset="-122"/>
                <a:ea typeface="微软雅黑" charset="-122"/>
              </a:rPr>
              <a:t>微平均</a:t>
            </a:r>
            <a:endParaRPr lang="en-US" altLang="zh-CN" sz="2800" dirty="0">
              <a:latin typeface="微软雅黑" charset="-122"/>
              <a:ea typeface="微软雅黑" charset="-122"/>
            </a:endParaRPr>
          </a:p>
        </p:txBody>
      </p:sp>
      <p:pic>
        <p:nvPicPr>
          <p:cNvPr id="14341" name="图片 1">
            <a:extLst>
              <a:ext uri="{FF2B5EF4-FFF2-40B4-BE49-F238E27FC236}">
                <a16:creationId xmlns:a16="http://schemas.microsoft.com/office/drawing/2014/main" id="{79D1897C-6B1E-4391-8724-808B3C2E4D3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4213" y="2133600"/>
            <a:ext cx="273526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2" name="图片 5">
            <a:extLst>
              <a:ext uri="{FF2B5EF4-FFF2-40B4-BE49-F238E27FC236}">
                <a16:creationId xmlns:a16="http://schemas.microsoft.com/office/drawing/2014/main" id="{1C9E9843-F72E-403E-A9BD-30A24EFCCDD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95738" y="2041525"/>
            <a:ext cx="2492375"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3" name="图片 6">
            <a:extLst>
              <a:ext uri="{FF2B5EF4-FFF2-40B4-BE49-F238E27FC236}">
                <a16:creationId xmlns:a16="http://schemas.microsoft.com/office/drawing/2014/main" id="{2323A29D-56D9-48DB-9D6B-BD0F9AE33BA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06450" y="3000375"/>
            <a:ext cx="4918075" cy="86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4" name="图片 9">
            <a:extLst>
              <a:ext uri="{FF2B5EF4-FFF2-40B4-BE49-F238E27FC236}">
                <a16:creationId xmlns:a16="http://schemas.microsoft.com/office/drawing/2014/main" id="{C7E23450-F87A-48D5-AFEB-2756ACF0948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995738" y="4097338"/>
            <a:ext cx="2781300" cy="987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5" name="图片 10">
            <a:extLst>
              <a:ext uri="{FF2B5EF4-FFF2-40B4-BE49-F238E27FC236}">
                <a16:creationId xmlns:a16="http://schemas.microsoft.com/office/drawing/2014/main" id="{945C7444-C1C1-471F-8B16-EE90DCD4BF85}"/>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806450" y="5084763"/>
            <a:ext cx="4478338"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211037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CD0D49F9-3EC0-47C7-AC5C-FBD50184F256}"/>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查准率、查全率与</a:t>
            </a:r>
            <a:r>
              <a:rPr lang="en-US" altLang="zh-CN" sz="3200">
                <a:latin typeface="微软雅黑" panose="020B0503020204020204" pitchFamily="34" charset="-122"/>
                <a:ea typeface="微软雅黑" panose="020B0503020204020204" pitchFamily="34" charset="-122"/>
              </a:rPr>
              <a:t>F1</a:t>
            </a:r>
            <a:endParaRPr lang="zh-CN" altLang="en-US" sz="3200">
              <a:latin typeface="微软雅黑" panose="020B0503020204020204" pitchFamily="34" charset="-122"/>
              <a:ea typeface="微软雅黑" panose="020B0503020204020204" pitchFamily="34" charset="-122"/>
            </a:endParaRPr>
          </a:p>
        </p:txBody>
      </p:sp>
      <p:graphicFrame>
        <p:nvGraphicFramePr>
          <p:cNvPr id="7" name="内容占位符 6">
            <a:extLst>
              <a:ext uri="{FF2B5EF4-FFF2-40B4-BE49-F238E27FC236}">
                <a16:creationId xmlns:a16="http://schemas.microsoft.com/office/drawing/2014/main" id="{28A06DBC-9DD2-4280-BA72-C456FF9CAB54}"/>
              </a:ext>
            </a:extLst>
          </p:cNvPr>
          <p:cNvGraphicFramePr>
            <a:graphicFrameLocks noGrp="1"/>
          </p:cNvGraphicFramePr>
          <p:nvPr>
            <p:ph idx="1"/>
          </p:nvPr>
        </p:nvGraphicFramePr>
        <p:xfrm>
          <a:off x="468313" y="1773238"/>
          <a:ext cx="8229600" cy="1854200"/>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20000"/>
                    </a:ext>
                  </a:extLst>
                </a:gridCol>
                <a:gridCol w="9144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914400">
                  <a:extLst>
                    <a:ext uri="{9D8B030D-6E8A-4147-A177-3AD203B41FA5}">
                      <a16:colId xmlns:a16="http://schemas.microsoft.com/office/drawing/2014/main" val="20003"/>
                    </a:ext>
                  </a:extLst>
                </a:gridCol>
                <a:gridCol w="914400">
                  <a:extLst>
                    <a:ext uri="{9D8B030D-6E8A-4147-A177-3AD203B41FA5}">
                      <a16:colId xmlns:a16="http://schemas.microsoft.com/office/drawing/2014/main" val="20004"/>
                    </a:ext>
                  </a:extLst>
                </a:gridCol>
                <a:gridCol w="914400">
                  <a:extLst>
                    <a:ext uri="{9D8B030D-6E8A-4147-A177-3AD203B41FA5}">
                      <a16:colId xmlns:a16="http://schemas.microsoft.com/office/drawing/2014/main" val="20005"/>
                    </a:ext>
                  </a:extLst>
                </a:gridCol>
                <a:gridCol w="914400">
                  <a:extLst>
                    <a:ext uri="{9D8B030D-6E8A-4147-A177-3AD203B41FA5}">
                      <a16:colId xmlns:a16="http://schemas.microsoft.com/office/drawing/2014/main" val="20006"/>
                    </a:ext>
                  </a:extLst>
                </a:gridCol>
                <a:gridCol w="914400">
                  <a:extLst>
                    <a:ext uri="{9D8B030D-6E8A-4147-A177-3AD203B41FA5}">
                      <a16:colId xmlns:a16="http://schemas.microsoft.com/office/drawing/2014/main" val="20007"/>
                    </a:ext>
                  </a:extLst>
                </a:gridCol>
                <a:gridCol w="914400">
                  <a:extLst>
                    <a:ext uri="{9D8B030D-6E8A-4147-A177-3AD203B41FA5}">
                      <a16:colId xmlns:a16="http://schemas.microsoft.com/office/drawing/2014/main" val="20008"/>
                    </a:ext>
                  </a:extLst>
                </a:gridCol>
              </a:tblGrid>
              <a:tr h="370840">
                <a:tc>
                  <a:txBody>
                    <a:bodyPr/>
                    <a:lstStyle/>
                    <a:p>
                      <a:endParaRPr lang="zh-CN" altLang="en-US" dirty="0"/>
                    </a:p>
                  </a:txBody>
                  <a:tcPr/>
                </a:tc>
                <a:tc gridSpan="4">
                  <a:txBody>
                    <a:bodyPr/>
                    <a:lstStyle/>
                    <a:p>
                      <a:pPr algn="ctr"/>
                      <a:r>
                        <a:rPr lang="zh-CN" altLang="en-US" dirty="0">
                          <a:solidFill>
                            <a:schemeClr val="tx1"/>
                          </a:solidFill>
                          <a:latin typeface="微软雅黑" panose="020B0503020204020204" pitchFamily="34" charset="-122"/>
                          <a:ea typeface="微软雅黑" panose="020B0503020204020204" pitchFamily="34" charset="-122"/>
                        </a:rPr>
                        <a:t>一类样本特别</a:t>
                      </a:r>
                      <a:r>
                        <a:rPr lang="zh-CN" altLang="en-US" dirty="0">
                          <a:solidFill>
                            <a:srgbClr val="FF0000"/>
                          </a:solidFill>
                          <a:latin typeface="微软雅黑" panose="020B0503020204020204" pitchFamily="34" charset="-122"/>
                          <a:ea typeface="微软雅黑" panose="020B0503020204020204" pitchFamily="34" charset="-122"/>
                        </a:rPr>
                        <a:t>多</a:t>
                      </a:r>
                      <a:r>
                        <a:rPr lang="zh-CN" altLang="en-US" dirty="0">
                          <a:solidFill>
                            <a:schemeClr val="tx1"/>
                          </a:solidFill>
                          <a:latin typeface="微软雅黑" panose="020B0503020204020204" pitchFamily="34" charset="-122"/>
                          <a:ea typeface="微软雅黑" panose="020B0503020204020204" pitchFamily="34" charset="-122"/>
                        </a:rPr>
                        <a:t>且度量值</a:t>
                      </a:r>
                      <a:r>
                        <a:rPr lang="zh-CN" altLang="en-US" dirty="0">
                          <a:solidFill>
                            <a:srgbClr val="FF0000"/>
                          </a:solidFill>
                          <a:latin typeface="微软雅黑" panose="020B0503020204020204" pitchFamily="34" charset="-122"/>
                          <a:ea typeface="微软雅黑" panose="020B0503020204020204" pitchFamily="34" charset="-122"/>
                        </a:rPr>
                        <a:t>高</a:t>
                      </a:r>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solidFill>
                            <a:schemeClr val="tx1"/>
                          </a:solidFill>
                          <a:latin typeface="微软雅黑" panose="020B0503020204020204" pitchFamily="34" charset="-122"/>
                          <a:ea typeface="微软雅黑" panose="020B0503020204020204" pitchFamily="34" charset="-122"/>
                        </a:rPr>
                        <a:t>一类样本特别</a:t>
                      </a:r>
                      <a:r>
                        <a:rPr lang="zh-CN" altLang="en-US" dirty="0">
                          <a:solidFill>
                            <a:srgbClr val="FF0000"/>
                          </a:solidFill>
                          <a:latin typeface="微软雅黑" panose="020B0503020204020204" pitchFamily="34" charset="-122"/>
                          <a:ea typeface="微软雅黑" panose="020B0503020204020204" pitchFamily="34" charset="-122"/>
                        </a:rPr>
                        <a:t>多</a:t>
                      </a:r>
                      <a:r>
                        <a:rPr lang="zh-CN" altLang="en-US" dirty="0">
                          <a:solidFill>
                            <a:schemeClr val="tx1"/>
                          </a:solidFill>
                          <a:latin typeface="微软雅黑" panose="020B0503020204020204" pitchFamily="34" charset="-122"/>
                          <a:ea typeface="微软雅黑" panose="020B0503020204020204" pitchFamily="34" charset="-122"/>
                        </a:rPr>
                        <a:t>且度量值</a:t>
                      </a:r>
                      <a:r>
                        <a:rPr lang="zh-CN" altLang="en-US" dirty="0">
                          <a:solidFill>
                            <a:srgbClr val="FF0000"/>
                          </a:solidFill>
                          <a:latin typeface="微软雅黑" panose="020B0503020204020204" pitchFamily="34" charset="-122"/>
                          <a:ea typeface="微软雅黑" panose="020B0503020204020204" pitchFamily="34" charset="-122"/>
                        </a:rPr>
                        <a:t>低</a:t>
                      </a:r>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10000"/>
                  </a:ext>
                </a:extLst>
              </a:tr>
              <a:tr h="370840">
                <a:tc>
                  <a:txBody>
                    <a:bodyPr/>
                    <a:lstStyle/>
                    <a:p>
                      <a:r>
                        <a:rPr lang="en-US" altLang="zh-CN" dirty="0"/>
                        <a:t>class</a:t>
                      </a:r>
                      <a:endParaRPr lang="zh-CN" altLang="en-US" dirty="0"/>
                    </a:p>
                  </a:txBody>
                  <a:tcPr/>
                </a:tc>
                <a:tc>
                  <a:txBody>
                    <a:bodyPr/>
                    <a:lstStyle/>
                    <a:p>
                      <a:r>
                        <a:rPr lang="en-US" altLang="zh-CN" dirty="0"/>
                        <a:t>1</a:t>
                      </a:r>
                      <a:endParaRPr lang="zh-CN" altLang="en-US" dirty="0"/>
                    </a:p>
                  </a:txBody>
                  <a:tcPr/>
                </a:tc>
                <a:tc>
                  <a:txBody>
                    <a:bodyPr/>
                    <a:lstStyle/>
                    <a:p>
                      <a:r>
                        <a:rPr lang="en-US" altLang="zh-CN" dirty="0"/>
                        <a:t>2</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tc>
                  <a:txBody>
                    <a:bodyPr/>
                    <a:lstStyle/>
                    <a:p>
                      <a:r>
                        <a:rPr lang="en-US" altLang="zh-CN" dirty="0"/>
                        <a:t>1</a:t>
                      </a:r>
                      <a:endParaRPr lang="zh-CN" altLang="en-US" dirty="0"/>
                    </a:p>
                  </a:txBody>
                  <a:tcPr/>
                </a:tc>
                <a:tc>
                  <a:txBody>
                    <a:bodyPr/>
                    <a:lstStyle/>
                    <a:p>
                      <a:r>
                        <a:rPr lang="en-US" altLang="zh-CN" dirty="0"/>
                        <a:t>2</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extLst>
                  <a:ext uri="{0D108BD9-81ED-4DB2-BD59-A6C34878D82A}">
                    <a16:rowId xmlns:a16="http://schemas.microsoft.com/office/drawing/2014/main" val="10001"/>
                  </a:ext>
                </a:extLst>
              </a:tr>
              <a:tr h="370840">
                <a:tc>
                  <a:txBody>
                    <a:bodyPr/>
                    <a:lstStyle/>
                    <a:p>
                      <a:endParaRPr lang="zh-CN" altLang="en-US" dirty="0"/>
                    </a:p>
                  </a:txBody>
                  <a:tcPr/>
                </a:tc>
                <a:tc>
                  <a:txBody>
                    <a:bodyPr/>
                    <a:lstStyle/>
                    <a:p>
                      <a:r>
                        <a:rPr lang="en-US" altLang="zh-CN" dirty="0"/>
                        <a:t>5 / 20</a:t>
                      </a:r>
                      <a:endParaRPr lang="zh-CN" altLang="en-US" dirty="0"/>
                    </a:p>
                  </a:txBody>
                  <a:tcPr/>
                </a:tc>
                <a:tc>
                  <a:txBody>
                    <a:bodyPr/>
                    <a:lstStyle/>
                    <a:p>
                      <a:r>
                        <a:rPr lang="en-US" altLang="zh-CN" dirty="0"/>
                        <a:t>5 / 20</a:t>
                      </a:r>
                      <a:endParaRPr lang="zh-CN" altLang="en-US" dirty="0"/>
                    </a:p>
                  </a:txBody>
                  <a:tcPr/>
                </a:tc>
                <a:tc>
                  <a:txBody>
                    <a:bodyPr/>
                    <a:lstStyle/>
                    <a:p>
                      <a:r>
                        <a:rPr lang="en-US" altLang="zh-CN" dirty="0"/>
                        <a:t>5 / 20</a:t>
                      </a:r>
                      <a:endParaRPr lang="zh-CN" altLang="en-US" dirty="0"/>
                    </a:p>
                  </a:txBody>
                  <a:tcPr/>
                </a:tc>
                <a:tc>
                  <a:txBody>
                    <a:bodyPr/>
                    <a:lstStyle/>
                    <a:p>
                      <a:r>
                        <a:rPr lang="en-US" altLang="zh-CN" dirty="0"/>
                        <a:t>30 / 40</a:t>
                      </a:r>
                      <a:endParaRPr lang="zh-CN" altLang="en-US" dirty="0"/>
                    </a:p>
                  </a:txBody>
                  <a:tcPr/>
                </a:tc>
                <a:tc>
                  <a:txBody>
                    <a:bodyPr/>
                    <a:lstStyle/>
                    <a:p>
                      <a:r>
                        <a:rPr lang="en-US" altLang="zh-CN" dirty="0"/>
                        <a:t>15 / 20</a:t>
                      </a:r>
                      <a:endParaRPr lang="zh-CN" altLang="en-US" dirty="0"/>
                    </a:p>
                  </a:txBody>
                  <a:tcPr/>
                </a:tc>
                <a:tc>
                  <a:txBody>
                    <a:bodyPr/>
                    <a:lstStyle/>
                    <a:p>
                      <a:r>
                        <a:rPr lang="en-US" altLang="zh-CN" dirty="0"/>
                        <a:t>15 / 20</a:t>
                      </a:r>
                      <a:endParaRPr lang="zh-CN" altLang="en-US" dirty="0"/>
                    </a:p>
                  </a:txBody>
                  <a:tcPr/>
                </a:tc>
                <a:tc>
                  <a:txBody>
                    <a:bodyPr/>
                    <a:lstStyle/>
                    <a:p>
                      <a:r>
                        <a:rPr lang="en-US" altLang="zh-CN" dirty="0"/>
                        <a:t>15 / 20</a:t>
                      </a:r>
                      <a:endParaRPr lang="zh-CN" altLang="en-US" dirty="0"/>
                    </a:p>
                  </a:txBody>
                  <a:tcPr/>
                </a:tc>
                <a:tc>
                  <a:txBody>
                    <a:bodyPr/>
                    <a:lstStyle/>
                    <a:p>
                      <a:r>
                        <a:rPr lang="en-US" altLang="zh-CN" dirty="0"/>
                        <a:t>0 / 40</a:t>
                      </a:r>
                      <a:endParaRPr lang="zh-CN" altLang="en-US" dirty="0"/>
                    </a:p>
                  </a:txBody>
                  <a:tcPr/>
                </a:tc>
                <a:extLst>
                  <a:ext uri="{0D108BD9-81ED-4DB2-BD59-A6C34878D82A}">
                    <a16:rowId xmlns:a16="http://schemas.microsoft.com/office/drawing/2014/main" val="10002"/>
                  </a:ext>
                </a:extLst>
              </a:tr>
              <a:tr h="370840">
                <a:tc>
                  <a:txBody>
                    <a:bodyPr/>
                    <a:lstStyle/>
                    <a:p>
                      <a:r>
                        <a:rPr lang="en-US" altLang="zh-CN" dirty="0"/>
                        <a:t>Macro</a:t>
                      </a:r>
                      <a:endParaRPr lang="zh-CN" altLang="en-US" dirty="0"/>
                    </a:p>
                  </a:txBody>
                  <a:tcPr/>
                </a:tc>
                <a:tc gridSpan="4">
                  <a:txBody>
                    <a:bodyPr/>
                    <a:lstStyle/>
                    <a:p>
                      <a:pPr algn="ctr"/>
                      <a:r>
                        <a:rPr lang="en-US" altLang="zh-CN" dirty="0"/>
                        <a:t>0.375</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4">
                  <a:txBody>
                    <a:bodyPr/>
                    <a:lstStyle/>
                    <a:p>
                      <a:pPr algn="ctr"/>
                      <a:r>
                        <a:rPr lang="en-US" altLang="zh-CN" dirty="0"/>
                        <a:t>0.5625</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10003"/>
                  </a:ext>
                </a:extLst>
              </a:tr>
              <a:tr h="370840">
                <a:tc>
                  <a:txBody>
                    <a:bodyPr/>
                    <a:lstStyle/>
                    <a:p>
                      <a:r>
                        <a:rPr lang="en-US" altLang="zh-CN" dirty="0"/>
                        <a:t>Micro</a:t>
                      </a:r>
                      <a:endParaRPr lang="zh-CN" altLang="en-US" dirty="0"/>
                    </a:p>
                  </a:txBody>
                  <a:tcPr/>
                </a:tc>
                <a:tc gridSpan="4">
                  <a:txBody>
                    <a:bodyPr/>
                    <a:lstStyle/>
                    <a:p>
                      <a:pPr algn="ctr"/>
                      <a:r>
                        <a:rPr lang="en-US" altLang="zh-CN" dirty="0"/>
                        <a:t>0.45</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4">
                  <a:txBody>
                    <a:bodyPr/>
                    <a:lstStyle/>
                    <a:p>
                      <a:pPr algn="ctr"/>
                      <a:r>
                        <a:rPr lang="en-US" altLang="zh-CN" dirty="0"/>
                        <a:t>0.45</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10004"/>
                  </a:ext>
                </a:extLst>
              </a:tr>
            </a:tbl>
          </a:graphicData>
        </a:graphic>
      </p:graphicFrame>
      <p:graphicFrame>
        <p:nvGraphicFramePr>
          <p:cNvPr id="15" name="内容占位符 6">
            <a:extLst>
              <a:ext uri="{FF2B5EF4-FFF2-40B4-BE49-F238E27FC236}">
                <a16:creationId xmlns:a16="http://schemas.microsoft.com/office/drawing/2014/main" id="{144E4651-787E-4ED6-804F-81EEB4F5C8AD}"/>
              </a:ext>
            </a:extLst>
          </p:cNvPr>
          <p:cNvGraphicFramePr>
            <a:graphicFrameLocks/>
          </p:cNvGraphicFramePr>
          <p:nvPr/>
        </p:nvGraphicFramePr>
        <p:xfrm>
          <a:off x="468313" y="3789363"/>
          <a:ext cx="8229600" cy="1854200"/>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20000"/>
                    </a:ext>
                  </a:extLst>
                </a:gridCol>
                <a:gridCol w="9144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914400">
                  <a:extLst>
                    <a:ext uri="{9D8B030D-6E8A-4147-A177-3AD203B41FA5}">
                      <a16:colId xmlns:a16="http://schemas.microsoft.com/office/drawing/2014/main" val="20003"/>
                    </a:ext>
                  </a:extLst>
                </a:gridCol>
                <a:gridCol w="914400">
                  <a:extLst>
                    <a:ext uri="{9D8B030D-6E8A-4147-A177-3AD203B41FA5}">
                      <a16:colId xmlns:a16="http://schemas.microsoft.com/office/drawing/2014/main" val="20004"/>
                    </a:ext>
                  </a:extLst>
                </a:gridCol>
                <a:gridCol w="914400">
                  <a:extLst>
                    <a:ext uri="{9D8B030D-6E8A-4147-A177-3AD203B41FA5}">
                      <a16:colId xmlns:a16="http://schemas.microsoft.com/office/drawing/2014/main" val="20005"/>
                    </a:ext>
                  </a:extLst>
                </a:gridCol>
                <a:gridCol w="914400">
                  <a:extLst>
                    <a:ext uri="{9D8B030D-6E8A-4147-A177-3AD203B41FA5}">
                      <a16:colId xmlns:a16="http://schemas.microsoft.com/office/drawing/2014/main" val="20006"/>
                    </a:ext>
                  </a:extLst>
                </a:gridCol>
                <a:gridCol w="914400">
                  <a:extLst>
                    <a:ext uri="{9D8B030D-6E8A-4147-A177-3AD203B41FA5}">
                      <a16:colId xmlns:a16="http://schemas.microsoft.com/office/drawing/2014/main" val="20007"/>
                    </a:ext>
                  </a:extLst>
                </a:gridCol>
                <a:gridCol w="914400">
                  <a:extLst>
                    <a:ext uri="{9D8B030D-6E8A-4147-A177-3AD203B41FA5}">
                      <a16:colId xmlns:a16="http://schemas.microsoft.com/office/drawing/2014/main" val="20008"/>
                    </a:ext>
                  </a:extLst>
                </a:gridCol>
              </a:tblGrid>
              <a:tr h="370840">
                <a:tc>
                  <a:txBody>
                    <a:bodyPr/>
                    <a:lstStyle/>
                    <a:p>
                      <a:endParaRPr lang="zh-CN" altLang="en-US" dirty="0"/>
                    </a:p>
                  </a:txBody>
                  <a:tcPr/>
                </a:tc>
                <a:tc gridSpan="4">
                  <a:txBody>
                    <a:bodyPr/>
                    <a:lstStyle/>
                    <a:p>
                      <a:pPr algn="ctr"/>
                      <a:r>
                        <a:rPr lang="zh-CN" altLang="en-US" dirty="0">
                          <a:solidFill>
                            <a:schemeClr val="tx1"/>
                          </a:solidFill>
                          <a:latin typeface="微软雅黑" panose="020B0503020204020204" pitchFamily="34" charset="-122"/>
                          <a:ea typeface="微软雅黑" panose="020B0503020204020204" pitchFamily="34" charset="-122"/>
                        </a:rPr>
                        <a:t>一类样本特别</a:t>
                      </a:r>
                      <a:r>
                        <a:rPr lang="zh-CN" altLang="en-US" dirty="0">
                          <a:solidFill>
                            <a:srgbClr val="FF0000"/>
                          </a:solidFill>
                          <a:latin typeface="微软雅黑" panose="020B0503020204020204" pitchFamily="34" charset="-122"/>
                          <a:ea typeface="微软雅黑" panose="020B0503020204020204" pitchFamily="34" charset="-122"/>
                        </a:rPr>
                        <a:t>少</a:t>
                      </a:r>
                      <a:r>
                        <a:rPr lang="zh-CN" altLang="en-US" dirty="0">
                          <a:solidFill>
                            <a:schemeClr val="tx1"/>
                          </a:solidFill>
                          <a:latin typeface="微软雅黑" panose="020B0503020204020204" pitchFamily="34" charset="-122"/>
                          <a:ea typeface="微软雅黑" panose="020B0503020204020204" pitchFamily="34" charset="-122"/>
                        </a:rPr>
                        <a:t>且度量值</a:t>
                      </a:r>
                      <a:r>
                        <a:rPr lang="zh-CN" altLang="en-US" dirty="0">
                          <a:solidFill>
                            <a:srgbClr val="FF0000"/>
                          </a:solidFill>
                          <a:latin typeface="微软雅黑" panose="020B0503020204020204" pitchFamily="34" charset="-122"/>
                          <a:ea typeface="微软雅黑" panose="020B0503020204020204" pitchFamily="34" charset="-122"/>
                        </a:rPr>
                        <a:t>高</a:t>
                      </a:r>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solidFill>
                            <a:schemeClr val="tx1"/>
                          </a:solidFill>
                          <a:latin typeface="微软雅黑" panose="020B0503020204020204" pitchFamily="34" charset="-122"/>
                          <a:ea typeface="微软雅黑" panose="020B0503020204020204" pitchFamily="34" charset="-122"/>
                        </a:rPr>
                        <a:t>一类样本特别</a:t>
                      </a:r>
                      <a:r>
                        <a:rPr lang="zh-CN" altLang="en-US" dirty="0">
                          <a:solidFill>
                            <a:srgbClr val="FF0000"/>
                          </a:solidFill>
                          <a:latin typeface="微软雅黑" panose="020B0503020204020204" pitchFamily="34" charset="-122"/>
                          <a:ea typeface="微软雅黑" panose="020B0503020204020204" pitchFamily="34" charset="-122"/>
                        </a:rPr>
                        <a:t>少</a:t>
                      </a:r>
                      <a:r>
                        <a:rPr lang="zh-CN" altLang="en-US" dirty="0">
                          <a:solidFill>
                            <a:schemeClr val="tx1"/>
                          </a:solidFill>
                          <a:latin typeface="微软雅黑" panose="020B0503020204020204" pitchFamily="34" charset="-122"/>
                          <a:ea typeface="微软雅黑" panose="020B0503020204020204" pitchFamily="34" charset="-122"/>
                        </a:rPr>
                        <a:t>且度量值</a:t>
                      </a:r>
                      <a:r>
                        <a:rPr lang="zh-CN" altLang="en-US" dirty="0">
                          <a:solidFill>
                            <a:srgbClr val="FF0000"/>
                          </a:solidFill>
                          <a:latin typeface="微软雅黑" panose="020B0503020204020204" pitchFamily="34" charset="-122"/>
                          <a:ea typeface="微软雅黑" panose="020B0503020204020204" pitchFamily="34" charset="-122"/>
                        </a:rPr>
                        <a:t>低</a:t>
                      </a:r>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10000"/>
                  </a:ext>
                </a:extLst>
              </a:tr>
              <a:tr h="370840">
                <a:tc>
                  <a:txBody>
                    <a:bodyPr/>
                    <a:lstStyle/>
                    <a:p>
                      <a:r>
                        <a:rPr lang="en-US" altLang="zh-CN" dirty="0"/>
                        <a:t>class</a:t>
                      </a:r>
                      <a:endParaRPr lang="zh-CN" altLang="en-US" dirty="0"/>
                    </a:p>
                  </a:txBody>
                  <a:tcPr/>
                </a:tc>
                <a:tc>
                  <a:txBody>
                    <a:bodyPr/>
                    <a:lstStyle/>
                    <a:p>
                      <a:r>
                        <a:rPr lang="en-US" altLang="zh-CN" dirty="0"/>
                        <a:t>1</a:t>
                      </a:r>
                      <a:endParaRPr lang="zh-CN" altLang="en-US" dirty="0"/>
                    </a:p>
                  </a:txBody>
                  <a:tcPr/>
                </a:tc>
                <a:tc>
                  <a:txBody>
                    <a:bodyPr/>
                    <a:lstStyle/>
                    <a:p>
                      <a:r>
                        <a:rPr lang="en-US" altLang="zh-CN" dirty="0"/>
                        <a:t>2</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tc>
                  <a:txBody>
                    <a:bodyPr/>
                    <a:lstStyle/>
                    <a:p>
                      <a:r>
                        <a:rPr lang="en-US" altLang="zh-CN" dirty="0"/>
                        <a:t>1</a:t>
                      </a:r>
                      <a:endParaRPr lang="zh-CN" altLang="en-US" dirty="0"/>
                    </a:p>
                  </a:txBody>
                  <a:tcPr/>
                </a:tc>
                <a:tc>
                  <a:txBody>
                    <a:bodyPr/>
                    <a:lstStyle/>
                    <a:p>
                      <a:r>
                        <a:rPr lang="en-US" altLang="zh-CN" dirty="0"/>
                        <a:t>2</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extLst>
                  <a:ext uri="{0D108BD9-81ED-4DB2-BD59-A6C34878D82A}">
                    <a16:rowId xmlns:a16="http://schemas.microsoft.com/office/drawing/2014/main" val="10001"/>
                  </a:ext>
                </a:extLst>
              </a:tr>
              <a:tr h="370840">
                <a:tc>
                  <a:txBody>
                    <a:bodyPr/>
                    <a:lstStyle/>
                    <a:p>
                      <a:endParaRPr lang="zh-CN" altLang="en-US" dirty="0"/>
                    </a:p>
                  </a:txBody>
                  <a:tcPr/>
                </a:tc>
                <a:tc>
                  <a:txBody>
                    <a:bodyPr/>
                    <a:lstStyle/>
                    <a:p>
                      <a:r>
                        <a:rPr lang="en-US" altLang="zh-CN" dirty="0"/>
                        <a:t>10 / 30</a:t>
                      </a:r>
                      <a:endParaRPr lang="zh-CN" altLang="en-US" dirty="0"/>
                    </a:p>
                  </a:txBody>
                  <a:tcPr/>
                </a:tc>
                <a:tc>
                  <a:txBody>
                    <a:bodyPr/>
                    <a:lstStyle/>
                    <a:p>
                      <a:r>
                        <a:rPr lang="en-US" altLang="zh-CN" dirty="0"/>
                        <a:t>10 / 30</a:t>
                      </a:r>
                      <a:endParaRPr lang="zh-CN" altLang="en-US" dirty="0"/>
                    </a:p>
                  </a:txBody>
                  <a:tcPr/>
                </a:tc>
                <a:tc>
                  <a:txBody>
                    <a:bodyPr/>
                    <a:lstStyle/>
                    <a:p>
                      <a:r>
                        <a:rPr lang="en-US" altLang="zh-CN" dirty="0"/>
                        <a:t>10 / 30</a:t>
                      </a:r>
                      <a:endParaRPr lang="zh-CN" altLang="en-US" dirty="0"/>
                    </a:p>
                  </a:txBody>
                  <a:tcPr/>
                </a:tc>
                <a:tc>
                  <a:txBody>
                    <a:bodyPr/>
                    <a:lstStyle/>
                    <a:p>
                      <a:r>
                        <a:rPr lang="en-US" altLang="zh-CN" dirty="0"/>
                        <a:t>6 / 10</a:t>
                      </a:r>
                      <a:endParaRPr lang="zh-CN" altLang="en-US" dirty="0"/>
                    </a:p>
                  </a:txBody>
                  <a:tcPr/>
                </a:tc>
                <a:tc>
                  <a:txBody>
                    <a:bodyPr/>
                    <a:lstStyle/>
                    <a:p>
                      <a:r>
                        <a:rPr lang="en-US" altLang="zh-CN" dirty="0"/>
                        <a:t>12 / 30</a:t>
                      </a:r>
                      <a:endParaRPr lang="zh-CN" altLang="en-US" dirty="0"/>
                    </a:p>
                  </a:txBody>
                  <a:tcPr/>
                </a:tc>
                <a:tc>
                  <a:txBody>
                    <a:bodyPr/>
                    <a:lstStyle/>
                    <a:p>
                      <a:r>
                        <a:rPr lang="en-US" altLang="zh-CN" dirty="0"/>
                        <a:t>12 / 30</a:t>
                      </a:r>
                      <a:endParaRPr lang="zh-CN" altLang="en-US" dirty="0"/>
                    </a:p>
                  </a:txBody>
                  <a:tcPr/>
                </a:tc>
                <a:tc>
                  <a:txBody>
                    <a:bodyPr/>
                    <a:lstStyle/>
                    <a:p>
                      <a:r>
                        <a:rPr lang="en-US" altLang="zh-CN" dirty="0"/>
                        <a:t>12 / 30</a:t>
                      </a:r>
                      <a:endParaRPr lang="zh-CN" altLang="en-US" dirty="0"/>
                    </a:p>
                  </a:txBody>
                  <a:tcPr/>
                </a:tc>
                <a:tc>
                  <a:txBody>
                    <a:bodyPr/>
                    <a:lstStyle/>
                    <a:p>
                      <a:r>
                        <a:rPr lang="en-US" altLang="zh-CN" dirty="0"/>
                        <a:t>0 / 10</a:t>
                      </a:r>
                      <a:endParaRPr lang="zh-CN" altLang="en-US" dirty="0"/>
                    </a:p>
                  </a:txBody>
                  <a:tcPr/>
                </a:tc>
                <a:extLst>
                  <a:ext uri="{0D108BD9-81ED-4DB2-BD59-A6C34878D82A}">
                    <a16:rowId xmlns:a16="http://schemas.microsoft.com/office/drawing/2014/main" val="10002"/>
                  </a:ext>
                </a:extLst>
              </a:tr>
              <a:tr h="370840">
                <a:tc>
                  <a:txBody>
                    <a:bodyPr/>
                    <a:lstStyle/>
                    <a:p>
                      <a:r>
                        <a:rPr lang="en-US" altLang="zh-CN" dirty="0"/>
                        <a:t>Macro</a:t>
                      </a:r>
                      <a:endParaRPr lang="zh-CN" altLang="en-US" dirty="0"/>
                    </a:p>
                  </a:txBody>
                  <a:tcPr/>
                </a:tc>
                <a:tc gridSpan="4">
                  <a:txBody>
                    <a:bodyPr/>
                    <a:lstStyle/>
                    <a:p>
                      <a:pPr algn="ctr"/>
                      <a:r>
                        <a:rPr lang="en-US" altLang="zh-CN" dirty="0"/>
                        <a:t>0.4</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4">
                  <a:txBody>
                    <a:bodyPr/>
                    <a:lstStyle/>
                    <a:p>
                      <a:pPr algn="ctr"/>
                      <a:r>
                        <a:rPr lang="en-US" altLang="zh-CN" dirty="0"/>
                        <a:t>0.3</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10003"/>
                  </a:ext>
                </a:extLst>
              </a:tr>
              <a:tr h="370840">
                <a:tc>
                  <a:txBody>
                    <a:bodyPr/>
                    <a:lstStyle/>
                    <a:p>
                      <a:r>
                        <a:rPr lang="en-US" altLang="zh-CN" dirty="0"/>
                        <a:t>Micro</a:t>
                      </a:r>
                      <a:endParaRPr lang="zh-CN" altLang="en-US" dirty="0"/>
                    </a:p>
                  </a:txBody>
                  <a:tcPr/>
                </a:tc>
                <a:tc gridSpan="4">
                  <a:txBody>
                    <a:bodyPr/>
                    <a:lstStyle/>
                    <a:p>
                      <a:pPr algn="ctr"/>
                      <a:r>
                        <a:rPr lang="en-US" altLang="zh-CN" dirty="0"/>
                        <a:t>0.36</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4">
                  <a:txBody>
                    <a:bodyPr/>
                    <a:lstStyle/>
                    <a:p>
                      <a:pPr algn="ctr"/>
                      <a:r>
                        <a:rPr lang="en-US" altLang="zh-CN" dirty="0"/>
                        <a:t>0.36</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10004"/>
                  </a:ext>
                </a:extLst>
              </a:tr>
            </a:tbl>
          </a:graphicData>
        </a:graphic>
      </p:graphicFrame>
      <p:sp>
        <p:nvSpPr>
          <p:cNvPr id="15451" name="文本框 7">
            <a:extLst>
              <a:ext uri="{FF2B5EF4-FFF2-40B4-BE49-F238E27FC236}">
                <a16:creationId xmlns:a16="http://schemas.microsoft.com/office/drawing/2014/main" id="{3F3033E6-361D-4BEE-8191-F68EE8E354F6}"/>
              </a:ext>
            </a:extLst>
          </p:cNvPr>
          <p:cNvSpPr txBox="1">
            <a:spLocks noChangeArrowheads="1"/>
          </p:cNvSpPr>
          <p:nvPr/>
        </p:nvSpPr>
        <p:spPr bwMode="auto">
          <a:xfrm>
            <a:off x="1054100" y="5876925"/>
            <a:ext cx="70580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t>Macro</a:t>
            </a:r>
            <a:r>
              <a:rPr lang="zh-CN" altLang="en-US"/>
              <a:t>倾向于不丢失样本数量少的类别的度量信息</a:t>
            </a:r>
          </a:p>
        </p:txBody>
      </p:sp>
    </p:spTree>
    <p:extLst>
      <p:ext uri="{BB962C8B-B14F-4D97-AF65-F5344CB8AC3E}">
        <p14:creationId xmlns:p14="http://schemas.microsoft.com/office/powerpoint/2010/main" val="19276268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FADD0823-9E0E-4476-87F8-4E602FDA4E60}"/>
              </a:ext>
            </a:extLst>
          </p:cNvPr>
          <p:cNvSpPr>
            <a:spLocks noGrp="1"/>
          </p:cNvSpPr>
          <p:nvPr>
            <p:ph type="title"/>
          </p:nvPr>
        </p:nvSpPr>
        <p:spPr>
          <a:xfrm>
            <a:off x="468313" y="1052513"/>
            <a:ext cx="8229600" cy="720725"/>
          </a:xfrm>
        </p:spPr>
        <p:txBody>
          <a:bodyPr/>
          <a:lstStyle/>
          <a:p>
            <a:pPr eaLnBrk="1" hangingPunct="1">
              <a:defRPr/>
            </a:pPr>
            <a:r>
              <a:rPr lang="en-US" altLang="zh-CN" sz="3200">
                <a:latin typeface="微软雅黑" panose="020B0503020204020204" pitchFamily="34" charset="-122"/>
                <a:ea typeface="微软雅黑" panose="020B0503020204020204" pitchFamily="34" charset="-122"/>
              </a:rPr>
              <a:t>ROC</a:t>
            </a:r>
            <a:r>
              <a:rPr lang="zh-CN" altLang="en-US" sz="3200">
                <a:latin typeface="微软雅黑" panose="020B0503020204020204" pitchFamily="34" charset="-122"/>
                <a:ea typeface="微软雅黑" panose="020B0503020204020204" pitchFamily="34" charset="-122"/>
              </a:rPr>
              <a:t>曲线与</a:t>
            </a:r>
            <a:r>
              <a:rPr lang="en-US" altLang="zh-CN" sz="3200">
                <a:latin typeface="微软雅黑" panose="020B0503020204020204" pitchFamily="34" charset="-122"/>
                <a:ea typeface="微软雅黑" panose="020B0503020204020204" pitchFamily="34" charset="-122"/>
              </a:rPr>
              <a:t>AUC</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281D1ACD-FBBC-4F3B-B660-51401E026B47}"/>
              </a:ext>
            </a:extLst>
          </p:cNvPr>
          <p:cNvSpPr>
            <a:spLocks noGrp="1"/>
          </p:cNvSpPr>
          <p:nvPr>
            <p:ph idx="1"/>
          </p:nvPr>
        </p:nvSpPr>
        <p:spPr>
          <a:xfrm>
            <a:off x="457200" y="1700213"/>
            <a:ext cx="8229600" cy="4425950"/>
          </a:xfrm>
        </p:spPr>
        <p:txBody>
          <a:bodyPr/>
          <a:lstStyle/>
          <a:p>
            <a:pPr eaLnBrk="1" hangingPunct="1">
              <a:defRPr/>
            </a:pPr>
            <a:r>
              <a:rPr lang="zh-CN" altLang="en-US" sz="2800">
                <a:latin typeface="微软雅黑" panose="020B0503020204020204" pitchFamily="34" charset="-122"/>
                <a:ea typeface="微软雅黑" panose="020B0503020204020204" pitchFamily="34" charset="-122"/>
              </a:rPr>
              <a:t>真阳率</a:t>
            </a:r>
            <a:r>
              <a:rPr lang="en-US" altLang="zh-CN" sz="2800">
                <a:latin typeface="微软雅黑" panose="020B0503020204020204" pitchFamily="34" charset="-122"/>
                <a:ea typeface="微软雅黑" panose="020B0503020204020204" pitchFamily="34" charset="-122"/>
              </a:rPr>
              <a:t>TPR</a:t>
            </a:r>
            <a:r>
              <a:rPr lang="zh-CN" altLang="en-US" sz="2800">
                <a:latin typeface="微软雅黑" panose="020B0503020204020204" pitchFamily="34" charset="-122"/>
                <a:ea typeface="微软雅黑" panose="020B0503020204020204" pitchFamily="34" charset="-122"/>
              </a:rPr>
              <a:t> 与 假阳率</a:t>
            </a:r>
            <a:r>
              <a:rPr lang="en-US" altLang="zh-CN" sz="2800">
                <a:latin typeface="微软雅黑" panose="020B0503020204020204" pitchFamily="34" charset="-122"/>
                <a:ea typeface="微软雅黑" panose="020B0503020204020204" pitchFamily="34" charset="-122"/>
              </a:rPr>
              <a:t>FPR</a:t>
            </a:r>
          </a:p>
          <a:p>
            <a:pPr eaLnBrk="1" hangingPunct="1">
              <a:defRPr/>
            </a:pPr>
            <a:endParaRPr lang="en-US" altLang="zh-CN" sz="2800">
              <a:latin typeface="微软雅黑" panose="020B0503020204020204" pitchFamily="34" charset="-122"/>
              <a:ea typeface="微软雅黑" panose="020B0503020204020204" pitchFamily="34" charset="-122"/>
            </a:endParaRPr>
          </a:p>
          <a:p>
            <a:pPr eaLnBrk="1" hangingPunct="1">
              <a:defRPr/>
            </a:pPr>
            <a:endParaRPr lang="en-US" altLang="zh-CN" sz="2800">
              <a:latin typeface="微软雅黑" panose="020B0503020204020204" pitchFamily="34" charset="-122"/>
              <a:ea typeface="微软雅黑" panose="020B0503020204020204" pitchFamily="34" charset="-122"/>
            </a:endParaRPr>
          </a:p>
        </p:txBody>
      </p:sp>
      <p:pic>
        <p:nvPicPr>
          <p:cNvPr id="16388" name="图片 1">
            <a:extLst>
              <a:ext uri="{FF2B5EF4-FFF2-40B4-BE49-F238E27FC236}">
                <a16:creationId xmlns:a16="http://schemas.microsoft.com/office/drawing/2014/main" id="{BB0FAD34-0464-4068-B90C-198DB209F10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1188" y="2189163"/>
            <a:ext cx="2808287" cy="1084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9" name="图片 5">
            <a:extLst>
              <a:ext uri="{FF2B5EF4-FFF2-40B4-BE49-F238E27FC236}">
                <a16:creationId xmlns:a16="http://schemas.microsoft.com/office/drawing/2014/main" id="{A888B5B6-9BFC-49FA-983E-979565BB94E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0113" y="3365500"/>
            <a:ext cx="2717800"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90" name="图片 6">
            <a:extLst>
              <a:ext uri="{FF2B5EF4-FFF2-40B4-BE49-F238E27FC236}">
                <a16:creationId xmlns:a16="http://schemas.microsoft.com/office/drawing/2014/main" id="{EC63B3EF-D3CE-4701-B874-C2BBB001BB8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144963" y="2493963"/>
            <a:ext cx="4532312"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直接箭头连接符 7">
            <a:extLst>
              <a:ext uri="{FF2B5EF4-FFF2-40B4-BE49-F238E27FC236}">
                <a16:creationId xmlns:a16="http://schemas.microsoft.com/office/drawing/2014/main" id="{C1122F33-4A1A-46CE-883A-742B4806376A}"/>
              </a:ext>
            </a:extLst>
          </p:cNvPr>
          <p:cNvCxnSpPr/>
          <p:nvPr/>
        </p:nvCxnSpPr>
        <p:spPr>
          <a:xfrm flipV="1">
            <a:off x="3348038" y="4941888"/>
            <a:ext cx="1728787" cy="50323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392" name="文本框 8">
            <a:extLst>
              <a:ext uri="{FF2B5EF4-FFF2-40B4-BE49-F238E27FC236}">
                <a16:creationId xmlns:a16="http://schemas.microsoft.com/office/drawing/2014/main" id="{7B691101-172D-4195-88C6-52745FEA9E96}"/>
              </a:ext>
            </a:extLst>
          </p:cNvPr>
          <p:cNvSpPr txBox="1">
            <a:spLocks noChangeArrowheads="1"/>
          </p:cNvSpPr>
          <p:nvPr/>
        </p:nvSpPr>
        <p:spPr bwMode="auto">
          <a:xfrm>
            <a:off x="2125663" y="5260975"/>
            <a:ext cx="12969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TN </a:t>
            </a:r>
            <a:r>
              <a:rPr lang="zh-CN" altLang="en-US" sz="1800"/>
              <a:t>真反例</a:t>
            </a:r>
          </a:p>
        </p:txBody>
      </p:sp>
      <p:sp>
        <p:nvSpPr>
          <p:cNvPr id="16393" name="文本框 9">
            <a:extLst>
              <a:ext uri="{FF2B5EF4-FFF2-40B4-BE49-F238E27FC236}">
                <a16:creationId xmlns:a16="http://schemas.microsoft.com/office/drawing/2014/main" id="{FCFC8CAB-A734-4815-AA02-C455B4DCF3CC}"/>
              </a:ext>
            </a:extLst>
          </p:cNvPr>
          <p:cNvSpPr txBox="1">
            <a:spLocks noChangeArrowheads="1"/>
          </p:cNvSpPr>
          <p:nvPr/>
        </p:nvSpPr>
        <p:spPr bwMode="auto">
          <a:xfrm>
            <a:off x="7667625" y="1624013"/>
            <a:ext cx="12969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TP </a:t>
            </a:r>
            <a:r>
              <a:rPr lang="zh-CN" altLang="en-US" sz="1800"/>
              <a:t>真正例</a:t>
            </a:r>
          </a:p>
        </p:txBody>
      </p:sp>
      <p:cxnSp>
        <p:nvCxnSpPr>
          <p:cNvPr id="11" name="直接箭头连接符 10">
            <a:extLst>
              <a:ext uri="{FF2B5EF4-FFF2-40B4-BE49-F238E27FC236}">
                <a16:creationId xmlns:a16="http://schemas.microsoft.com/office/drawing/2014/main" id="{311376DC-15AB-45D3-8291-3540F60A7D3F}"/>
              </a:ext>
            </a:extLst>
          </p:cNvPr>
          <p:cNvCxnSpPr/>
          <p:nvPr/>
        </p:nvCxnSpPr>
        <p:spPr>
          <a:xfrm flipH="1">
            <a:off x="7275513" y="2060575"/>
            <a:ext cx="542925" cy="127476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395" name="文本框 11">
            <a:extLst>
              <a:ext uri="{FF2B5EF4-FFF2-40B4-BE49-F238E27FC236}">
                <a16:creationId xmlns:a16="http://schemas.microsoft.com/office/drawing/2014/main" id="{E8233F5F-542F-4449-8127-0F16CD9AC282}"/>
              </a:ext>
            </a:extLst>
          </p:cNvPr>
          <p:cNvSpPr txBox="1">
            <a:spLocks noChangeArrowheads="1"/>
          </p:cNvSpPr>
          <p:nvPr/>
        </p:nvSpPr>
        <p:spPr bwMode="auto">
          <a:xfrm>
            <a:off x="2125663" y="4622800"/>
            <a:ext cx="12969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FN </a:t>
            </a:r>
            <a:r>
              <a:rPr lang="zh-CN" altLang="en-US" sz="1800"/>
              <a:t>假反例</a:t>
            </a:r>
          </a:p>
        </p:txBody>
      </p:sp>
      <p:cxnSp>
        <p:nvCxnSpPr>
          <p:cNvPr id="13" name="直接箭头连接符 12">
            <a:extLst>
              <a:ext uri="{FF2B5EF4-FFF2-40B4-BE49-F238E27FC236}">
                <a16:creationId xmlns:a16="http://schemas.microsoft.com/office/drawing/2014/main" id="{03EF7FB8-F3E1-41DA-8A9F-3C582A97B30C}"/>
              </a:ext>
            </a:extLst>
          </p:cNvPr>
          <p:cNvCxnSpPr>
            <a:stCxn id="16395" idx="3"/>
            <a:endCxn id="14" idx="1"/>
          </p:cNvCxnSpPr>
          <p:nvPr/>
        </p:nvCxnSpPr>
        <p:spPr>
          <a:xfrm flipV="1">
            <a:off x="3422650" y="4010025"/>
            <a:ext cx="2097088" cy="7985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椭圆 13">
            <a:extLst>
              <a:ext uri="{FF2B5EF4-FFF2-40B4-BE49-F238E27FC236}">
                <a16:creationId xmlns:a16="http://schemas.microsoft.com/office/drawing/2014/main" id="{7B99358D-8425-4EDC-9D46-ABCD996F1FC8}"/>
              </a:ext>
            </a:extLst>
          </p:cNvPr>
          <p:cNvSpPr/>
          <p:nvPr/>
        </p:nvSpPr>
        <p:spPr>
          <a:xfrm rot="19055134">
            <a:off x="5619750" y="3725863"/>
            <a:ext cx="385763" cy="8032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15" name="直接箭头连接符 14">
            <a:extLst>
              <a:ext uri="{FF2B5EF4-FFF2-40B4-BE49-F238E27FC236}">
                <a16:creationId xmlns:a16="http://schemas.microsoft.com/office/drawing/2014/main" id="{2C2EB30D-5942-4958-BAF9-B1E983611BDB}"/>
              </a:ext>
            </a:extLst>
          </p:cNvPr>
          <p:cNvCxnSpPr>
            <a:endCxn id="16" idx="6"/>
          </p:cNvCxnSpPr>
          <p:nvPr/>
        </p:nvCxnSpPr>
        <p:spPr>
          <a:xfrm flipH="1">
            <a:off x="4697413" y="1881188"/>
            <a:ext cx="1819275" cy="7175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F818E94B-B150-412E-A79D-135C04BC4816}"/>
              </a:ext>
            </a:extLst>
          </p:cNvPr>
          <p:cNvSpPr/>
          <p:nvPr/>
        </p:nvSpPr>
        <p:spPr>
          <a:xfrm rot="19055134">
            <a:off x="4360863" y="2587625"/>
            <a:ext cx="387350" cy="2825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6400" name="文本框 16">
            <a:extLst>
              <a:ext uri="{FF2B5EF4-FFF2-40B4-BE49-F238E27FC236}">
                <a16:creationId xmlns:a16="http://schemas.microsoft.com/office/drawing/2014/main" id="{5434C816-5E44-415A-A80C-8D7B6E1320B8}"/>
              </a:ext>
            </a:extLst>
          </p:cNvPr>
          <p:cNvSpPr txBox="1">
            <a:spLocks noChangeArrowheads="1"/>
          </p:cNvSpPr>
          <p:nvPr/>
        </p:nvSpPr>
        <p:spPr bwMode="auto">
          <a:xfrm>
            <a:off x="6305550" y="1541463"/>
            <a:ext cx="12954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FP </a:t>
            </a:r>
            <a:r>
              <a:rPr lang="zh-CN" altLang="en-US" sz="1800"/>
              <a:t>假正例</a:t>
            </a:r>
          </a:p>
        </p:txBody>
      </p:sp>
    </p:spTree>
    <p:extLst>
      <p:ext uri="{BB962C8B-B14F-4D97-AF65-F5344CB8AC3E}">
        <p14:creationId xmlns:p14="http://schemas.microsoft.com/office/powerpoint/2010/main" val="39819237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A49C73C9-F9CA-498F-B876-48A1781EE52D}"/>
              </a:ext>
            </a:extLst>
          </p:cNvPr>
          <p:cNvSpPr>
            <a:spLocks noGrp="1"/>
          </p:cNvSpPr>
          <p:nvPr>
            <p:ph type="title"/>
          </p:nvPr>
        </p:nvSpPr>
        <p:spPr>
          <a:xfrm>
            <a:off x="468313" y="1052513"/>
            <a:ext cx="8229600" cy="720725"/>
          </a:xfrm>
        </p:spPr>
        <p:txBody>
          <a:bodyPr/>
          <a:lstStyle/>
          <a:p>
            <a:pPr eaLnBrk="1" hangingPunct="1">
              <a:defRPr/>
            </a:pPr>
            <a:r>
              <a:rPr lang="en-US" altLang="zh-CN" sz="3200">
                <a:latin typeface="微软雅黑" panose="020B0503020204020204" pitchFamily="34" charset="-122"/>
                <a:ea typeface="微软雅黑" panose="020B0503020204020204" pitchFamily="34" charset="-122"/>
              </a:rPr>
              <a:t>ROC</a:t>
            </a:r>
            <a:r>
              <a:rPr lang="zh-CN" altLang="en-US" sz="3200">
                <a:latin typeface="微软雅黑" panose="020B0503020204020204" pitchFamily="34" charset="-122"/>
                <a:ea typeface="微软雅黑" panose="020B0503020204020204" pitchFamily="34" charset="-122"/>
              </a:rPr>
              <a:t>曲线与</a:t>
            </a:r>
            <a:r>
              <a:rPr lang="en-US" altLang="zh-CN" sz="3200">
                <a:latin typeface="微软雅黑" panose="020B0503020204020204" pitchFamily="34" charset="-122"/>
                <a:ea typeface="微软雅黑" panose="020B0503020204020204" pitchFamily="34" charset="-122"/>
              </a:rPr>
              <a:t>AUC</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88667BCF-CBC0-44EC-AA4D-170874754836}"/>
              </a:ext>
            </a:extLst>
          </p:cNvPr>
          <p:cNvSpPr>
            <a:spLocks noGrp="1"/>
          </p:cNvSpPr>
          <p:nvPr>
            <p:ph idx="1"/>
          </p:nvPr>
        </p:nvSpPr>
        <p:spPr>
          <a:xfrm>
            <a:off x="457200" y="1700213"/>
            <a:ext cx="8229600" cy="4425950"/>
          </a:xfrm>
        </p:spPr>
        <p:txBody>
          <a:bodyPr/>
          <a:lstStyle/>
          <a:p>
            <a:pPr eaLnBrk="1" hangingPunct="1">
              <a:defRPr/>
            </a:pPr>
            <a:r>
              <a:rPr lang="zh-CN" altLang="en-US" sz="2800">
                <a:latin typeface="微软雅黑" panose="020B0503020204020204" pitchFamily="34" charset="-122"/>
                <a:ea typeface="微软雅黑" panose="020B0503020204020204" pitchFamily="34" charset="-122"/>
              </a:rPr>
              <a:t>真阳率</a:t>
            </a:r>
            <a:r>
              <a:rPr lang="en-US" altLang="zh-CN" sz="2800">
                <a:latin typeface="微软雅黑" panose="020B0503020204020204" pitchFamily="34" charset="-122"/>
                <a:ea typeface="微软雅黑" panose="020B0503020204020204" pitchFamily="34" charset="-122"/>
              </a:rPr>
              <a:t>TPR</a:t>
            </a:r>
            <a:r>
              <a:rPr lang="zh-CN" altLang="en-US" sz="2800">
                <a:latin typeface="微软雅黑" panose="020B0503020204020204" pitchFamily="34" charset="-122"/>
                <a:ea typeface="微软雅黑" panose="020B0503020204020204" pitchFamily="34" charset="-122"/>
              </a:rPr>
              <a:t> 与 假阳率</a:t>
            </a:r>
            <a:r>
              <a:rPr lang="en-US" altLang="zh-CN" sz="2800">
                <a:latin typeface="微软雅黑" panose="020B0503020204020204" pitchFamily="34" charset="-122"/>
                <a:ea typeface="微软雅黑" panose="020B0503020204020204" pitchFamily="34" charset="-122"/>
              </a:rPr>
              <a:t>FPR</a:t>
            </a:r>
          </a:p>
          <a:p>
            <a:pPr eaLnBrk="1" hangingPunct="1">
              <a:defRPr/>
            </a:pPr>
            <a:endParaRPr lang="en-US" altLang="zh-CN" sz="2800">
              <a:latin typeface="微软雅黑" panose="020B0503020204020204" pitchFamily="34" charset="-122"/>
              <a:ea typeface="微软雅黑" panose="020B0503020204020204" pitchFamily="34" charset="-122"/>
            </a:endParaRPr>
          </a:p>
          <a:p>
            <a:pPr eaLnBrk="1" hangingPunct="1">
              <a:defRPr/>
            </a:pPr>
            <a:endParaRPr lang="en-US" altLang="zh-CN" sz="2800">
              <a:latin typeface="微软雅黑" panose="020B0503020204020204" pitchFamily="34" charset="-122"/>
              <a:ea typeface="微软雅黑" panose="020B0503020204020204" pitchFamily="34" charset="-122"/>
            </a:endParaRPr>
          </a:p>
        </p:txBody>
      </p:sp>
      <p:pic>
        <p:nvPicPr>
          <p:cNvPr id="17412" name="图片 1">
            <a:extLst>
              <a:ext uri="{FF2B5EF4-FFF2-40B4-BE49-F238E27FC236}">
                <a16:creationId xmlns:a16="http://schemas.microsoft.com/office/drawing/2014/main" id="{D0322A06-701B-4076-BBBE-65A9D458B67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11300" y="2112963"/>
            <a:ext cx="2808288" cy="108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3" name="图片 5">
            <a:extLst>
              <a:ext uri="{FF2B5EF4-FFF2-40B4-BE49-F238E27FC236}">
                <a16:creationId xmlns:a16="http://schemas.microsoft.com/office/drawing/2014/main" id="{E8668D32-8220-4A82-8D9F-739D0A15ED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806950" y="2205038"/>
            <a:ext cx="2717800"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4" name="图片 6">
            <a:extLst>
              <a:ext uri="{FF2B5EF4-FFF2-40B4-BE49-F238E27FC236}">
                <a16:creationId xmlns:a16="http://schemas.microsoft.com/office/drawing/2014/main" id="{1D56B91C-5694-4896-B640-D8B1334C457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16013" y="3032125"/>
            <a:ext cx="6896100" cy="3421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745503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256CC0AB-90C2-4E5A-893F-634C7A5D2BF2}"/>
              </a:ext>
            </a:extLst>
          </p:cNvPr>
          <p:cNvSpPr>
            <a:spLocks noGrp="1"/>
          </p:cNvSpPr>
          <p:nvPr>
            <p:ph type="title"/>
          </p:nvPr>
        </p:nvSpPr>
        <p:spPr>
          <a:xfrm>
            <a:off x="468313" y="1052513"/>
            <a:ext cx="8229600" cy="720725"/>
          </a:xfrm>
        </p:spPr>
        <p:txBody>
          <a:bodyPr/>
          <a:lstStyle/>
          <a:p>
            <a:pPr eaLnBrk="1" hangingPunct="1">
              <a:defRPr/>
            </a:pPr>
            <a:r>
              <a:rPr lang="en-US" altLang="zh-CN" sz="3200">
                <a:latin typeface="微软雅黑" panose="020B0503020204020204" pitchFamily="34" charset="-122"/>
                <a:ea typeface="微软雅黑" panose="020B0503020204020204" pitchFamily="34" charset="-122"/>
              </a:rPr>
              <a:t>ROC</a:t>
            </a:r>
            <a:r>
              <a:rPr lang="zh-CN" altLang="en-US" sz="3200">
                <a:latin typeface="微软雅黑" panose="020B0503020204020204" pitchFamily="34" charset="-122"/>
                <a:ea typeface="微软雅黑" panose="020B0503020204020204" pitchFamily="34" charset="-122"/>
              </a:rPr>
              <a:t>曲线与</a:t>
            </a:r>
            <a:r>
              <a:rPr lang="en-US" altLang="zh-CN" sz="3200">
                <a:latin typeface="微软雅黑" panose="020B0503020204020204" pitchFamily="34" charset="-122"/>
                <a:ea typeface="微软雅黑" panose="020B0503020204020204" pitchFamily="34" charset="-122"/>
              </a:rPr>
              <a:t>AUC</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C0905DEA-185E-46DA-858E-0C5BA4F88AEC}"/>
              </a:ext>
            </a:extLst>
          </p:cNvPr>
          <p:cNvSpPr>
            <a:spLocks noGrp="1"/>
          </p:cNvSpPr>
          <p:nvPr>
            <p:ph idx="1"/>
          </p:nvPr>
        </p:nvSpPr>
        <p:spPr>
          <a:xfrm>
            <a:off x="457200" y="1700213"/>
            <a:ext cx="8229600" cy="4425950"/>
          </a:xfrm>
        </p:spPr>
        <p:txBody>
          <a:bodyPr/>
          <a:lstStyle/>
          <a:p>
            <a:pPr eaLnBrk="1" hangingPunct="1">
              <a:defRPr/>
            </a:pPr>
            <a:r>
              <a:rPr lang="zh-CN" altLang="en-US" sz="2800" dirty="0">
                <a:latin typeface="微软雅黑" panose="020B0503020204020204" pitchFamily="34" charset="-122"/>
                <a:ea typeface="微软雅黑" panose="020B0503020204020204" pitchFamily="34" charset="-122"/>
              </a:rPr>
              <a:t>真阳率</a:t>
            </a:r>
            <a:r>
              <a:rPr lang="en-US" altLang="zh-CN" sz="2800" dirty="0">
                <a:latin typeface="微软雅黑" panose="020B0503020204020204" pitchFamily="34" charset="-122"/>
                <a:ea typeface="微软雅黑" panose="020B0503020204020204" pitchFamily="34" charset="-122"/>
              </a:rPr>
              <a:t>TPR</a:t>
            </a:r>
            <a:r>
              <a:rPr lang="zh-CN" altLang="en-US" sz="2800" dirty="0">
                <a:latin typeface="微软雅黑" panose="020B0503020204020204" pitchFamily="34" charset="-122"/>
                <a:ea typeface="微软雅黑" panose="020B0503020204020204" pitchFamily="34" charset="-122"/>
              </a:rPr>
              <a:t> 与 假阳率</a:t>
            </a:r>
            <a:r>
              <a:rPr lang="en-US" altLang="zh-CN" sz="2800" dirty="0">
                <a:latin typeface="微软雅黑" panose="020B0503020204020204" pitchFamily="34" charset="-122"/>
                <a:ea typeface="微软雅黑" panose="020B0503020204020204" pitchFamily="34" charset="-122"/>
              </a:rPr>
              <a:t>FPR</a:t>
            </a:r>
          </a:p>
          <a:p>
            <a:pPr eaLnBrk="1" hangingPunct="1">
              <a:defRPr/>
            </a:pPr>
            <a:endParaRPr lang="en-US" altLang="zh-CN" sz="2800" dirty="0">
              <a:latin typeface="微软雅黑" panose="020B0503020204020204" pitchFamily="34" charset="-122"/>
              <a:ea typeface="微软雅黑" panose="020B0503020204020204" pitchFamily="34" charset="-122"/>
            </a:endParaRPr>
          </a:p>
          <a:p>
            <a:pPr eaLnBrk="1" hangingPunct="1">
              <a:defRPr/>
            </a:pPr>
            <a:endParaRPr lang="en-US" altLang="zh-CN" sz="2800" dirty="0">
              <a:latin typeface="微软雅黑" panose="020B0503020204020204" pitchFamily="34" charset="-122"/>
              <a:ea typeface="微软雅黑" panose="020B0503020204020204" pitchFamily="34" charset="-122"/>
            </a:endParaRPr>
          </a:p>
        </p:txBody>
      </p:sp>
      <p:pic>
        <p:nvPicPr>
          <p:cNvPr id="18436" name="图片 1">
            <a:extLst>
              <a:ext uri="{FF2B5EF4-FFF2-40B4-BE49-F238E27FC236}">
                <a16:creationId xmlns:a16="http://schemas.microsoft.com/office/drawing/2014/main" id="{D0AE6BA9-D0FE-46E8-AEE0-6C6C20B53A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47813" y="2133600"/>
            <a:ext cx="2808287" cy="1084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7" name="图片 5">
            <a:extLst>
              <a:ext uri="{FF2B5EF4-FFF2-40B4-BE49-F238E27FC236}">
                <a16:creationId xmlns:a16="http://schemas.microsoft.com/office/drawing/2014/main" id="{314D06D6-1AA5-46EC-8696-605A6F6C9EF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806950" y="2205038"/>
            <a:ext cx="2717800"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8" name="图片 6">
            <a:extLst>
              <a:ext uri="{FF2B5EF4-FFF2-40B4-BE49-F238E27FC236}">
                <a16:creationId xmlns:a16="http://schemas.microsoft.com/office/drawing/2014/main" id="{2C837F2F-F956-4BD0-B932-D3CBCD9F771B}"/>
              </a:ext>
            </a:extLst>
          </p:cNvPr>
          <p:cNvPicPr>
            <a:picLocks noChangeAspect="1"/>
          </p:cNvPicPr>
          <p:nvPr/>
        </p:nvPicPr>
        <p:blipFill>
          <a:blip r:embed="rId4">
            <a:extLst>
              <a:ext uri="{28A0092B-C50C-407E-A947-70E740481C1C}">
                <a14:useLocalDpi xmlns:a14="http://schemas.microsoft.com/office/drawing/2010/main" val="0"/>
              </a:ext>
            </a:extLst>
          </a:blip>
          <a:srcRect l="49071" b="16167"/>
          <a:stretch>
            <a:fillRect/>
          </a:stretch>
        </p:blipFill>
        <p:spPr bwMode="auto">
          <a:xfrm>
            <a:off x="3635375" y="3000375"/>
            <a:ext cx="3513138" cy="286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右大括号 7">
            <a:extLst>
              <a:ext uri="{FF2B5EF4-FFF2-40B4-BE49-F238E27FC236}">
                <a16:creationId xmlns:a16="http://schemas.microsoft.com/office/drawing/2014/main" id="{43753EB9-6DB1-4367-A710-75AA75BA4AB1}"/>
              </a:ext>
            </a:extLst>
          </p:cNvPr>
          <p:cNvSpPr/>
          <p:nvPr/>
        </p:nvSpPr>
        <p:spPr>
          <a:xfrm>
            <a:off x="7029450" y="3205163"/>
            <a:ext cx="71438" cy="229870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18440" name="文本框 8">
            <a:extLst>
              <a:ext uri="{FF2B5EF4-FFF2-40B4-BE49-F238E27FC236}">
                <a16:creationId xmlns:a16="http://schemas.microsoft.com/office/drawing/2014/main" id="{2BE865CE-9883-4553-B5BC-CA78564BE7F8}"/>
              </a:ext>
            </a:extLst>
          </p:cNvPr>
          <p:cNvSpPr txBox="1">
            <a:spLocks noChangeArrowheads="1"/>
          </p:cNvSpPr>
          <p:nvPr/>
        </p:nvSpPr>
        <p:spPr bwMode="auto">
          <a:xfrm>
            <a:off x="7216775" y="4168775"/>
            <a:ext cx="14065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m</a:t>
            </a:r>
            <a:r>
              <a:rPr lang="zh-CN" altLang="en-US" sz="1800"/>
              <a:t>个正样本</a:t>
            </a:r>
          </a:p>
        </p:txBody>
      </p:sp>
      <p:sp>
        <p:nvSpPr>
          <p:cNvPr id="14" name="右大括号 13">
            <a:extLst>
              <a:ext uri="{FF2B5EF4-FFF2-40B4-BE49-F238E27FC236}">
                <a16:creationId xmlns:a16="http://schemas.microsoft.com/office/drawing/2014/main" id="{2A09A3CA-8F83-476F-8299-0463D79BDA3C}"/>
              </a:ext>
            </a:extLst>
          </p:cNvPr>
          <p:cNvSpPr/>
          <p:nvPr/>
        </p:nvSpPr>
        <p:spPr>
          <a:xfrm rot="5400000">
            <a:off x="5496719" y="4480719"/>
            <a:ext cx="71438" cy="270510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18442" name="文本框 14">
            <a:extLst>
              <a:ext uri="{FF2B5EF4-FFF2-40B4-BE49-F238E27FC236}">
                <a16:creationId xmlns:a16="http://schemas.microsoft.com/office/drawing/2014/main" id="{0F37B1EF-C207-41EB-915B-71AA95A2E354}"/>
              </a:ext>
            </a:extLst>
          </p:cNvPr>
          <p:cNvSpPr txBox="1">
            <a:spLocks noChangeArrowheads="1"/>
          </p:cNvSpPr>
          <p:nvPr/>
        </p:nvSpPr>
        <p:spPr bwMode="auto">
          <a:xfrm>
            <a:off x="4829175" y="5965825"/>
            <a:ext cx="14065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n</a:t>
            </a:r>
            <a:r>
              <a:rPr lang="zh-CN" altLang="en-US" sz="1800"/>
              <a:t>个负样本</a:t>
            </a:r>
          </a:p>
        </p:txBody>
      </p:sp>
      <p:sp>
        <p:nvSpPr>
          <p:cNvPr id="18443" name="文本框 15">
            <a:extLst>
              <a:ext uri="{FF2B5EF4-FFF2-40B4-BE49-F238E27FC236}">
                <a16:creationId xmlns:a16="http://schemas.microsoft.com/office/drawing/2014/main" id="{A01B6CB3-7682-4C1B-8EB0-33BD637AD2BC}"/>
              </a:ext>
            </a:extLst>
          </p:cNvPr>
          <p:cNvSpPr txBox="1">
            <a:spLocks noChangeArrowheads="1"/>
          </p:cNvSpPr>
          <p:nvPr/>
        </p:nvSpPr>
        <p:spPr bwMode="auto">
          <a:xfrm>
            <a:off x="1868488" y="3000375"/>
            <a:ext cx="265112"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p:txBody>
      </p:sp>
      <p:sp>
        <p:nvSpPr>
          <p:cNvPr id="18444" name="文本框 16">
            <a:extLst>
              <a:ext uri="{FF2B5EF4-FFF2-40B4-BE49-F238E27FC236}">
                <a16:creationId xmlns:a16="http://schemas.microsoft.com/office/drawing/2014/main" id="{4935C065-2AA9-4EC7-BB2D-1BB5625D17C2}"/>
              </a:ext>
            </a:extLst>
          </p:cNvPr>
          <p:cNvSpPr txBox="1">
            <a:spLocks noChangeArrowheads="1"/>
          </p:cNvSpPr>
          <p:nvPr/>
        </p:nvSpPr>
        <p:spPr bwMode="auto">
          <a:xfrm>
            <a:off x="2066925" y="4243388"/>
            <a:ext cx="214313" cy="175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a:p>
            <a:pPr>
              <a:lnSpc>
                <a:spcPct val="50000"/>
              </a:lnSpc>
              <a:spcBef>
                <a:spcPct val="0"/>
              </a:spcBef>
              <a:buFontTx/>
              <a:buNone/>
            </a:pPr>
            <a:r>
              <a:rPr lang="en-US" altLang="zh-CN" sz="1800"/>
              <a:t>-</a:t>
            </a:r>
          </a:p>
        </p:txBody>
      </p:sp>
      <p:cxnSp>
        <p:nvCxnSpPr>
          <p:cNvPr id="18" name="直接连接符 17">
            <a:extLst>
              <a:ext uri="{FF2B5EF4-FFF2-40B4-BE49-F238E27FC236}">
                <a16:creationId xmlns:a16="http://schemas.microsoft.com/office/drawing/2014/main" id="{DEFF9D7B-CDD8-434C-8FD1-08759082C1DA}"/>
              </a:ext>
            </a:extLst>
          </p:cNvPr>
          <p:cNvCxnSpPr/>
          <p:nvPr/>
        </p:nvCxnSpPr>
        <p:spPr>
          <a:xfrm>
            <a:off x="1581150" y="4078288"/>
            <a:ext cx="1400175" cy="0"/>
          </a:xfrm>
          <a:prstGeom prst="line">
            <a:avLst/>
          </a:prstGeom>
          <a:ln>
            <a:solidFill>
              <a:srgbClr val="0070C0"/>
            </a:solidFill>
          </a:ln>
        </p:spPr>
        <p:style>
          <a:lnRef idx="1">
            <a:schemeClr val="dk1"/>
          </a:lnRef>
          <a:fillRef idx="0">
            <a:schemeClr val="dk1"/>
          </a:fillRef>
          <a:effectRef idx="0">
            <a:schemeClr val="dk1"/>
          </a:effectRef>
          <a:fontRef idx="minor">
            <a:schemeClr val="tx1"/>
          </a:fontRef>
        </p:style>
      </p:cxnSp>
      <p:cxnSp>
        <p:nvCxnSpPr>
          <p:cNvPr id="19" name="直接连接符 18">
            <a:extLst>
              <a:ext uri="{FF2B5EF4-FFF2-40B4-BE49-F238E27FC236}">
                <a16:creationId xmlns:a16="http://schemas.microsoft.com/office/drawing/2014/main" id="{F019963E-8837-4400-A039-24A4E9E20108}"/>
              </a:ext>
            </a:extLst>
          </p:cNvPr>
          <p:cNvCxnSpPr/>
          <p:nvPr/>
        </p:nvCxnSpPr>
        <p:spPr>
          <a:xfrm>
            <a:off x="1581150" y="4864100"/>
            <a:ext cx="1400175"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18447" name="文本框 19">
            <a:extLst>
              <a:ext uri="{FF2B5EF4-FFF2-40B4-BE49-F238E27FC236}">
                <a16:creationId xmlns:a16="http://schemas.microsoft.com/office/drawing/2014/main" id="{39392AFF-9E2A-4EBA-8101-DFF9AE2482E4}"/>
              </a:ext>
            </a:extLst>
          </p:cNvPr>
          <p:cNvSpPr txBox="1">
            <a:spLocks noChangeArrowheads="1"/>
          </p:cNvSpPr>
          <p:nvPr/>
        </p:nvSpPr>
        <p:spPr bwMode="auto">
          <a:xfrm>
            <a:off x="133350" y="3932238"/>
            <a:ext cx="1571625"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200"/>
              <a:t>正样本打分阈值</a:t>
            </a:r>
          </a:p>
        </p:txBody>
      </p:sp>
      <p:sp>
        <p:nvSpPr>
          <p:cNvPr id="18448" name="文本框 20">
            <a:extLst>
              <a:ext uri="{FF2B5EF4-FFF2-40B4-BE49-F238E27FC236}">
                <a16:creationId xmlns:a16="http://schemas.microsoft.com/office/drawing/2014/main" id="{4E31B4FD-EB2D-4337-BCCB-D682D66904D6}"/>
              </a:ext>
            </a:extLst>
          </p:cNvPr>
          <p:cNvSpPr txBox="1">
            <a:spLocks noChangeArrowheads="1"/>
          </p:cNvSpPr>
          <p:nvPr/>
        </p:nvSpPr>
        <p:spPr bwMode="auto">
          <a:xfrm>
            <a:off x="174625" y="4738688"/>
            <a:ext cx="14509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200"/>
              <a:t>负样本打分阈值</a:t>
            </a:r>
          </a:p>
        </p:txBody>
      </p:sp>
    </p:spTree>
    <p:extLst>
      <p:ext uri="{BB962C8B-B14F-4D97-AF65-F5344CB8AC3E}">
        <p14:creationId xmlns:p14="http://schemas.microsoft.com/office/powerpoint/2010/main" val="9746348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5465EFD4-9AFF-4C08-9EAA-5E72922583D8}"/>
              </a:ext>
            </a:extLst>
          </p:cNvPr>
          <p:cNvSpPr>
            <a:spLocks noGrp="1"/>
          </p:cNvSpPr>
          <p:nvPr>
            <p:ph type="title"/>
          </p:nvPr>
        </p:nvSpPr>
        <p:spPr>
          <a:xfrm>
            <a:off x="468313" y="1052513"/>
            <a:ext cx="8229600" cy="720725"/>
          </a:xfrm>
        </p:spPr>
        <p:txBody>
          <a:bodyPr/>
          <a:lstStyle/>
          <a:p>
            <a:pPr eaLnBrk="1" hangingPunct="1">
              <a:defRPr/>
            </a:pPr>
            <a:r>
              <a:rPr lang="en-US" altLang="zh-CN" sz="3200">
                <a:latin typeface="微软雅黑" panose="020B0503020204020204" pitchFamily="34" charset="-122"/>
                <a:ea typeface="微软雅黑" panose="020B0503020204020204" pitchFamily="34" charset="-122"/>
              </a:rPr>
              <a:t>ROC</a:t>
            </a:r>
            <a:r>
              <a:rPr lang="zh-CN" altLang="en-US" sz="3200">
                <a:latin typeface="微软雅黑" panose="020B0503020204020204" pitchFamily="34" charset="-122"/>
                <a:ea typeface="微软雅黑" panose="020B0503020204020204" pitchFamily="34" charset="-122"/>
              </a:rPr>
              <a:t>曲线与</a:t>
            </a:r>
            <a:r>
              <a:rPr lang="en-US" altLang="zh-CN" sz="3200">
                <a:latin typeface="微软雅黑" panose="020B0503020204020204" pitchFamily="34" charset="-122"/>
                <a:ea typeface="微软雅黑" panose="020B0503020204020204" pitchFamily="34" charset="-122"/>
              </a:rPr>
              <a:t>AUC</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66A0289A-506E-4E64-9457-63D6071DDFA8}"/>
              </a:ext>
            </a:extLst>
          </p:cNvPr>
          <p:cNvSpPr>
            <a:spLocks noGrp="1"/>
          </p:cNvSpPr>
          <p:nvPr>
            <p:ph idx="1"/>
          </p:nvPr>
        </p:nvSpPr>
        <p:spPr>
          <a:xfrm>
            <a:off x="457200" y="1844675"/>
            <a:ext cx="8229600" cy="4281488"/>
          </a:xfrm>
        </p:spPr>
        <p:txBody>
          <a:bodyPr/>
          <a:lstStyle/>
          <a:p>
            <a:pPr eaLnBrk="1" hangingPunct="1">
              <a:defRPr/>
            </a:pPr>
            <a:r>
              <a:rPr lang="en-US" altLang="zh-CN" sz="2800" dirty="0">
                <a:latin typeface="微软雅黑" charset="-122"/>
                <a:ea typeface="微软雅黑" charset="-122"/>
              </a:rPr>
              <a:t>Area</a:t>
            </a:r>
            <a:r>
              <a:rPr lang="zh-CN" altLang="en-US" sz="2800" dirty="0">
                <a:latin typeface="微软雅黑" charset="-122"/>
                <a:ea typeface="微软雅黑" charset="-122"/>
              </a:rPr>
              <a:t> </a:t>
            </a:r>
            <a:r>
              <a:rPr lang="en-US" altLang="zh-CN" sz="2800" dirty="0">
                <a:latin typeface="微软雅黑" charset="-122"/>
                <a:ea typeface="微软雅黑" charset="-122"/>
              </a:rPr>
              <a:t>Under</a:t>
            </a:r>
            <a:r>
              <a:rPr lang="zh-CN" altLang="en-US" sz="2800" dirty="0">
                <a:latin typeface="微软雅黑" charset="-122"/>
                <a:ea typeface="微软雅黑" charset="-122"/>
              </a:rPr>
              <a:t> </a:t>
            </a:r>
            <a:r>
              <a:rPr lang="en-US" altLang="zh-CN" sz="2800" dirty="0">
                <a:latin typeface="微软雅黑" charset="-122"/>
                <a:ea typeface="微软雅黑" charset="-122"/>
              </a:rPr>
              <a:t>Curve</a:t>
            </a:r>
          </a:p>
          <a:p>
            <a:pPr eaLnBrk="1" hangingPunct="1">
              <a:defRPr/>
            </a:pPr>
            <a:endParaRPr lang="en-US" altLang="zh-CN" sz="2800" dirty="0">
              <a:latin typeface="微软雅黑" charset="-122"/>
              <a:ea typeface="微软雅黑" charset="-122"/>
            </a:endParaRPr>
          </a:p>
          <a:p>
            <a:pPr eaLnBrk="1" hangingPunct="1">
              <a:defRPr/>
            </a:pPr>
            <a:endParaRPr lang="en-US" altLang="zh-CN" sz="2800" dirty="0">
              <a:latin typeface="微软雅黑" charset="-122"/>
              <a:ea typeface="微软雅黑" charset="-122"/>
            </a:endParaRPr>
          </a:p>
        </p:txBody>
      </p:sp>
      <p:pic>
        <p:nvPicPr>
          <p:cNvPr id="19460" name="图片 3">
            <a:extLst>
              <a:ext uri="{FF2B5EF4-FFF2-40B4-BE49-F238E27FC236}">
                <a16:creationId xmlns:a16="http://schemas.microsoft.com/office/drawing/2014/main" id="{8F263692-2397-4BE0-9DE6-9BA83A1E385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09625" y="2301875"/>
            <a:ext cx="5130800" cy="1198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1" name="图片 4">
            <a:extLst>
              <a:ext uri="{FF2B5EF4-FFF2-40B4-BE49-F238E27FC236}">
                <a16:creationId xmlns:a16="http://schemas.microsoft.com/office/drawing/2014/main" id="{0795BCB8-234C-4135-A8B9-049544695EF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8313" y="3500438"/>
            <a:ext cx="8531225" cy="96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2" name="图片 7">
            <a:extLst>
              <a:ext uri="{FF2B5EF4-FFF2-40B4-BE49-F238E27FC236}">
                <a16:creationId xmlns:a16="http://schemas.microsoft.com/office/drawing/2014/main" id="{B0634B87-581C-4B9F-B633-18D3BEA9B32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71550" y="4725988"/>
            <a:ext cx="2520950" cy="808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9252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文本框 1">
            <a:extLst>
              <a:ext uri="{FF2B5EF4-FFF2-40B4-BE49-F238E27FC236}">
                <a16:creationId xmlns:a16="http://schemas.microsoft.com/office/drawing/2014/main" id="{E7F5FD49-83E3-4032-91B1-8070A27C805A}"/>
              </a:ext>
            </a:extLst>
          </p:cNvPr>
          <p:cNvSpPr txBox="1">
            <a:spLocks noChangeArrowheads="1"/>
          </p:cNvSpPr>
          <p:nvPr/>
        </p:nvSpPr>
        <p:spPr bwMode="auto">
          <a:xfrm>
            <a:off x="1907704" y="2780928"/>
            <a:ext cx="551946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3200" dirty="0"/>
              <a:t>简介模型选择问题和评估方法</a:t>
            </a:r>
          </a:p>
        </p:txBody>
      </p:sp>
      <p:sp>
        <p:nvSpPr>
          <p:cNvPr id="6147" name="文本框 2">
            <a:extLst>
              <a:ext uri="{FF2B5EF4-FFF2-40B4-BE49-F238E27FC236}">
                <a16:creationId xmlns:a16="http://schemas.microsoft.com/office/drawing/2014/main" id="{6FDEEA77-1096-4533-A7C0-D725C74F0AF6}"/>
              </a:ext>
            </a:extLst>
          </p:cNvPr>
          <p:cNvSpPr txBox="1">
            <a:spLocks noChangeArrowheads="1"/>
          </p:cNvSpPr>
          <p:nvPr/>
        </p:nvSpPr>
        <p:spPr bwMode="auto">
          <a:xfrm>
            <a:off x="6227763" y="4365625"/>
            <a:ext cx="157797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a:t>梁文伟</a:t>
            </a:r>
            <a:endParaRPr lang="en-US" altLang="zh-CN"/>
          </a:p>
          <a:p>
            <a:r>
              <a:rPr lang="en-US" altLang="zh-CN"/>
              <a:t>51174500033</a:t>
            </a:r>
            <a:endParaRPr lang="zh-CN" altLang="en-US"/>
          </a:p>
        </p:txBody>
      </p:sp>
    </p:spTree>
    <p:extLst>
      <p:ext uri="{BB962C8B-B14F-4D97-AF65-F5344CB8AC3E}">
        <p14:creationId xmlns:p14="http://schemas.microsoft.com/office/powerpoint/2010/main" val="35774030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D70B8E1B-C6C6-4D93-BD51-D3724A287657}"/>
              </a:ext>
            </a:extLst>
          </p:cNvPr>
          <p:cNvSpPr>
            <a:spLocks noGrp="1"/>
          </p:cNvSpPr>
          <p:nvPr>
            <p:ph type="title"/>
          </p:nvPr>
        </p:nvSpPr>
        <p:spPr>
          <a:xfrm>
            <a:off x="468313" y="1052513"/>
            <a:ext cx="8229600" cy="720725"/>
          </a:xfrm>
        </p:spPr>
        <p:txBody>
          <a:bodyPr/>
          <a:lstStyle/>
          <a:p>
            <a:pPr eaLnBrk="1" hangingPunct="1">
              <a:defRPr/>
            </a:pPr>
            <a:r>
              <a:rPr lang="en-US" altLang="zh-CN" sz="3200">
                <a:latin typeface="微软雅黑" panose="020B0503020204020204" pitchFamily="34" charset="-122"/>
                <a:ea typeface="微软雅黑" panose="020B0503020204020204" pitchFamily="34" charset="-122"/>
              </a:rPr>
              <a:t>ROC</a:t>
            </a:r>
            <a:r>
              <a:rPr lang="zh-CN" altLang="en-US" sz="3200">
                <a:latin typeface="微软雅黑" panose="020B0503020204020204" pitchFamily="34" charset="-122"/>
                <a:ea typeface="微软雅黑" panose="020B0503020204020204" pitchFamily="34" charset="-122"/>
              </a:rPr>
              <a:t>曲线与</a:t>
            </a:r>
            <a:r>
              <a:rPr lang="en-US" altLang="zh-CN" sz="3200">
                <a:latin typeface="微软雅黑" panose="020B0503020204020204" pitchFamily="34" charset="-122"/>
                <a:ea typeface="微软雅黑" panose="020B0503020204020204" pitchFamily="34" charset="-122"/>
              </a:rPr>
              <a:t>AUC</a:t>
            </a:r>
            <a:endParaRPr lang="zh-CN" altLang="en-US" sz="320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750057C8-4F33-4939-8D44-FFCFF0072119}"/>
              </a:ext>
            </a:extLst>
          </p:cNvPr>
          <p:cNvSpPr>
            <a:spLocks noGrp="1"/>
          </p:cNvSpPr>
          <p:nvPr>
            <p:ph idx="1"/>
          </p:nvPr>
        </p:nvSpPr>
        <p:spPr>
          <a:xfrm>
            <a:off x="457200" y="1700213"/>
            <a:ext cx="8229600" cy="4425950"/>
          </a:xfrm>
        </p:spPr>
        <p:txBody>
          <a:bodyPr/>
          <a:lstStyle/>
          <a:p>
            <a:pPr eaLnBrk="1" hangingPunct="1">
              <a:defRPr/>
            </a:pPr>
            <a:r>
              <a:rPr lang="zh-CN" altLang="en-US" sz="2800" dirty="0">
                <a:latin typeface="微软雅黑" panose="020B0503020204020204" pitchFamily="34" charset="-122"/>
                <a:ea typeface="微软雅黑" panose="020B0503020204020204" pitchFamily="34" charset="-122"/>
              </a:rPr>
              <a:t>特殊情况</a:t>
            </a:r>
            <a:endParaRPr lang="en-US" altLang="zh-CN" sz="2800" dirty="0">
              <a:latin typeface="微软雅黑" panose="020B0503020204020204" pitchFamily="34" charset="-122"/>
              <a:ea typeface="微软雅黑" panose="020B0503020204020204" pitchFamily="34" charset="-122"/>
            </a:endParaRPr>
          </a:p>
          <a:p>
            <a:pPr eaLnBrk="1" hangingPunct="1">
              <a:defRPr/>
            </a:pPr>
            <a:endParaRPr lang="en-US" altLang="zh-CN" sz="2800" dirty="0">
              <a:latin typeface="微软雅黑" panose="020B0503020204020204" pitchFamily="34" charset="-122"/>
              <a:ea typeface="微软雅黑" panose="020B0503020204020204" pitchFamily="34" charset="-122"/>
            </a:endParaRPr>
          </a:p>
        </p:txBody>
      </p:sp>
      <p:pic>
        <p:nvPicPr>
          <p:cNvPr id="20484" name="图片 6">
            <a:extLst>
              <a:ext uri="{FF2B5EF4-FFF2-40B4-BE49-F238E27FC236}">
                <a16:creationId xmlns:a16="http://schemas.microsoft.com/office/drawing/2014/main" id="{BD2628AA-9DCF-4C80-A20E-6A83679255D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8650" y="2205038"/>
            <a:ext cx="7886700" cy="374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直接连接符 3">
            <a:extLst>
              <a:ext uri="{FF2B5EF4-FFF2-40B4-BE49-F238E27FC236}">
                <a16:creationId xmlns:a16="http://schemas.microsoft.com/office/drawing/2014/main" id="{8EA025C3-AC88-49F3-BB50-D9533E8FDFED}"/>
              </a:ext>
            </a:extLst>
          </p:cNvPr>
          <p:cNvCxnSpPr/>
          <p:nvPr/>
        </p:nvCxnSpPr>
        <p:spPr>
          <a:xfrm>
            <a:off x="6588125" y="3213100"/>
            <a:ext cx="0" cy="1655763"/>
          </a:xfrm>
          <a:prstGeom prst="line">
            <a:avLst/>
          </a:prstGeom>
          <a:ln w="19050">
            <a:solidFill>
              <a:srgbClr val="FFFF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82420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841F9BAA-18A7-4A40-AC7A-4FF5C2B62374}"/>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代价敏感错误率与代价曲线</a:t>
            </a:r>
          </a:p>
        </p:txBody>
      </p:sp>
      <p:sp>
        <p:nvSpPr>
          <p:cNvPr id="3" name="内容占位符 2">
            <a:extLst>
              <a:ext uri="{FF2B5EF4-FFF2-40B4-BE49-F238E27FC236}">
                <a16:creationId xmlns:a16="http://schemas.microsoft.com/office/drawing/2014/main" id="{3D156C45-86B7-42EB-A526-727C8649BB66}"/>
              </a:ext>
            </a:extLst>
          </p:cNvPr>
          <p:cNvSpPr>
            <a:spLocks noGrp="1"/>
          </p:cNvSpPr>
          <p:nvPr>
            <p:ph idx="1"/>
          </p:nvPr>
        </p:nvSpPr>
        <p:spPr>
          <a:xfrm>
            <a:off x="457200" y="1844675"/>
            <a:ext cx="8229600" cy="4281488"/>
          </a:xfrm>
        </p:spPr>
        <p:txBody>
          <a:bodyPr/>
          <a:lstStyle/>
          <a:p>
            <a:pPr eaLnBrk="1" hangingPunct="1">
              <a:defRPr/>
            </a:pPr>
            <a:r>
              <a:rPr lang="zh-CN" altLang="en-US" sz="2800" dirty="0">
                <a:latin typeface="微软雅黑" panose="020B0503020204020204" pitchFamily="34" charset="-122"/>
                <a:ea typeface="微软雅黑" panose="020B0503020204020204" pitchFamily="34" charset="-122"/>
              </a:rPr>
              <a:t>二分类代价矩阵</a:t>
            </a:r>
            <a:endParaRPr lang="en-US" altLang="zh-CN" sz="2800" dirty="0">
              <a:latin typeface="微软雅黑" panose="020B0503020204020204" pitchFamily="34" charset="-122"/>
              <a:ea typeface="微软雅黑" panose="020B0503020204020204" pitchFamily="34" charset="-122"/>
            </a:endParaRPr>
          </a:p>
          <a:p>
            <a:pPr eaLnBrk="1" hangingPunct="1">
              <a:defRPr/>
            </a:pPr>
            <a:endParaRPr lang="en-US" altLang="zh-CN" sz="2800" dirty="0">
              <a:latin typeface="微软雅黑" panose="020B0503020204020204" pitchFamily="34" charset="-122"/>
              <a:ea typeface="微软雅黑" panose="020B0503020204020204" pitchFamily="34" charset="-122"/>
            </a:endParaRPr>
          </a:p>
          <a:p>
            <a:pPr eaLnBrk="1" hangingPunct="1">
              <a:defRPr/>
            </a:pPr>
            <a:endParaRPr lang="en-US" altLang="zh-CN" sz="2800" dirty="0">
              <a:latin typeface="微软雅黑" panose="020B0503020204020204" pitchFamily="34" charset="-122"/>
              <a:ea typeface="微软雅黑" panose="020B0503020204020204" pitchFamily="34" charset="-122"/>
            </a:endParaRPr>
          </a:p>
          <a:p>
            <a:pPr eaLnBrk="1" hangingPunct="1">
              <a:defRPr/>
            </a:pPr>
            <a:endParaRPr lang="en-US" altLang="zh-CN" sz="2800" dirty="0">
              <a:latin typeface="微软雅黑" panose="020B0503020204020204" pitchFamily="34" charset="-122"/>
              <a:ea typeface="微软雅黑" panose="020B0503020204020204" pitchFamily="34" charset="-122"/>
            </a:endParaRPr>
          </a:p>
          <a:p>
            <a:pPr eaLnBrk="1" hangingPunct="1">
              <a:defRPr/>
            </a:pPr>
            <a:r>
              <a:rPr lang="zh-CN" altLang="en-US" sz="2800" dirty="0">
                <a:latin typeface="微软雅黑" panose="020B0503020204020204" pitchFamily="34" charset="-122"/>
                <a:ea typeface="微软雅黑" panose="020B0503020204020204" pitchFamily="34" charset="-122"/>
              </a:rPr>
              <a:t>代价敏感错误率</a:t>
            </a:r>
            <a:endParaRPr lang="en-US" altLang="zh-CN" sz="2800" dirty="0">
              <a:latin typeface="微软雅黑" panose="020B0503020204020204" pitchFamily="34" charset="-122"/>
              <a:ea typeface="微软雅黑" panose="020B0503020204020204" pitchFamily="34" charset="-122"/>
            </a:endParaRPr>
          </a:p>
          <a:p>
            <a:pPr eaLnBrk="1" hangingPunct="1">
              <a:defRPr/>
            </a:pPr>
            <a:endParaRPr lang="en-US" altLang="zh-CN" sz="2800" dirty="0">
              <a:latin typeface="微软雅黑" panose="020B0503020204020204" pitchFamily="34" charset="-122"/>
              <a:ea typeface="微软雅黑" panose="020B0503020204020204" pitchFamily="34" charset="-122"/>
            </a:endParaRPr>
          </a:p>
        </p:txBody>
      </p:sp>
      <p:pic>
        <p:nvPicPr>
          <p:cNvPr id="21508" name="图片 8">
            <a:extLst>
              <a:ext uri="{FF2B5EF4-FFF2-40B4-BE49-F238E27FC236}">
                <a16:creationId xmlns:a16="http://schemas.microsoft.com/office/drawing/2014/main" id="{43BC1301-1BB5-415C-B3D4-4E5489B9E39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40200" y="2420938"/>
            <a:ext cx="3270250" cy="1389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图片 1">
            <a:extLst>
              <a:ext uri="{FF2B5EF4-FFF2-40B4-BE49-F238E27FC236}">
                <a16:creationId xmlns:a16="http://schemas.microsoft.com/office/drawing/2014/main" id="{E809A1C5-874D-41C0-A063-14DAE973E87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27088" y="2420938"/>
            <a:ext cx="2376487" cy="1344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0" name="图片 3">
            <a:extLst>
              <a:ext uri="{FF2B5EF4-FFF2-40B4-BE49-F238E27FC236}">
                <a16:creationId xmlns:a16="http://schemas.microsoft.com/office/drawing/2014/main" id="{49736C44-354E-456A-9180-4E525E21864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84213" y="4491038"/>
            <a:ext cx="3863975" cy="741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1" name="图片 4">
            <a:extLst>
              <a:ext uri="{FF2B5EF4-FFF2-40B4-BE49-F238E27FC236}">
                <a16:creationId xmlns:a16="http://schemas.microsoft.com/office/drawing/2014/main" id="{4D8178C4-0C0F-4805-AEEB-77AE70667E76}"/>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4498975"/>
            <a:ext cx="2824163" cy="733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框架 5">
            <a:extLst>
              <a:ext uri="{FF2B5EF4-FFF2-40B4-BE49-F238E27FC236}">
                <a16:creationId xmlns:a16="http://schemas.microsoft.com/office/drawing/2014/main" id="{43A2E926-268B-4445-8DFD-7E4270A1756F}"/>
              </a:ext>
            </a:extLst>
          </p:cNvPr>
          <p:cNvSpPr/>
          <p:nvPr/>
        </p:nvSpPr>
        <p:spPr>
          <a:xfrm>
            <a:off x="4019550" y="4713288"/>
            <a:ext cx="576263" cy="296862"/>
          </a:xfrm>
          <a:prstGeom prst="frame">
            <a:avLst>
              <a:gd name="adj1" fmla="val 436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solidFill>
                <a:schemeClr val="tx1"/>
              </a:solidFill>
            </a:endParaRPr>
          </a:p>
        </p:txBody>
      </p:sp>
      <p:sp>
        <p:nvSpPr>
          <p:cNvPr id="9" name="框架 5">
            <a:extLst>
              <a:ext uri="{FF2B5EF4-FFF2-40B4-BE49-F238E27FC236}">
                <a16:creationId xmlns:a16="http://schemas.microsoft.com/office/drawing/2014/main" id="{4BE8322F-F7E0-4CAF-B2B4-EC50CC3DDD37}"/>
              </a:ext>
            </a:extLst>
          </p:cNvPr>
          <p:cNvSpPr/>
          <p:nvPr/>
        </p:nvSpPr>
        <p:spPr>
          <a:xfrm>
            <a:off x="6659563" y="4716463"/>
            <a:ext cx="576262" cy="296862"/>
          </a:xfrm>
          <a:prstGeom prst="frame">
            <a:avLst>
              <a:gd name="adj1" fmla="val 436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solidFill>
                <a:schemeClr val="tx1"/>
              </a:solidFill>
            </a:endParaRPr>
          </a:p>
        </p:txBody>
      </p:sp>
    </p:spTree>
    <p:extLst>
      <p:ext uri="{BB962C8B-B14F-4D97-AF65-F5344CB8AC3E}">
        <p14:creationId xmlns:p14="http://schemas.microsoft.com/office/powerpoint/2010/main" val="10109279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8C1165C7-3F33-42C0-84C2-1CB82F1923D4}"/>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代价敏感错误率与代价曲线</a:t>
            </a:r>
          </a:p>
        </p:txBody>
      </p:sp>
      <p:sp>
        <p:nvSpPr>
          <p:cNvPr id="3" name="内容占位符 2">
            <a:extLst>
              <a:ext uri="{FF2B5EF4-FFF2-40B4-BE49-F238E27FC236}">
                <a16:creationId xmlns:a16="http://schemas.microsoft.com/office/drawing/2014/main" id="{3E3DA538-DE78-48BA-9F0E-BBA593F717CC}"/>
              </a:ext>
            </a:extLst>
          </p:cNvPr>
          <p:cNvSpPr>
            <a:spLocks noGrp="1"/>
          </p:cNvSpPr>
          <p:nvPr>
            <p:ph idx="1"/>
          </p:nvPr>
        </p:nvSpPr>
        <p:spPr>
          <a:xfrm>
            <a:off x="457200" y="1844675"/>
            <a:ext cx="8229600" cy="4281488"/>
          </a:xfrm>
        </p:spPr>
        <p:txBody>
          <a:bodyPr/>
          <a:lstStyle/>
          <a:p>
            <a:pPr eaLnBrk="1" hangingPunct="1">
              <a:defRPr/>
            </a:pPr>
            <a:r>
              <a:rPr lang="zh-CN" altLang="en-US" sz="2800">
                <a:latin typeface="微软雅黑" panose="020B0503020204020204" pitchFamily="34" charset="-122"/>
                <a:ea typeface="微软雅黑" panose="020B0503020204020204" pitchFamily="34" charset="-122"/>
              </a:rPr>
              <a:t>横轴：正例概率代价</a:t>
            </a:r>
            <a:endParaRPr lang="en-US" altLang="zh-CN" sz="2800">
              <a:latin typeface="微软雅黑" panose="020B0503020204020204" pitchFamily="34" charset="-122"/>
              <a:ea typeface="微软雅黑" panose="020B0503020204020204" pitchFamily="34" charset="-122"/>
            </a:endParaRPr>
          </a:p>
          <a:p>
            <a:pPr eaLnBrk="1" hangingPunct="1">
              <a:defRPr/>
            </a:pPr>
            <a:endParaRPr lang="en-US" altLang="zh-CN" sz="2800">
              <a:latin typeface="微软雅黑" panose="020B0503020204020204" pitchFamily="34" charset="-122"/>
              <a:ea typeface="微软雅黑" panose="020B0503020204020204" pitchFamily="34" charset="-122"/>
            </a:endParaRPr>
          </a:p>
          <a:p>
            <a:pPr eaLnBrk="1" hangingPunct="1">
              <a:defRPr/>
            </a:pPr>
            <a:endParaRPr lang="en-US" altLang="zh-CN" sz="2800">
              <a:latin typeface="微软雅黑" panose="020B0503020204020204" pitchFamily="34" charset="-122"/>
              <a:ea typeface="微软雅黑" panose="020B0503020204020204" pitchFamily="34" charset="-122"/>
            </a:endParaRPr>
          </a:p>
          <a:p>
            <a:pPr eaLnBrk="1" hangingPunct="1">
              <a:defRPr/>
            </a:pPr>
            <a:r>
              <a:rPr lang="zh-CN" altLang="en-US" sz="2800">
                <a:latin typeface="微软雅黑" panose="020B0503020204020204" pitchFamily="34" charset="-122"/>
                <a:ea typeface="微软雅黑" panose="020B0503020204020204" pitchFamily="34" charset="-122"/>
              </a:rPr>
              <a:t>纵轴：取值为</a:t>
            </a:r>
            <a:r>
              <a:rPr lang="en-US" altLang="zh-CN" sz="2800">
                <a:latin typeface="微软雅黑" panose="020B0503020204020204" pitchFamily="34" charset="-122"/>
                <a:ea typeface="微软雅黑" panose="020B0503020204020204" pitchFamily="34" charset="-122"/>
              </a:rPr>
              <a:t>[0,1]</a:t>
            </a:r>
            <a:r>
              <a:rPr lang="zh-CN" altLang="en-US" sz="2800">
                <a:latin typeface="微软雅黑" panose="020B0503020204020204" pitchFamily="34" charset="-122"/>
                <a:ea typeface="微软雅黑" panose="020B0503020204020204" pitchFamily="34" charset="-122"/>
              </a:rPr>
              <a:t>的归一化代价</a:t>
            </a:r>
            <a:endParaRPr lang="en-US" altLang="zh-CN" sz="2800">
              <a:latin typeface="微软雅黑" panose="020B0503020204020204" pitchFamily="34" charset="-122"/>
              <a:ea typeface="微软雅黑" panose="020B0503020204020204" pitchFamily="34" charset="-122"/>
            </a:endParaRPr>
          </a:p>
        </p:txBody>
      </p:sp>
      <p:pic>
        <p:nvPicPr>
          <p:cNvPr id="22532" name="图片 1">
            <a:extLst>
              <a:ext uri="{FF2B5EF4-FFF2-40B4-BE49-F238E27FC236}">
                <a16:creationId xmlns:a16="http://schemas.microsoft.com/office/drawing/2014/main" id="{EE77416D-41E9-4784-A878-D14D270DACE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71550" y="2492375"/>
            <a:ext cx="5688013" cy="98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3" name="图片 5">
            <a:extLst>
              <a:ext uri="{FF2B5EF4-FFF2-40B4-BE49-F238E27FC236}">
                <a16:creationId xmlns:a16="http://schemas.microsoft.com/office/drawing/2014/main" id="{FEAC92CE-63F8-4CC6-BAEC-6408D3BF636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71550" y="4005263"/>
            <a:ext cx="6969125" cy="1050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502809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E03BF54D-F83B-4EE5-B9D9-843D35288879}"/>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代价敏感错误率与代价曲线</a:t>
            </a:r>
          </a:p>
        </p:txBody>
      </p:sp>
      <p:sp>
        <p:nvSpPr>
          <p:cNvPr id="3" name="内容占位符 2">
            <a:extLst>
              <a:ext uri="{FF2B5EF4-FFF2-40B4-BE49-F238E27FC236}">
                <a16:creationId xmlns:a16="http://schemas.microsoft.com/office/drawing/2014/main" id="{8DFCC07F-121C-42B8-BE86-38832DE71C7E}"/>
              </a:ext>
            </a:extLst>
          </p:cNvPr>
          <p:cNvSpPr>
            <a:spLocks noGrp="1"/>
          </p:cNvSpPr>
          <p:nvPr>
            <p:ph idx="1"/>
          </p:nvPr>
        </p:nvSpPr>
        <p:spPr>
          <a:xfrm>
            <a:off x="457200" y="1844675"/>
            <a:ext cx="8229600" cy="4281488"/>
          </a:xfrm>
        </p:spPr>
        <p:txBody>
          <a:bodyPr/>
          <a:lstStyle/>
          <a:p>
            <a:pPr eaLnBrk="1" hangingPunct="1">
              <a:defRPr/>
            </a:pPr>
            <a:r>
              <a:rPr lang="zh-CN" altLang="en-US" sz="2800">
                <a:latin typeface="微软雅黑" panose="020B0503020204020204" pitchFamily="34" charset="-122"/>
                <a:ea typeface="微软雅黑" panose="020B0503020204020204" pitchFamily="34" charset="-122"/>
              </a:rPr>
              <a:t>代价曲线</a:t>
            </a:r>
            <a:endParaRPr lang="en-US" altLang="zh-CN" sz="2800">
              <a:latin typeface="微软雅黑" panose="020B0503020204020204" pitchFamily="34" charset="-122"/>
              <a:ea typeface="微软雅黑" panose="020B0503020204020204" pitchFamily="34" charset="-122"/>
            </a:endParaRPr>
          </a:p>
        </p:txBody>
      </p:sp>
      <p:pic>
        <p:nvPicPr>
          <p:cNvPr id="23556" name="图片 3">
            <a:extLst>
              <a:ext uri="{FF2B5EF4-FFF2-40B4-BE49-F238E27FC236}">
                <a16:creationId xmlns:a16="http://schemas.microsoft.com/office/drawing/2014/main" id="{A7DA1A94-760D-4147-A261-CE13E3D932F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24063" y="2349500"/>
            <a:ext cx="5118100" cy="357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948695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003AAAEA-755E-45ED-9A8C-105C1DCE542E}"/>
              </a:ext>
            </a:extLst>
          </p:cNvPr>
          <p:cNvSpPr>
            <a:spLocks noGrp="1"/>
          </p:cNvSpPr>
          <p:nvPr>
            <p:ph type="title"/>
          </p:nvPr>
        </p:nvSpPr>
        <p:spPr>
          <a:xfrm>
            <a:off x="468313" y="1052513"/>
            <a:ext cx="8229600" cy="720725"/>
          </a:xfrm>
        </p:spPr>
        <p:txBody>
          <a:bodyPr/>
          <a:lstStyle/>
          <a:p>
            <a:pPr eaLnBrk="1" hangingPunct="1">
              <a:defRPr/>
            </a:pPr>
            <a:r>
              <a:rPr lang="zh-CN" altLang="en-US" sz="3200">
                <a:latin typeface="微软雅黑" panose="020B0503020204020204" pitchFamily="34" charset="-122"/>
                <a:ea typeface="微软雅黑" panose="020B0503020204020204" pitchFamily="34" charset="-122"/>
              </a:rPr>
              <a:t>关系梳理</a:t>
            </a:r>
          </a:p>
        </p:txBody>
      </p:sp>
      <p:sp>
        <p:nvSpPr>
          <p:cNvPr id="2" name="圆角矩形 1">
            <a:extLst>
              <a:ext uri="{FF2B5EF4-FFF2-40B4-BE49-F238E27FC236}">
                <a16:creationId xmlns:a16="http://schemas.microsoft.com/office/drawing/2014/main" id="{A7C1F5FA-4ED2-4C97-A6DE-F59E7B39ACC8}"/>
              </a:ext>
            </a:extLst>
          </p:cNvPr>
          <p:cNvSpPr>
            <a:spLocks noChangeArrowheads="1"/>
          </p:cNvSpPr>
          <p:nvPr/>
        </p:nvSpPr>
        <p:spPr bwMode="auto">
          <a:xfrm>
            <a:off x="819150" y="1989138"/>
            <a:ext cx="1727200" cy="503237"/>
          </a:xfrm>
          <a:prstGeom prst="roundRect">
            <a:avLst>
              <a:gd name="adj" fmla="val 16667"/>
            </a:avLst>
          </a:prstGeom>
          <a:gradFill rotWithShape="1">
            <a:gsLst>
              <a:gs pos="0">
                <a:srgbClr val="C5E5E8"/>
              </a:gs>
              <a:gs pos="50000">
                <a:srgbClr val="B9E2E5"/>
              </a:gs>
              <a:gs pos="100000">
                <a:srgbClr val="A1CBCE"/>
              </a:gs>
            </a:gsLst>
            <a:lin ang="5400000"/>
          </a:gradFill>
          <a:ln>
            <a:noFill/>
          </a:ln>
          <a:effectLst>
            <a:outerShdw blurRad="57150" dist="19050" dir="5400000" algn="ctr" rotWithShape="0">
              <a:srgbClr val="808080">
                <a:alpha val="62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kumimoji="1" lang="zh-CN" altLang="en-US">
                <a:solidFill>
                  <a:srgbClr val="000000"/>
                </a:solidFill>
                <a:latin typeface="微软雅黑" panose="020B0503020204020204" pitchFamily="34" charset="-122"/>
                <a:ea typeface="微软雅黑" panose="020B0503020204020204" pitchFamily="34" charset="-122"/>
              </a:rPr>
              <a:t>错误率与精度</a:t>
            </a:r>
          </a:p>
        </p:txBody>
      </p:sp>
      <p:sp>
        <p:nvSpPr>
          <p:cNvPr id="6" name="圆角矩形 5">
            <a:extLst>
              <a:ext uri="{FF2B5EF4-FFF2-40B4-BE49-F238E27FC236}">
                <a16:creationId xmlns:a16="http://schemas.microsoft.com/office/drawing/2014/main" id="{DBE7BBE2-FDDC-498A-897E-523F92F60E68}"/>
              </a:ext>
            </a:extLst>
          </p:cNvPr>
          <p:cNvSpPr>
            <a:spLocks noChangeArrowheads="1"/>
          </p:cNvSpPr>
          <p:nvPr/>
        </p:nvSpPr>
        <p:spPr bwMode="auto">
          <a:xfrm>
            <a:off x="819150" y="3392488"/>
            <a:ext cx="1727200" cy="828675"/>
          </a:xfrm>
          <a:prstGeom prst="roundRect">
            <a:avLst>
              <a:gd name="adj" fmla="val 16667"/>
            </a:avLst>
          </a:prstGeom>
          <a:gradFill rotWithShape="1">
            <a:gsLst>
              <a:gs pos="0">
                <a:srgbClr val="C5E5E8"/>
              </a:gs>
              <a:gs pos="50000">
                <a:srgbClr val="B9E2E5"/>
              </a:gs>
              <a:gs pos="100000">
                <a:srgbClr val="A1CBCE"/>
              </a:gs>
            </a:gsLst>
            <a:lin ang="5400000"/>
          </a:gradFill>
          <a:ln>
            <a:noFill/>
          </a:ln>
          <a:effectLst>
            <a:outerShdw blurRad="57150" dist="19050" dir="5400000" algn="ctr" rotWithShape="0">
              <a:srgbClr val="808080">
                <a:alpha val="62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kumimoji="1" lang="zh-CN" altLang="en-US">
                <a:solidFill>
                  <a:srgbClr val="000000"/>
                </a:solidFill>
                <a:latin typeface="微软雅黑" panose="020B0503020204020204" pitchFamily="34" charset="-122"/>
                <a:ea typeface="微软雅黑" panose="020B0503020204020204" pitchFamily="34" charset="-122"/>
              </a:rPr>
              <a:t>查准率、查全率与</a:t>
            </a:r>
            <a:r>
              <a:rPr kumimoji="1" lang="en-US" altLang="zh-CN">
                <a:solidFill>
                  <a:srgbClr val="000000"/>
                </a:solidFill>
                <a:latin typeface="微软雅黑" panose="020B0503020204020204" pitchFamily="34" charset="-122"/>
                <a:ea typeface="微软雅黑" panose="020B0503020204020204" pitchFamily="34" charset="-122"/>
              </a:rPr>
              <a:t>F1</a:t>
            </a:r>
            <a:endParaRPr kumimoji="1" lang="zh-CN" altLang="en-US">
              <a:solidFill>
                <a:srgbClr val="000000"/>
              </a:solidFill>
              <a:latin typeface="微软雅黑" panose="020B0503020204020204" pitchFamily="34" charset="-122"/>
              <a:ea typeface="微软雅黑" panose="020B0503020204020204" pitchFamily="34" charset="-122"/>
            </a:endParaRPr>
          </a:p>
        </p:txBody>
      </p:sp>
      <p:cxnSp>
        <p:nvCxnSpPr>
          <p:cNvPr id="7" name="直线箭头连接符 6">
            <a:extLst>
              <a:ext uri="{FF2B5EF4-FFF2-40B4-BE49-F238E27FC236}">
                <a16:creationId xmlns:a16="http://schemas.microsoft.com/office/drawing/2014/main" id="{C0DDEA42-7C90-4642-9480-91C93C72DA97}"/>
              </a:ext>
            </a:extLst>
          </p:cNvPr>
          <p:cNvCxnSpPr>
            <a:stCxn id="2" idx="2"/>
            <a:endCxn id="6" idx="0"/>
          </p:cNvCxnSpPr>
          <p:nvPr/>
        </p:nvCxnSpPr>
        <p:spPr>
          <a:xfrm>
            <a:off x="1682750" y="2492375"/>
            <a:ext cx="0" cy="90011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圆角矩形 9">
            <a:extLst>
              <a:ext uri="{FF2B5EF4-FFF2-40B4-BE49-F238E27FC236}">
                <a16:creationId xmlns:a16="http://schemas.microsoft.com/office/drawing/2014/main" id="{37DA9AEF-C547-423D-B4C3-704728CD36C1}"/>
              </a:ext>
            </a:extLst>
          </p:cNvPr>
          <p:cNvSpPr>
            <a:spLocks noChangeArrowheads="1"/>
          </p:cNvSpPr>
          <p:nvPr/>
        </p:nvSpPr>
        <p:spPr bwMode="auto">
          <a:xfrm>
            <a:off x="3709988" y="2781300"/>
            <a:ext cx="1223962" cy="503238"/>
          </a:xfrm>
          <a:prstGeom prst="roundRect">
            <a:avLst>
              <a:gd name="adj" fmla="val 16667"/>
            </a:avLst>
          </a:prstGeom>
          <a:solidFill>
            <a:srgbClr val="92D050"/>
          </a:solidFill>
          <a:ln>
            <a:noFill/>
          </a:ln>
          <a:effectLst>
            <a:outerShdw blurRad="57150" dist="19050" dir="5400000" algn="ctr" rotWithShape="0">
              <a:srgbClr val="808080">
                <a:alpha val="62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kumimoji="1" lang="en-US" altLang="zh-CN">
                <a:solidFill>
                  <a:srgbClr val="000000"/>
                </a:solidFill>
                <a:latin typeface="微软雅黑" panose="020B0503020204020204" pitchFamily="34" charset="-122"/>
                <a:ea typeface="微软雅黑" panose="020B0503020204020204" pitchFamily="34" charset="-122"/>
              </a:rPr>
              <a:t>PR</a:t>
            </a:r>
            <a:r>
              <a:rPr kumimoji="1" lang="zh-CN" altLang="en-US">
                <a:solidFill>
                  <a:srgbClr val="000000"/>
                </a:solidFill>
                <a:latin typeface="微软雅黑" panose="020B0503020204020204" pitchFamily="34" charset="-122"/>
                <a:ea typeface="微软雅黑" panose="020B0503020204020204" pitchFamily="34" charset="-122"/>
              </a:rPr>
              <a:t>曲线</a:t>
            </a:r>
          </a:p>
        </p:txBody>
      </p:sp>
      <p:sp>
        <p:nvSpPr>
          <p:cNvPr id="11" name="圆角矩形 10">
            <a:extLst>
              <a:ext uri="{FF2B5EF4-FFF2-40B4-BE49-F238E27FC236}">
                <a16:creationId xmlns:a16="http://schemas.microsoft.com/office/drawing/2014/main" id="{9B3B2245-3479-4C61-9471-E69193FD3736}"/>
              </a:ext>
            </a:extLst>
          </p:cNvPr>
          <p:cNvSpPr>
            <a:spLocks noChangeArrowheads="1"/>
          </p:cNvSpPr>
          <p:nvPr/>
        </p:nvSpPr>
        <p:spPr bwMode="auto">
          <a:xfrm>
            <a:off x="3709988" y="4257675"/>
            <a:ext cx="1223962" cy="503238"/>
          </a:xfrm>
          <a:prstGeom prst="roundRect">
            <a:avLst>
              <a:gd name="adj" fmla="val 16667"/>
            </a:avLst>
          </a:prstGeom>
          <a:solidFill>
            <a:srgbClr val="92D050"/>
          </a:solidFill>
          <a:ln>
            <a:noFill/>
          </a:ln>
          <a:effectLst>
            <a:outerShdw blurRad="57150" dist="19050" dir="5400000" algn="ctr" rotWithShape="0">
              <a:srgbClr val="808080">
                <a:alpha val="62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kumimoji="1" lang="en-US" altLang="zh-CN">
                <a:solidFill>
                  <a:srgbClr val="000000"/>
                </a:solidFill>
                <a:latin typeface="微软雅黑" panose="020B0503020204020204" pitchFamily="34" charset="-122"/>
                <a:ea typeface="微软雅黑" panose="020B0503020204020204" pitchFamily="34" charset="-122"/>
              </a:rPr>
              <a:t>ROC</a:t>
            </a:r>
            <a:r>
              <a:rPr kumimoji="1" lang="zh-CN" altLang="en-US">
                <a:solidFill>
                  <a:srgbClr val="000000"/>
                </a:solidFill>
                <a:latin typeface="微软雅黑" panose="020B0503020204020204" pitchFamily="34" charset="-122"/>
                <a:ea typeface="微软雅黑" panose="020B0503020204020204" pitchFamily="34" charset="-122"/>
              </a:rPr>
              <a:t>曲线</a:t>
            </a:r>
          </a:p>
        </p:txBody>
      </p:sp>
      <p:cxnSp>
        <p:nvCxnSpPr>
          <p:cNvPr id="17" name="直线箭头连接符 16">
            <a:extLst>
              <a:ext uri="{FF2B5EF4-FFF2-40B4-BE49-F238E27FC236}">
                <a16:creationId xmlns:a16="http://schemas.microsoft.com/office/drawing/2014/main" id="{190D6D2C-6AFF-4064-AA76-CE0277ACA51F}"/>
              </a:ext>
            </a:extLst>
          </p:cNvPr>
          <p:cNvCxnSpPr>
            <a:stCxn id="6" idx="3"/>
            <a:endCxn id="10" idx="1"/>
          </p:cNvCxnSpPr>
          <p:nvPr/>
        </p:nvCxnSpPr>
        <p:spPr>
          <a:xfrm flipV="1">
            <a:off x="2546350" y="3033713"/>
            <a:ext cx="1163638" cy="77311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直线箭头连接符 18">
            <a:extLst>
              <a:ext uri="{FF2B5EF4-FFF2-40B4-BE49-F238E27FC236}">
                <a16:creationId xmlns:a16="http://schemas.microsoft.com/office/drawing/2014/main" id="{8D6593B6-BBB9-4205-B684-8C0CC7FD80B6}"/>
              </a:ext>
            </a:extLst>
          </p:cNvPr>
          <p:cNvCxnSpPr>
            <a:stCxn id="6" idx="3"/>
            <a:endCxn id="11" idx="1"/>
          </p:cNvCxnSpPr>
          <p:nvPr/>
        </p:nvCxnSpPr>
        <p:spPr>
          <a:xfrm>
            <a:off x="2546350" y="3806825"/>
            <a:ext cx="1163638" cy="70167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586" name="文本框 19">
            <a:extLst>
              <a:ext uri="{FF2B5EF4-FFF2-40B4-BE49-F238E27FC236}">
                <a16:creationId xmlns:a16="http://schemas.microsoft.com/office/drawing/2014/main" id="{528915D1-A4AE-4103-9D6D-ACB825017977}"/>
              </a:ext>
            </a:extLst>
          </p:cNvPr>
          <p:cNvSpPr txBox="1">
            <a:spLocks noChangeArrowheads="1"/>
          </p:cNvSpPr>
          <p:nvPr/>
        </p:nvSpPr>
        <p:spPr bwMode="auto">
          <a:xfrm>
            <a:off x="1690688" y="2619375"/>
            <a:ext cx="16478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kumimoji="1" lang="zh-CN" altLang="en-US" sz="1800"/>
              <a:t>根据</a:t>
            </a:r>
            <a:r>
              <a:rPr kumimoji="1" lang="zh-CN" altLang="en-US" sz="1800" b="1"/>
              <a:t>任务目的</a:t>
            </a:r>
            <a:r>
              <a:rPr kumimoji="1" lang="zh-CN" altLang="en-US" sz="1800"/>
              <a:t>扩展</a:t>
            </a:r>
          </a:p>
        </p:txBody>
      </p:sp>
      <p:sp>
        <p:nvSpPr>
          <p:cNvPr id="24587" name="文本框 23">
            <a:extLst>
              <a:ext uri="{FF2B5EF4-FFF2-40B4-BE49-F238E27FC236}">
                <a16:creationId xmlns:a16="http://schemas.microsoft.com/office/drawing/2014/main" id="{963E080B-328A-49F1-830A-4A4CAEF5F7F2}"/>
              </a:ext>
            </a:extLst>
          </p:cNvPr>
          <p:cNvSpPr txBox="1">
            <a:spLocks noChangeArrowheads="1"/>
          </p:cNvSpPr>
          <p:nvPr/>
        </p:nvSpPr>
        <p:spPr bwMode="auto">
          <a:xfrm>
            <a:off x="2844800" y="3600450"/>
            <a:ext cx="7921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kumimoji="1" lang="zh-CN" altLang="en-US" sz="1800"/>
              <a:t>体现</a:t>
            </a:r>
          </a:p>
        </p:txBody>
      </p:sp>
      <p:sp>
        <p:nvSpPr>
          <p:cNvPr id="23" name="右箭头 22">
            <a:extLst>
              <a:ext uri="{FF2B5EF4-FFF2-40B4-BE49-F238E27FC236}">
                <a16:creationId xmlns:a16="http://schemas.microsoft.com/office/drawing/2014/main" id="{12931240-4D5D-4466-9139-F668D57DAEBE}"/>
              </a:ext>
            </a:extLst>
          </p:cNvPr>
          <p:cNvSpPr>
            <a:spLocks noChangeArrowheads="1"/>
          </p:cNvSpPr>
          <p:nvPr/>
        </p:nvSpPr>
        <p:spPr bwMode="auto">
          <a:xfrm>
            <a:off x="5138738" y="3590925"/>
            <a:ext cx="1439862" cy="414338"/>
          </a:xfrm>
          <a:prstGeom prst="rightArrow">
            <a:avLst>
              <a:gd name="adj1" fmla="val 50000"/>
              <a:gd name="adj2" fmla="val 49954"/>
            </a:avLst>
          </a:prstGeom>
          <a:gradFill rotWithShape="1">
            <a:gsLst>
              <a:gs pos="0">
                <a:srgbClr val="454545"/>
              </a:gs>
              <a:gs pos="50000">
                <a:srgbClr val="000000"/>
              </a:gs>
              <a:gs pos="100000">
                <a:srgbClr val="000000"/>
              </a:gs>
            </a:gsLst>
            <a:lin ang="5400000"/>
          </a:gradFill>
          <a:ln>
            <a:noFill/>
          </a:ln>
          <a:effectLst>
            <a:outerShdw blurRad="57150" dist="19050" dir="5400000" algn="ctr" rotWithShape="0">
              <a:srgbClr val="80808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kumimoji="1" lang="zh-CN" altLang="en-US">
              <a:solidFill>
                <a:schemeClr val="lt1"/>
              </a:solidFill>
              <a:latin typeface="+mn-lt"/>
              <a:ea typeface="+mn-ea"/>
            </a:endParaRPr>
          </a:p>
        </p:txBody>
      </p:sp>
      <p:sp>
        <p:nvSpPr>
          <p:cNvPr id="24589" name="文本框 25">
            <a:extLst>
              <a:ext uri="{FF2B5EF4-FFF2-40B4-BE49-F238E27FC236}">
                <a16:creationId xmlns:a16="http://schemas.microsoft.com/office/drawing/2014/main" id="{292C0ACB-615D-463B-9293-F071A93443C9}"/>
              </a:ext>
            </a:extLst>
          </p:cNvPr>
          <p:cNvSpPr txBox="1">
            <a:spLocks noChangeArrowheads="1"/>
          </p:cNvSpPr>
          <p:nvPr/>
        </p:nvSpPr>
        <p:spPr bwMode="auto">
          <a:xfrm>
            <a:off x="4937125" y="3284538"/>
            <a:ext cx="17986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kumimoji="1" lang="zh-CN" altLang="en-US" sz="1800"/>
              <a:t>量化</a:t>
            </a:r>
            <a:r>
              <a:rPr kumimoji="1" lang="zh-CN" altLang="en-US" sz="1800" b="1"/>
              <a:t>非均等</a:t>
            </a:r>
            <a:r>
              <a:rPr kumimoji="1" lang="zh-CN" altLang="en-US" sz="1800"/>
              <a:t>代价</a:t>
            </a:r>
          </a:p>
        </p:txBody>
      </p:sp>
      <p:sp>
        <p:nvSpPr>
          <p:cNvPr id="27" name="圆角矩形 26">
            <a:extLst>
              <a:ext uri="{FF2B5EF4-FFF2-40B4-BE49-F238E27FC236}">
                <a16:creationId xmlns:a16="http://schemas.microsoft.com/office/drawing/2014/main" id="{9C013F3A-1E74-4F49-B94F-300A4473501A}"/>
              </a:ext>
            </a:extLst>
          </p:cNvPr>
          <p:cNvSpPr>
            <a:spLocks noChangeArrowheads="1"/>
          </p:cNvSpPr>
          <p:nvPr/>
        </p:nvSpPr>
        <p:spPr bwMode="auto">
          <a:xfrm>
            <a:off x="6804025" y="3546475"/>
            <a:ext cx="1728788" cy="503238"/>
          </a:xfrm>
          <a:prstGeom prst="roundRect">
            <a:avLst>
              <a:gd name="adj" fmla="val 16667"/>
            </a:avLst>
          </a:prstGeom>
          <a:solidFill>
            <a:srgbClr val="92D050"/>
          </a:solidFill>
          <a:ln>
            <a:noFill/>
          </a:ln>
          <a:effectLst>
            <a:outerShdw blurRad="57150" dist="19050" dir="5400000" algn="ctr" rotWithShape="0">
              <a:srgbClr val="808080">
                <a:alpha val="62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kumimoji="1" lang="zh-CN" altLang="en-US">
                <a:solidFill>
                  <a:srgbClr val="000000"/>
                </a:solidFill>
                <a:latin typeface="微软雅黑" panose="020B0503020204020204" pitchFamily="34" charset="-122"/>
                <a:ea typeface="微软雅黑" panose="020B0503020204020204" pitchFamily="34" charset="-122"/>
              </a:rPr>
              <a:t>代价曲线</a:t>
            </a:r>
          </a:p>
        </p:txBody>
      </p:sp>
      <p:sp>
        <p:nvSpPr>
          <p:cNvPr id="28" name="圆角矩形 27">
            <a:extLst>
              <a:ext uri="{FF2B5EF4-FFF2-40B4-BE49-F238E27FC236}">
                <a16:creationId xmlns:a16="http://schemas.microsoft.com/office/drawing/2014/main" id="{7C5FA2AD-8FAD-4CDE-A5D5-EC93DD43372D}"/>
              </a:ext>
            </a:extLst>
          </p:cNvPr>
          <p:cNvSpPr>
            <a:spLocks noChangeArrowheads="1"/>
          </p:cNvSpPr>
          <p:nvPr/>
        </p:nvSpPr>
        <p:spPr bwMode="auto">
          <a:xfrm>
            <a:off x="3338513" y="5391150"/>
            <a:ext cx="2133600" cy="503238"/>
          </a:xfrm>
          <a:prstGeom prst="roundRect">
            <a:avLst>
              <a:gd name="adj" fmla="val 16667"/>
            </a:avLst>
          </a:prstGeom>
          <a:gradFill rotWithShape="1">
            <a:gsLst>
              <a:gs pos="0">
                <a:srgbClr val="C5E5E8"/>
              </a:gs>
              <a:gs pos="50000">
                <a:srgbClr val="B9E2E5"/>
              </a:gs>
              <a:gs pos="100000">
                <a:srgbClr val="A1CBCE"/>
              </a:gs>
            </a:gsLst>
            <a:lin ang="5400000"/>
          </a:gradFill>
          <a:ln>
            <a:noFill/>
          </a:ln>
          <a:effectLst>
            <a:outerShdw blurRad="57150" dist="19050" dir="5400000" algn="ctr" rotWithShape="0">
              <a:srgbClr val="808080">
                <a:alpha val="62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kumimoji="1" lang="zh-CN" altLang="en-US">
                <a:solidFill>
                  <a:srgbClr val="000000"/>
                </a:solidFill>
                <a:latin typeface="微软雅黑" panose="020B0503020204020204" pitchFamily="34" charset="-122"/>
                <a:ea typeface="微软雅黑" panose="020B0503020204020204" pitchFamily="34" charset="-122"/>
              </a:rPr>
              <a:t>代价敏感错误率</a:t>
            </a:r>
          </a:p>
        </p:txBody>
      </p:sp>
      <p:cxnSp>
        <p:nvCxnSpPr>
          <p:cNvPr id="29" name="直线箭头连接符 28">
            <a:extLst>
              <a:ext uri="{FF2B5EF4-FFF2-40B4-BE49-F238E27FC236}">
                <a16:creationId xmlns:a16="http://schemas.microsoft.com/office/drawing/2014/main" id="{6AB43035-3ACE-4A23-B54A-E8BF375AB4D9}"/>
              </a:ext>
            </a:extLst>
          </p:cNvPr>
          <p:cNvCxnSpPr>
            <a:stCxn id="6" idx="2"/>
            <a:endCxn id="28" idx="1"/>
          </p:cNvCxnSpPr>
          <p:nvPr/>
        </p:nvCxnSpPr>
        <p:spPr>
          <a:xfrm>
            <a:off x="1682750" y="4221163"/>
            <a:ext cx="1655763" cy="14224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593" name="文本框 31">
            <a:extLst>
              <a:ext uri="{FF2B5EF4-FFF2-40B4-BE49-F238E27FC236}">
                <a16:creationId xmlns:a16="http://schemas.microsoft.com/office/drawing/2014/main" id="{FBC3C314-0F58-46A2-B83A-D1B89F818A1A}"/>
              </a:ext>
            </a:extLst>
          </p:cNvPr>
          <p:cNvSpPr txBox="1">
            <a:spLocks noChangeArrowheads="1"/>
          </p:cNvSpPr>
          <p:nvPr/>
        </p:nvSpPr>
        <p:spPr bwMode="auto">
          <a:xfrm>
            <a:off x="1143000" y="4846638"/>
            <a:ext cx="14097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kumimoji="1" lang="zh-CN" altLang="en-US" sz="1800"/>
              <a:t>量化</a:t>
            </a:r>
            <a:r>
              <a:rPr kumimoji="1" lang="zh-CN" altLang="en-US" sz="1800" b="1"/>
              <a:t>非均等</a:t>
            </a:r>
            <a:r>
              <a:rPr kumimoji="1" lang="zh-CN" altLang="en-US" sz="1800"/>
              <a:t>代价</a:t>
            </a:r>
          </a:p>
        </p:txBody>
      </p:sp>
      <p:cxnSp>
        <p:nvCxnSpPr>
          <p:cNvPr id="33" name="直线箭头连接符 32">
            <a:extLst>
              <a:ext uri="{FF2B5EF4-FFF2-40B4-BE49-F238E27FC236}">
                <a16:creationId xmlns:a16="http://schemas.microsoft.com/office/drawing/2014/main" id="{DB1E6EE7-9D49-46D3-9825-811468B27448}"/>
              </a:ext>
            </a:extLst>
          </p:cNvPr>
          <p:cNvCxnSpPr>
            <a:stCxn id="28" idx="3"/>
            <a:endCxn id="27" idx="2"/>
          </p:cNvCxnSpPr>
          <p:nvPr/>
        </p:nvCxnSpPr>
        <p:spPr>
          <a:xfrm flipV="1">
            <a:off x="5472113" y="4049713"/>
            <a:ext cx="2195512" cy="159385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595" name="文本框 34">
            <a:extLst>
              <a:ext uri="{FF2B5EF4-FFF2-40B4-BE49-F238E27FC236}">
                <a16:creationId xmlns:a16="http://schemas.microsoft.com/office/drawing/2014/main" id="{3194348D-D2A5-4F4D-9BC2-156B459E016B}"/>
              </a:ext>
            </a:extLst>
          </p:cNvPr>
          <p:cNvSpPr txBox="1">
            <a:spLocks noChangeArrowheads="1"/>
          </p:cNvSpPr>
          <p:nvPr/>
        </p:nvSpPr>
        <p:spPr bwMode="auto">
          <a:xfrm>
            <a:off x="5811838" y="4584700"/>
            <a:ext cx="7937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kumimoji="1" lang="zh-CN" altLang="en-US" sz="1800"/>
              <a:t>体现</a:t>
            </a:r>
          </a:p>
        </p:txBody>
      </p:sp>
      <p:sp>
        <p:nvSpPr>
          <p:cNvPr id="47" name="上下箭头 46">
            <a:extLst>
              <a:ext uri="{FF2B5EF4-FFF2-40B4-BE49-F238E27FC236}">
                <a16:creationId xmlns:a16="http://schemas.microsoft.com/office/drawing/2014/main" id="{D3D54E76-D014-4038-BBF6-8E00A3A82133}"/>
              </a:ext>
            </a:extLst>
          </p:cNvPr>
          <p:cNvSpPr/>
          <p:nvPr/>
        </p:nvSpPr>
        <p:spPr>
          <a:xfrm>
            <a:off x="4248150" y="3289300"/>
            <a:ext cx="130175" cy="954088"/>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kumimoji="1" lang="zh-CN" altLang="en-US"/>
          </a:p>
        </p:txBody>
      </p:sp>
      <p:sp>
        <p:nvSpPr>
          <p:cNvPr id="24597" name="文本框 48">
            <a:extLst>
              <a:ext uri="{FF2B5EF4-FFF2-40B4-BE49-F238E27FC236}">
                <a16:creationId xmlns:a16="http://schemas.microsoft.com/office/drawing/2014/main" id="{24E66729-7EE2-4685-9CDA-6A57A1A30146}"/>
              </a:ext>
            </a:extLst>
          </p:cNvPr>
          <p:cNvSpPr txBox="1">
            <a:spLocks noChangeArrowheads="1"/>
          </p:cNvSpPr>
          <p:nvPr/>
        </p:nvSpPr>
        <p:spPr bwMode="auto">
          <a:xfrm>
            <a:off x="3965575" y="3443288"/>
            <a:ext cx="792163"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kumimoji="1" lang="zh-CN" altLang="en-US" sz="1800"/>
              <a:t>两 种角 度</a:t>
            </a:r>
          </a:p>
        </p:txBody>
      </p:sp>
    </p:spTree>
    <p:extLst>
      <p:ext uri="{BB962C8B-B14F-4D97-AF65-F5344CB8AC3E}">
        <p14:creationId xmlns:p14="http://schemas.microsoft.com/office/powerpoint/2010/main" val="11593362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文本框 5"/>
          <p:cNvSpPr txBox="1">
            <a:spLocks noChangeArrowheads="1"/>
          </p:cNvSpPr>
          <p:nvPr/>
        </p:nvSpPr>
        <p:spPr bwMode="auto">
          <a:xfrm>
            <a:off x="2843808" y="2924944"/>
            <a:ext cx="345638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4800" dirty="0">
                <a:latin typeface="微软雅黑" panose="020B0503020204020204" pitchFamily="34" charset="-122"/>
                <a:ea typeface="微软雅黑" panose="020B0503020204020204" pitchFamily="34" charset="-122"/>
              </a:rPr>
              <a:t>比较检验</a:t>
            </a:r>
          </a:p>
        </p:txBody>
      </p:sp>
      <p:sp>
        <p:nvSpPr>
          <p:cNvPr id="3" name="文本框 5"/>
          <p:cNvSpPr txBox="1">
            <a:spLocks noChangeArrowheads="1"/>
          </p:cNvSpPr>
          <p:nvPr/>
        </p:nvSpPr>
        <p:spPr bwMode="auto">
          <a:xfrm>
            <a:off x="5940152" y="5157192"/>
            <a:ext cx="194421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dirty="0">
                <a:latin typeface="微软雅黑" panose="020B0503020204020204" pitchFamily="34" charset="-122"/>
                <a:ea typeface="微软雅黑" panose="020B0503020204020204" pitchFamily="34" charset="-122"/>
              </a:rPr>
              <a:t>董超</a:t>
            </a:r>
            <a:endParaRPr lang="en-US" altLang="zh-CN" sz="2000" dirty="0">
              <a:latin typeface="微软雅黑" panose="020B0503020204020204" pitchFamily="34" charset="-122"/>
              <a:ea typeface="微软雅黑" panose="020B0503020204020204" pitchFamily="34" charset="-122"/>
            </a:endParaRPr>
          </a:p>
          <a:p>
            <a:pPr algn="ctr" eaLnBrk="1" hangingPunct="1"/>
            <a:r>
              <a:rPr lang="en-US" altLang="zh-CN" sz="2000" dirty="0">
                <a:latin typeface="微软雅黑" panose="020B0503020204020204" pitchFamily="34" charset="-122"/>
                <a:ea typeface="微软雅黑" panose="020B0503020204020204" pitchFamily="34" charset="-122"/>
              </a:rPr>
              <a:t>51174500084</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708384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文本框 5"/>
          <p:cNvSpPr txBox="1">
            <a:spLocks noChangeArrowheads="1"/>
          </p:cNvSpPr>
          <p:nvPr/>
        </p:nvSpPr>
        <p:spPr bwMode="auto">
          <a:xfrm>
            <a:off x="684212" y="1484313"/>
            <a:ext cx="3887787"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前提</a:t>
            </a:r>
          </a:p>
        </p:txBody>
      </p:sp>
      <p:sp>
        <p:nvSpPr>
          <p:cNvPr id="3075" name="文本框 8"/>
          <p:cNvSpPr txBox="1">
            <a:spLocks noChangeArrowheads="1"/>
          </p:cNvSpPr>
          <p:nvPr/>
        </p:nvSpPr>
        <p:spPr bwMode="auto">
          <a:xfrm>
            <a:off x="967695" y="2852738"/>
            <a:ext cx="3387725" cy="175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经验误差与过拟合</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评估方法</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性能度量</a:t>
            </a:r>
          </a:p>
        </p:txBody>
      </p:sp>
      <p:sp>
        <p:nvSpPr>
          <p:cNvPr id="7" name="右箭头 6"/>
          <p:cNvSpPr/>
          <p:nvPr/>
        </p:nvSpPr>
        <p:spPr>
          <a:xfrm>
            <a:off x="4572000" y="3284985"/>
            <a:ext cx="647378" cy="889694"/>
          </a:xfrm>
          <a:prstGeom prst="rightArrow">
            <a:avLst>
              <a:gd name="adj1" fmla="val 50000"/>
              <a:gd name="adj2" fmla="val 25461"/>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3077" name="文本框 10"/>
          <p:cNvSpPr txBox="1">
            <a:spLocks noChangeArrowheads="1"/>
          </p:cNvSpPr>
          <p:nvPr/>
        </p:nvSpPr>
        <p:spPr bwMode="auto">
          <a:xfrm>
            <a:off x="5724525" y="3498850"/>
            <a:ext cx="25876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a:latin typeface="微软雅黑" panose="020B0503020204020204" pitchFamily="34" charset="-122"/>
                <a:ea typeface="微软雅黑" panose="020B0503020204020204" pitchFamily="34" charset="-122"/>
              </a:rPr>
              <a:t>比较 </a:t>
            </a:r>
            <a:r>
              <a:rPr lang="en-US" altLang="zh-CN" sz="2400">
                <a:latin typeface="微软雅黑" panose="020B0503020204020204" pitchFamily="34" charset="-122"/>
                <a:ea typeface="微软雅黑" panose="020B0503020204020204" pitchFamily="34" charset="-122"/>
              </a:rPr>
              <a:t>&amp; </a:t>
            </a:r>
            <a:r>
              <a:rPr lang="zh-CN" altLang="en-US" sz="2400">
                <a:latin typeface="微软雅黑" panose="020B0503020204020204" pitchFamily="34" charset="-122"/>
                <a:ea typeface="微软雅黑" panose="020B0503020204020204" pitchFamily="34" charset="-122"/>
              </a:rPr>
              <a:t>选择模型</a:t>
            </a:r>
          </a:p>
        </p:txBody>
      </p:sp>
    </p:spTree>
    <p:extLst>
      <p:ext uri="{BB962C8B-B14F-4D97-AF65-F5344CB8AC3E}">
        <p14:creationId xmlns:p14="http://schemas.microsoft.com/office/powerpoint/2010/main" val="13815811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a:spLocks noChangeArrowheads="1"/>
          </p:cNvSpPr>
          <p:nvPr/>
        </p:nvSpPr>
        <p:spPr bwMode="auto">
          <a:xfrm>
            <a:off x="684212" y="1484313"/>
            <a:ext cx="6552083"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进行比较时面临的问题</a:t>
            </a:r>
          </a:p>
        </p:txBody>
      </p:sp>
      <p:sp>
        <p:nvSpPr>
          <p:cNvPr id="7" name="文本框 8"/>
          <p:cNvSpPr txBox="1">
            <a:spLocks noChangeArrowheads="1"/>
          </p:cNvSpPr>
          <p:nvPr/>
        </p:nvSpPr>
        <p:spPr bwMode="auto">
          <a:xfrm>
            <a:off x="971600" y="2852936"/>
            <a:ext cx="697937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测试性能与泛化性能有所差异</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测试集的选择对性能评估影响较大</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学习器产生的判定结果也可能具有随机性</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rPr>
              <a:t>· · ·</a:t>
            </a:r>
            <a:endParaRPr lang="zh-CN" alt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327307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a:spLocks noChangeArrowheads="1"/>
          </p:cNvSpPr>
          <p:nvPr/>
        </p:nvSpPr>
        <p:spPr bwMode="auto">
          <a:xfrm>
            <a:off x="684212" y="1484313"/>
            <a:ext cx="3383731"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比较检验</a:t>
            </a:r>
          </a:p>
        </p:txBody>
      </p:sp>
      <p:sp>
        <p:nvSpPr>
          <p:cNvPr id="7" name="文本框 8"/>
          <p:cNvSpPr txBox="1">
            <a:spLocks noChangeArrowheads="1"/>
          </p:cNvSpPr>
          <p:nvPr/>
        </p:nvSpPr>
        <p:spPr bwMode="auto">
          <a:xfrm>
            <a:off x="971600" y="2636912"/>
            <a:ext cx="3096344"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显著性检验</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二项检验</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交叉验证</a:t>
            </a:r>
            <a:r>
              <a:rPr lang="en-US" altLang="zh-CN" sz="2400" dirty="0">
                <a:latin typeface="微软雅黑" panose="020B0503020204020204" pitchFamily="34" charset="-122"/>
                <a:ea typeface="微软雅黑" panose="020B0503020204020204" pitchFamily="34" charset="-122"/>
              </a:rPr>
              <a:t>t</a:t>
            </a:r>
            <a:r>
              <a:rPr lang="zh-CN" altLang="en-US" sz="2400" dirty="0">
                <a:latin typeface="微软雅黑" panose="020B0503020204020204" pitchFamily="34" charset="-122"/>
                <a:ea typeface="微软雅黑" panose="020B0503020204020204" pitchFamily="34" charset="-122"/>
              </a:rPr>
              <a:t>检验</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en-US" altLang="zh-CN" sz="2400" dirty="0" err="1">
                <a:latin typeface="微软雅黑" panose="020B0503020204020204" pitchFamily="34" charset="-122"/>
                <a:ea typeface="微软雅黑" panose="020B0503020204020204" pitchFamily="34" charset="-122"/>
              </a:rPr>
              <a:t>McNemar</a:t>
            </a:r>
            <a:r>
              <a:rPr lang="zh-CN" altLang="en-US" sz="2400" dirty="0">
                <a:latin typeface="微软雅黑" panose="020B0503020204020204" pitchFamily="34" charset="-122"/>
                <a:ea typeface="微软雅黑" panose="020B0503020204020204" pitchFamily="34" charset="-122"/>
              </a:rPr>
              <a:t>检验</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rPr>
              <a:t>Friedman</a:t>
            </a:r>
            <a:r>
              <a:rPr lang="zh-CN" altLang="en-US" sz="2400" dirty="0">
                <a:latin typeface="微软雅黑" panose="020B0503020204020204" pitchFamily="34" charset="-122"/>
                <a:ea typeface="微软雅黑" panose="020B0503020204020204" pitchFamily="34" charset="-122"/>
              </a:rPr>
              <a:t>检验</a:t>
            </a:r>
          </a:p>
        </p:txBody>
      </p:sp>
    </p:spTree>
    <p:extLst>
      <p:ext uri="{BB962C8B-B14F-4D97-AF65-F5344CB8AC3E}">
        <p14:creationId xmlns:p14="http://schemas.microsoft.com/office/powerpoint/2010/main" val="411355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a:extLst>
              <a:ext uri="{FF2B5EF4-FFF2-40B4-BE49-F238E27FC236}">
                <a16:creationId xmlns:a16="http://schemas.microsoft.com/office/drawing/2014/main" id="{B3C9E783-F688-4FED-8835-84EC753D48BF}"/>
              </a:ext>
            </a:extLst>
          </p:cNvPr>
          <p:cNvSpPr txBox="1">
            <a:spLocks noChangeArrowheads="1"/>
          </p:cNvSpPr>
          <p:nvPr/>
        </p:nvSpPr>
        <p:spPr bwMode="auto">
          <a:xfrm>
            <a:off x="684000" y="1483200"/>
            <a:ext cx="486011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显著性检验 </a:t>
            </a:r>
            <a:r>
              <a:rPr lang="en-US" altLang="zh-CN" sz="3200" dirty="0">
                <a:latin typeface="微软雅黑" panose="020B0503020204020204" pitchFamily="34" charset="-122"/>
                <a:ea typeface="微软雅黑" panose="020B0503020204020204" pitchFamily="34" charset="-122"/>
              </a:rPr>
              <a:t>- </a:t>
            </a:r>
            <a:r>
              <a:rPr lang="zh-CN" altLang="en-US" sz="3200" dirty="0">
                <a:latin typeface="微软雅黑" panose="020B0503020204020204" pitchFamily="34" charset="-122"/>
                <a:ea typeface="微软雅黑" panose="020B0503020204020204" pitchFamily="34" charset="-122"/>
              </a:rPr>
              <a:t>含义</a:t>
            </a:r>
          </a:p>
        </p:txBody>
      </p:sp>
      <p:sp>
        <p:nvSpPr>
          <p:cNvPr id="21" name="矩形 20">
            <a:extLst>
              <a:ext uri="{FF2B5EF4-FFF2-40B4-BE49-F238E27FC236}">
                <a16:creationId xmlns:a16="http://schemas.microsoft.com/office/drawing/2014/main" id="{C53DA8FC-C4BA-49F8-8D49-578BA5BE6082}"/>
              </a:ext>
            </a:extLst>
          </p:cNvPr>
          <p:cNvSpPr/>
          <p:nvPr/>
        </p:nvSpPr>
        <p:spPr>
          <a:xfrm>
            <a:off x="720000" y="2924944"/>
            <a:ext cx="7452400" cy="1754326"/>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对随机变量参数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分布形式做出一个假设</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利用样本信息来判断总体的真实情况与原假设是否显著地有差异</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60033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文本框 1">
            <a:extLst>
              <a:ext uri="{FF2B5EF4-FFF2-40B4-BE49-F238E27FC236}">
                <a16:creationId xmlns:a16="http://schemas.microsoft.com/office/drawing/2014/main" id="{3FF8E338-617C-4540-AFF3-4AC56E0A7213}"/>
              </a:ext>
            </a:extLst>
          </p:cNvPr>
          <p:cNvSpPr txBox="1">
            <a:spLocks noChangeArrowheads="1"/>
          </p:cNvSpPr>
          <p:nvPr/>
        </p:nvSpPr>
        <p:spPr bwMode="auto">
          <a:xfrm>
            <a:off x="2043113" y="2246313"/>
            <a:ext cx="5049837" cy="286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1200150" indent="-45720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000"/>
              <a:t>1.</a:t>
            </a:r>
            <a:r>
              <a:rPr lang="zh-CN" altLang="en-US" sz="2000"/>
              <a:t>简介模型选择问题</a:t>
            </a:r>
            <a:endParaRPr lang="en-US" altLang="zh-CN" sz="2000"/>
          </a:p>
          <a:p>
            <a:pPr lvl="1">
              <a:spcBef>
                <a:spcPct val="0"/>
              </a:spcBef>
              <a:buFont typeface="Arial" panose="020B0604020202020204" pitchFamily="34" charset="0"/>
              <a:buAutoNum type="alphaLcParenR"/>
            </a:pPr>
            <a:r>
              <a:rPr lang="zh-CN" altLang="en-US" sz="2000"/>
              <a:t>经验误差与泛化误差</a:t>
            </a:r>
            <a:endParaRPr lang="en-US" altLang="zh-CN" sz="2000"/>
          </a:p>
          <a:p>
            <a:pPr lvl="1">
              <a:spcBef>
                <a:spcPct val="0"/>
              </a:spcBef>
              <a:buFont typeface="Arial" panose="020B0604020202020204" pitchFamily="34" charset="0"/>
              <a:buAutoNum type="alphaLcParenR"/>
            </a:pPr>
            <a:r>
              <a:rPr lang="zh-CN" altLang="en-US" sz="2000"/>
              <a:t>过拟合与欠拟合</a:t>
            </a:r>
            <a:endParaRPr lang="en-US" altLang="zh-CN" sz="2000"/>
          </a:p>
          <a:p>
            <a:pPr lvl="1">
              <a:spcBef>
                <a:spcPct val="0"/>
              </a:spcBef>
              <a:buFont typeface="Arial" panose="020B0604020202020204" pitchFamily="34" charset="0"/>
              <a:buAutoNum type="alphaLcParenR"/>
            </a:pPr>
            <a:r>
              <a:rPr lang="zh-CN" altLang="en-US" sz="2000"/>
              <a:t>应对拟合问题</a:t>
            </a:r>
            <a:endParaRPr lang="en-US" altLang="zh-CN" sz="2000"/>
          </a:p>
          <a:p>
            <a:pPr>
              <a:spcBef>
                <a:spcPct val="0"/>
              </a:spcBef>
              <a:buFontTx/>
              <a:buNone/>
            </a:pPr>
            <a:r>
              <a:rPr lang="en-US" altLang="zh-CN" sz="2000"/>
              <a:t>2.</a:t>
            </a:r>
            <a:r>
              <a:rPr lang="zh-CN" altLang="en-US" sz="2000"/>
              <a:t>评估方法</a:t>
            </a:r>
            <a:r>
              <a:rPr lang="en-US" altLang="zh-CN" sz="2000"/>
              <a:t>(</a:t>
            </a:r>
            <a:r>
              <a:rPr lang="zh-CN" altLang="en-US" sz="2000"/>
              <a:t>监督学习</a:t>
            </a:r>
            <a:r>
              <a:rPr lang="en-US" altLang="zh-CN" sz="2000"/>
              <a:t>)</a:t>
            </a:r>
          </a:p>
          <a:p>
            <a:pPr lvl="1">
              <a:spcBef>
                <a:spcPct val="0"/>
              </a:spcBef>
              <a:buFont typeface="Arial" panose="020B0604020202020204" pitchFamily="34" charset="0"/>
              <a:buAutoNum type="alphaLcParenR"/>
            </a:pPr>
            <a:r>
              <a:rPr lang="zh-CN" altLang="en-US" sz="2000"/>
              <a:t>留出法</a:t>
            </a:r>
            <a:r>
              <a:rPr lang="en-US" altLang="zh-CN" sz="2000"/>
              <a:t>(hold-out)</a:t>
            </a:r>
          </a:p>
          <a:p>
            <a:pPr lvl="1">
              <a:spcBef>
                <a:spcPct val="0"/>
              </a:spcBef>
              <a:buFont typeface="Arial" panose="020B0604020202020204" pitchFamily="34" charset="0"/>
              <a:buAutoNum type="alphaLcParenR"/>
            </a:pPr>
            <a:r>
              <a:rPr lang="zh-CN" altLang="en-US" sz="2000"/>
              <a:t>交叉验证法</a:t>
            </a:r>
            <a:r>
              <a:rPr lang="en-US" altLang="zh-CN" sz="2000"/>
              <a:t>(cross validation)</a:t>
            </a:r>
          </a:p>
          <a:p>
            <a:pPr lvl="1">
              <a:spcBef>
                <a:spcPct val="0"/>
              </a:spcBef>
              <a:buFont typeface="Arial" panose="020B0604020202020204" pitchFamily="34" charset="0"/>
              <a:buAutoNum type="alphaLcParenR"/>
            </a:pPr>
            <a:r>
              <a:rPr lang="zh-CN" altLang="en-US" sz="2000"/>
              <a:t>自助法</a:t>
            </a:r>
            <a:r>
              <a:rPr lang="en-US" altLang="zh-CN" sz="2000"/>
              <a:t>(bootstrapping)</a:t>
            </a:r>
          </a:p>
          <a:p>
            <a:pPr lvl="1">
              <a:spcBef>
                <a:spcPct val="0"/>
              </a:spcBef>
              <a:buFont typeface="Arial" panose="020B0604020202020204" pitchFamily="34" charset="0"/>
              <a:buAutoNum type="alphaLcParenR"/>
            </a:pPr>
            <a:r>
              <a:rPr lang="zh-CN" altLang="en-US" sz="2000"/>
              <a:t>更为一般的方法</a:t>
            </a:r>
          </a:p>
        </p:txBody>
      </p:sp>
      <p:sp>
        <p:nvSpPr>
          <p:cNvPr id="7171" name="文本框 2">
            <a:extLst>
              <a:ext uri="{FF2B5EF4-FFF2-40B4-BE49-F238E27FC236}">
                <a16:creationId xmlns:a16="http://schemas.microsoft.com/office/drawing/2014/main" id="{E6E0C69E-7CF4-4035-AAB6-3379A4EFE421}"/>
              </a:ext>
            </a:extLst>
          </p:cNvPr>
          <p:cNvSpPr txBox="1">
            <a:spLocks noChangeArrowheads="1"/>
          </p:cNvSpPr>
          <p:nvPr/>
        </p:nvSpPr>
        <p:spPr bwMode="auto">
          <a:xfrm>
            <a:off x="1416050" y="1773238"/>
            <a:ext cx="11080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概要：</a:t>
            </a:r>
          </a:p>
        </p:txBody>
      </p:sp>
    </p:spTree>
    <p:extLst>
      <p:ext uri="{BB962C8B-B14F-4D97-AF65-F5344CB8AC3E}">
        <p14:creationId xmlns:p14="http://schemas.microsoft.com/office/powerpoint/2010/main" val="6154414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53DA8FC-C4BA-49F8-8D49-578BA5BE6082}"/>
              </a:ext>
            </a:extLst>
          </p:cNvPr>
          <p:cNvSpPr/>
          <p:nvPr/>
        </p:nvSpPr>
        <p:spPr>
          <a:xfrm>
            <a:off x="720000" y="2776860"/>
            <a:ext cx="7541348" cy="2308324"/>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常把一个要检验的假设记作</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a:t>
            </a:r>
            <a:r>
              <a:rPr lang="zh-CN" altLang="en-US" sz="2400" dirty="0">
                <a:latin typeface="微软雅黑" panose="020B0503020204020204" pitchFamily="34" charset="-122"/>
                <a:ea typeface="微软雅黑" panose="020B0503020204020204" pitchFamily="34" charset="-122"/>
              </a:rPr>
              <a:t>，称为原假设</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零假设 </a:t>
            </a:r>
            <a:r>
              <a:rPr lang="en-US" altLang="zh-CN" sz="2400" dirty="0">
                <a:latin typeface="微软雅黑" panose="020B0503020204020204" pitchFamily="34" charset="-122"/>
                <a:ea typeface="微软雅黑" panose="020B0503020204020204" pitchFamily="34" charset="-122"/>
              </a:rPr>
              <a:t>(null hypothesis) </a:t>
            </a: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与</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a:t>
            </a:r>
            <a:r>
              <a:rPr lang="zh-CN" altLang="en-US" sz="2400" dirty="0">
                <a:latin typeface="微软雅黑" panose="020B0503020204020204" pitchFamily="34" charset="-122"/>
                <a:ea typeface="微软雅黑" panose="020B0503020204020204" pitchFamily="34" charset="-122"/>
              </a:rPr>
              <a:t>对立的假设记作</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，称为备择假设  </a:t>
            </a:r>
            <a:r>
              <a:rPr lang="en-US" altLang="zh-CN" sz="2400" dirty="0">
                <a:latin typeface="微软雅黑" panose="020B0503020204020204" pitchFamily="34" charset="-122"/>
                <a:ea typeface="微软雅黑" panose="020B0503020204020204" pitchFamily="34" charset="-122"/>
              </a:rPr>
              <a:t>(alternative hypothesis) </a:t>
            </a:r>
            <a:endParaRPr lang="zh-CN" altLang="en-US" sz="24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3C9E783-F688-4FED-8835-84EC753D48BF}"/>
              </a:ext>
            </a:extLst>
          </p:cNvPr>
          <p:cNvSpPr txBox="1">
            <a:spLocks noChangeArrowheads="1"/>
          </p:cNvSpPr>
          <p:nvPr/>
        </p:nvSpPr>
        <p:spPr bwMode="auto">
          <a:xfrm>
            <a:off x="684000" y="1483200"/>
            <a:ext cx="486011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显著性检验 </a:t>
            </a:r>
            <a:r>
              <a:rPr lang="en-US" altLang="zh-CN" sz="3200" dirty="0">
                <a:latin typeface="微软雅黑" panose="020B0503020204020204" pitchFamily="34" charset="-122"/>
                <a:ea typeface="微软雅黑" panose="020B0503020204020204" pitchFamily="34" charset="-122"/>
              </a:rPr>
              <a:t>- </a:t>
            </a:r>
            <a:r>
              <a:rPr lang="zh-CN" altLang="en-US" sz="3200" dirty="0">
                <a:latin typeface="微软雅黑" panose="020B0503020204020204" pitchFamily="34" charset="-122"/>
                <a:ea typeface="微软雅黑" panose="020B0503020204020204" pitchFamily="34" charset="-122"/>
              </a:rPr>
              <a:t>含义</a:t>
            </a:r>
          </a:p>
        </p:txBody>
      </p:sp>
    </p:spTree>
    <p:extLst>
      <p:ext uri="{BB962C8B-B14F-4D97-AF65-F5344CB8AC3E}">
        <p14:creationId xmlns:p14="http://schemas.microsoft.com/office/powerpoint/2010/main" val="10469296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53DA8FC-C4BA-49F8-8D49-578BA5BE6082}"/>
              </a:ext>
            </a:extLst>
          </p:cNvPr>
          <p:cNvSpPr/>
          <p:nvPr/>
        </p:nvSpPr>
        <p:spPr>
          <a:xfrm>
            <a:off x="467544" y="2276872"/>
            <a:ext cx="8352920" cy="3970318"/>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第一类错误：</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a:t>
            </a:r>
            <a:r>
              <a:rPr lang="zh-CN" altLang="en-US" sz="2400" b="1" dirty="0">
                <a:latin typeface="微软雅黑" panose="020B0503020204020204" pitchFamily="34" charset="-122"/>
                <a:ea typeface="微软雅黑" panose="020B0503020204020204" pitchFamily="34" charset="-122"/>
              </a:rPr>
              <a:t>为真</a:t>
            </a:r>
            <a:r>
              <a:rPr lang="zh-CN" altLang="en-US" sz="2400" dirty="0">
                <a:latin typeface="微软雅黑" panose="020B0503020204020204" pitchFamily="34" charset="-122"/>
                <a:ea typeface="微软雅黑" panose="020B0503020204020204" pitchFamily="34" charset="-122"/>
              </a:rPr>
              <a:t>时检验结论</a:t>
            </a:r>
            <a:r>
              <a:rPr lang="zh-CN" altLang="en-US" sz="2400" b="1" dirty="0">
                <a:latin typeface="微软雅黑" panose="020B0503020204020204" pitchFamily="34" charset="-122"/>
                <a:ea typeface="微软雅黑" panose="020B0503020204020204" pitchFamily="34" charset="-122"/>
              </a:rPr>
              <a:t>却放弃</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 </a:t>
            </a:r>
            <a:r>
              <a:rPr lang="zh-CN" altLang="en-US" sz="2400" dirty="0">
                <a:latin typeface="微软雅黑" panose="020B0503020204020204" pitchFamily="34" charset="-122"/>
                <a:ea typeface="微软雅黑" panose="020B0503020204020204" pitchFamily="34" charset="-122"/>
              </a:rPr>
              <a:t>，记其概率为</a:t>
            </a:r>
            <a:r>
              <a:rPr lang="en-US" altLang="zh-CN" sz="2400" dirty="0">
                <a:latin typeface="微软雅黑" panose="020B0503020204020204" pitchFamily="34" charset="-122"/>
                <a:ea typeface="微软雅黑" panose="020B0503020204020204" pitchFamily="34" charset="-122"/>
              </a:rPr>
              <a:t>α</a:t>
            </a: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第二类错误：</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a:t>
            </a:r>
            <a:r>
              <a:rPr lang="zh-CN" altLang="en-US" sz="2400" dirty="0">
                <a:latin typeface="微软雅黑" panose="020B0503020204020204" pitchFamily="34" charset="-122"/>
                <a:ea typeface="微软雅黑" panose="020B0503020204020204" pitchFamily="34" charset="-122"/>
              </a:rPr>
              <a:t>为假时检验结论却接受</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 </a:t>
            </a:r>
            <a:r>
              <a:rPr lang="zh-CN" altLang="en-US" sz="2400" dirty="0">
                <a:latin typeface="微软雅黑" panose="020B0503020204020204" pitchFamily="34" charset="-122"/>
                <a:ea typeface="微软雅黑" panose="020B0503020204020204" pitchFamily="34" charset="-122"/>
              </a:rPr>
              <a:t>，记其概率为</a:t>
            </a:r>
            <a:r>
              <a:rPr lang="en-US" altLang="zh-CN" sz="2400" dirty="0">
                <a:latin typeface="微软雅黑" panose="020B0503020204020204" pitchFamily="34" charset="-122"/>
                <a:ea typeface="微软雅黑" panose="020B0503020204020204" pitchFamily="34" charset="-122"/>
              </a:rPr>
              <a:t>β</a:t>
            </a: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仅限定犯第一类错误的最大概率</a:t>
            </a:r>
            <a:r>
              <a:rPr lang="en-US" altLang="zh-CN" sz="2400" dirty="0">
                <a:latin typeface="微软雅黑" panose="020B0503020204020204" pitchFamily="34" charset="-122"/>
                <a:ea typeface="微软雅黑" panose="020B0503020204020204" pitchFamily="34" charset="-122"/>
              </a:rPr>
              <a:t>α——</a:t>
            </a:r>
            <a:r>
              <a:rPr lang="zh-CN" altLang="en-US" sz="2400" dirty="0">
                <a:latin typeface="微软雅黑" panose="020B0503020204020204" pitchFamily="34" charset="-122"/>
                <a:ea typeface="微软雅黑" panose="020B0503020204020204" pitchFamily="34" charset="-122"/>
              </a:rPr>
              <a:t>显著性检验</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rPr>
              <a:t>α——</a:t>
            </a:r>
            <a:r>
              <a:rPr lang="zh-CN" altLang="en-US" sz="2400" dirty="0">
                <a:latin typeface="微软雅黑" panose="020B0503020204020204" pitchFamily="34" charset="-122"/>
                <a:ea typeface="微软雅黑" panose="020B0503020204020204" pitchFamily="34" charset="-122"/>
              </a:rPr>
              <a:t>显著性水平</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拒绝</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a:t>
            </a:r>
            <a:r>
              <a:rPr lang="zh-CN" altLang="en-US" sz="2400" dirty="0">
                <a:latin typeface="微软雅黑" panose="020B0503020204020204" pitchFamily="34" charset="-122"/>
                <a:ea typeface="微软雅黑" panose="020B0503020204020204" pitchFamily="34" charset="-122"/>
              </a:rPr>
              <a:t>的检验统计量取值范围</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拒绝域</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rPr>
              <a:t>1-α——</a:t>
            </a:r>
            <a:r>
              <a:rPr lang="zh-CN" altLang="en-US" sz="2400" dirty="0">
                <a:latin typeface="微软雅黑" panose="020B0503020204020204" pitchFamily="34" charset="-122"/>
                <a:ea typeface="微软雅黑" panose="020B0503020204020204" pitchFamily="34" charset="-122"/>
              </a:rPr>
              <a:t>置信水平</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不拒绝</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a:t>
            </a:r>
            <a:r>
              <a:rPr lang="zh-CN" altLang="en-US" sz="2400" dirty="0">
                <a:latin typeface="微软雅黑" panose="020B0503020204020204" pitchFamily="34" charset="-122"/>
                <a:ea typeface="微软雅黑" panose="020B0503020204020204" pitchFamily="34" charset="-122"/>
              </a:rPr>
              <a:t>的检验统计量取值范围</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置信区间</a:t>
            </a:r>
            <a:endParaRPr lang="en-US" altLang="zh-CN" sz="24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3C9E783-F688-4FED-8835-84EC753D48BF}"/>
              </a:ext>
            </a:extLst>
          </p:cNvPr>
          <p:cNvSpPr txBox="1">
            <a:spLocks noChangeArrowheads="1"/>
          </p:cNvSpPr>
          <p:nvPr/>
        </p:nvSpPr>
        <p:spPr bwMode="auto">
          <a:xfrm>
            <a:off x="684000" y="1483200"/>
            <a:ext cx="486011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显著性检验 </a:t>
            </a:r>
            <a:r>
              <a:rPr lang="en-US" altLang="zh-CN" sz="3200" dirty="0">
                <a:latin typeface="微软雅黑" panose="020B0503020204020204" pitchFamily="34" charset="-122"/>
                <a:ea typeface="微软雅黑" panose="020B0503020204020204" pitchFamily="34" charset="-122"/>
              </a:rPr>
              <a:t>- </a:t>
            </a:r>
            <a:r>
              <a:rPr lang="zh-CN" altLang="en-US" sz="3200" dirty="0">
                <a:latin typeface="微软雅黑" panose="020B0503020204020204" pitchFamily="34" charset="-122"/>
                <a:ea typeface="微软雅黑" panose="020B0503020204020204" pitchFamily="34" charset="-122"/>
              </a:rPr>
              <a:t>含义</a:t>
            </a:r>
          </a:p>
        </p:txBody>
      </p:sp>
      <p:sp>
        <p:nvSpPr>
          <p:cNvPr id="2" name="右大括号 1"/>
          <p:cNvSpPr/>
          <p:nvPr/>
        </p:nvSpPr>
        <p:spPr>
          <a:xfrm>
            <a:off x="7236296" y="5229200"/>
            <a:ext cx="216024" cy="720080"/>
          </a:xfrm>
          <a:prstGeom prst="rightBrace">
            <a:avLst>
              <a:gd name="adj1" fmla="val 19773"/>
              <a:gd name="adj2" fmla="val 5000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 name="矩形 2"/>
          <p:cNvSpPr/>
          <p:nvPr/>
        </p:nvSpPr>
        <p:spPr>
          <a:xfrm>
            <a:off x="7582394" y="5290305"/>
            <a:ext cx="1107996" cy="507831"/>
          </a:xfrm>
          <a:prstGeom prst="rect">
            <a:avLst/>
          </a:prstGeom>
        </p:spPr>
        <p:txBody>
          <a:bodyPr wrap="none">
            <a:spAutoFit/>
          </a:bodyPr>
          <a:lstStyle/>
          <a:p>
            <a:pPr>
              <a:lnSpc>
                <a:spcPct val="150000"/>
              </a:lnSpc>
            </a:pPr>
            <a:r>
              <a:rPr lang="zh-CN" altLang="en-US" dirty="0">
                <a:latin typeface="微软雅黑" panose="020B0503020204020204" pitchFamily="34" charset="-122"/>
                <a:ea typeface="微软雅黑" panose="020B0503020204020204" pitchFamily="34" charset="-122"/>
              </a:rPr>
              <a:t>区间估计</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15180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53DA8FC-C4BA-49F8-8D49-578BA5BE6082}"/>
              </a:ext>
            </a:extLst>
          </p:cNvPr>
          <p:cNvSpPr/>
          <p:nvPr/>
        </p:nvSpPr>
        <p:spPr>
          <a:xfrm>
            <a:off x="684000" y="3140968"/>
            <a:ext cx="7992888" cy="1754326"/>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小概率原理：小概率事件在一次试验中几乎不可能发生</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当检验统计量的观察值落在拒绝域时，认为样本显著表明了差异的存在</a:t>
            </a:r>
            <a:endParaRPr lang="en-US" altLang="zh-CN" sz="24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3C9E783-F688-4FED-8835-84EC753D48BF}"/>
              </a:ext>
            </a:extLst>
          </p:cNvPr>
          <p:cNvSpPr txBox="1">
            <a:spLocks noChangeArrowheads="1"/>
          </p:cNvSpPr>
          <p:nvPr/>
        </p:nvSpPr>
        <p:spPr bwMode="auto">
          <a:xfrm>
            <a:off x="684000" y="1483200"/>
            <a:ext cx="486011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显著性检验 </a:t>
            </a:r>
            <a:r>
              <a:rPr lang="en-US" altLang="zh-CN" sz="3200" dirty="0">
                <a:latin typeface="微软雅黑" panose="020B0503020204020204" pitchFamily="34" charset="-122"/>
                <a:ea typeface="微软雅黑" panose="020B0503020204020204" pitchFamily="34" charset="-122"/>
              </a:rPr>
              <a:t>- </a:t>
            </a:r>
            <a:r>
              <a:rPr lang="zh-CN" altLang="en-US" sz="3200" dirty="0">
                <a:latin typeface="微软雅黑" panose="020B0503020204020204" pitchFamily="34" charset="-122"/>
                <a:ea typeface="微软雅黑" panose="020B0503020204020204" pitchFamily="34" charset="-122"/>
              </a:rPr>
              <a:t>原理</a:t>
            </a:r>
          </a:p>
        </p:txBody>
      </p:sp>
    </p:spTree>
    <p:extLst>
      <p:ext uri="{BB962C8B-B14F-4D97-AF65-F5344CB8AC3E}">
        <p14:creationId xmlns:p14="http://schemas.microsoft.com/office/powerpoint/2010/main" val="39522629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a:spLocks noChangeArrowheads="1"/>
          </p:cNvSpPr>
          <p:nvPr/>
        </p:nvSpPr>
        <p:spPr bwMode="auto">
          <a:xfrm>
            <a:off x="684213" y="1484313"/>
            <a:ext cx="2231604"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二项检验</a:t>
            </a:r>
          </a:p>
        </p:txBody>
      </p:sp>
      <p:sp>
        <p:nvSpPr>
          <p:cNvPr id="7" name="文本框 8"/>
          <p:cNvSpPr txBox="1">
            <a:spLocks noChangeArrowheads="1"/>
          </p:cNvSpPr>
          <p:nvPr/>
        </p:nvSpPr>
        <p:spPr bwMode="auto">
          <a:xfrm>
            <a:off x="971600" y="2852936"/>
            <a:ext cx="727821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针对</a:t>
            </a:r>
            <a:r>
              <a:rPr lang="zh-CN" altLang="en-US" sz="2400" b="1" dirty="0">
                <a:latin typeface="微软雅黑" panose="020B0503020204020204" pitchFamily="34" charset="-122"/>
                <a:ea typeface="微软雅黑" panose="020B0503020204020204" pitchFamily="34" charset="-122"/>
              </a:rPr>
              <a:t>单一</a:t>
            </a:r>
            <a:r>
              <a:rPr lang="zh-CN" altLang="en-US" sz="2400" dirty="0">
                <a:latin typeface="微软雅黑" panose="020B0503020204020204" pitchFamily="34" charset="-122"/>
                <a:ea typeface="微软雅黑" panose="020B0503020204020204" pitchFamily="34" charset="-122"/>
              </a:rPr>
              <a:t>学习器在</a:t>
            </a:r>
            <a:r>
              <a:rPr lang="zh-CN" altLang="en-US" sz="2400" b="1" dirty="0">
                <a:latin typeface="微软雅黑" panose="020B0503020204020204" pitchFamily="34" charset="-122"/>
                <a:ea typeface="微软雅黑" panose="020B0503020204020204" pitchFamily="34" charset="-122"/>
              </a:rPr>
              <a:t>单一</a:t>
            </a:r>
            <a:r>
              <a:rPr lang="zh-CN" altLang="en-US" sz="2400" dirty="0">
                <a:latin typeface="微软雅黑" panose="020B0503020204020204" pitchFamily="34" charset="-122"/>
                <a:ea typeface="微软雅黑" panose="020B0503020204020204" pitchFamily="34" charset="-122"/>
              </a:rPr>
              <a:t>测试集上的错误率</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已知测试错误率，猜测泛化错误率</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直观上认为二者相近的可能性较大</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728248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411760" y="1412776"/>
            <a:ext cx="4536504" cy="45365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3959932" y="1700808"/>
            <a:ext cx="1440160" cy="523220"/>
          </a:xfrm>
          <a:prstGeom prst="rect">
            <a:avLst/>
          </a:prstGeom>
          <a:noFill/>
        </p:spPr>
        <p:txBody>
          <a:bodyPr wrap="square" rtlCol="0">
            <a:spAutoFit/>
          </a:bodyPr>
          <a:lstStyle/>
          <a:p>
            <a:pPr algn="ctr"/>
            <a:r>
              <a:rPr lang="zh-CN" altLang="en-US" sz="2800" dirty="0">
                <a:latin typeface="微软雅黑" panose="020B0503020204020204" pitchFamily="34" charset="-122"/>
                <a:ea typeface="微软雅黑" panose="020B0503020204020204" pitchFamily="34" charset="-122"/>
              </a:rPr>
              <a:t>全集</a:t>
            </a:r>
          </a:p>
        </p:txBody>
      </p:sp>
      <p:sp>
        <p:nvSpPr>
          <p:cNvPr id="8" name="椭圆 7"/>
          <p:cNvSpPr/>
          <p:nvPr/>
        </p:nvSpPr>
        <p:spPr>
          <a:xfrm>
            <a:off x="4680012" y="2650538"/>
            <a:ext cx="2060980" cy="206098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990422" y="2938570"/>
            <a:ext cx="1440160" cy="461665"/>
          </a:xfrm>
          <a:prstGeom prst="rect">
            <a:avLst/>
          </a:prstGeom>
          <a:noFill/>
        </p:spPr>
        <p:txBody>
          <a:bodyPr wrap="square" rtlCol="0">
            <a:spAutoFit/>
          </a:bodyPr>
          <a:lstStyle/>
          <a:p>
            <a:pPr algn="ctr"/>
            <a:r>
              <a:rPr lang="zh-CN" altLang="en-US" sz="2400" dirty="0">
                <a:latin typeface="微软雅黑" panose="020B0503020204020204" pitchFamily="34" charset="-122"/>
                <a:ea typeface="微软雅黑" panose="020B0503020204020204" pitchFamily="34" charset="-122"/>
              </a:rPr>
              <a:t>训练</a:t>
            </a:r>
          </a:p>
        </p:txBody>
      </p:sp>
      <p:sp>
        <p:nvSpPr>
          <p:cNvPr id="11" name="椭圆 10"/>
          <p:cNvSpPr/>
          <p:nvPr/>
        </p:nvSpPr>
        <p:spPr>
          <a:xfrm>
            <a:off x="3030549" y="3183877"/>
            <a:ext cx="994302" cy="99430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3180304" y="3322835"/>
            <a:ext cx="694793" cy="278915"/>
          </a:xfrm>
          <a:prstGeom prst="rect">
            <a:avLst/>
          </a:prstGeom>
          <a:noFill/>
        </p:spPr>
        <p:txBody>
          <a:bodyPr wrap="square" rtlCol="0">
            <a:spAutoFit/>
          </a:bodyPr>
          <a:lstStyle/>
          <a:p>
            <a:pPr algn="ctr"/>
            <a:r>
              <a:rPr lang="zh-CN" altLang="en-US" sz="2000" dirty="0">
                <a:latin typeface="微软雅黑" panose="020B0503020204020204" pitchFamily="34" charset="-122"/>
                <a:ea typeface="微软雅黑" panose="020B0503020204020204" pitchFamily="34" charset="-122"/>
              </a:rPr>
              <a:t>测试</a:t>
            </a:r>
          </a:p>
        </p:txBody>
      </p:sp>
    </p:spTree>
    <p:extLst>
      <p:ext uri="{BB962C8B-B14F-4D97-AF65-F5344CB8AC3E}">
        <p14:creationId xmlns:p14="http://schemas.microsoft.com/office/powerpoint/2010/main" val="374528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8" grpId="0" animBg="1"/>
      <p:bldP spid="9" grpId="0"/>
      <p:bldP spid="11" grpId="0" animBg="1"/>
      <p:bldP spid="1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411760" y="1412776"/>
            <a:ext cx="4536504" cy="45365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弦形 15"/>
          <p:cNvSpPr>
            <a:spLocks noChangeAspect="1"/>
          </p:cNvSpPr>
          <p:nvPr/>
        </p:nvSpPr>
        <p:spPr>
          <a:xfrm>
            <a:off x="2411760" y="1412776"/>
            <a:ext cx="4536000" cy="4536000"/>
          </a:xfrm>
          <a:prstGeom prst="chord">
            <a:avLst>
              <a:gd name="adj1" fmla="val 4719894"/>
              <a:gd name="adj2" fmla="val 16876993"/>
            </a:avLst>
          </a:prstGeom>
          <a:solidFill>
            <a:srgbClr val="FF9F9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弦形 9"/>
          <p:cNvSpPr>
            <a:spLocks noChangeAspect="1"/>
          </p:cNvSpPr>
          <p:nvPr/>
        </p:nvSpPr>
        <p:spPr>
          <a:xfrm>
            <a:off x="2422911" y="1413280"/>
            <a:ext cx="4536000" cy="4536000"/>
          </a:xfrm>
          <a:prstGeom prst="chord">
            <a:avLst>
              <a:gd name="adj1" fmla="val 7299028"/>
              <a:gd name="adj2" fmla="val 14329437"/>
            </a:avLst>
          </a:prstGeom>
          <a:solidFill>
            <a:srgbClr val="FF9F9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012" y="2650538"/>
            <a:ext cx="2060980" cy="206098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3030549" y="3183877"/>
            <a:ext cx="994302" cy="99430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弦形 12"/>
          <p:cNvSpPr/>
          <p:nvPr/>
        </p:nvSpPr>
        <p:spPr>
          <a:xfrm>
            <a:off x="3030549" y="3183877"/>
            <a:ext cx="994301" cy="994302"/>
          </a:xfrm>
          <a:prstGeom prst="chord">
            <a:avLst>
              <a:gd name="adj1" fmla="val 7299028"/>
              <a:gd name="adj2" fmla="val 14329437"/>
            </a:avLst>
          </a:prstGeom>
          <a:solidFill>
            <a:srgbClr val="FF9F9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3221785" y="3480973"/>
            <a:ext cx="1252855" cy="400110"/>
          </a:xfrm>
          <a:prstGeom prst="rect">
            <a:avLst/>
          </a:prstGeom>
          <a:noFill/>
        </p:spPr>
        <p:txBody>
          <a:bodyPr wrap="square" rtlCol="0">
            <a:spAutoFit/>
          </a:bodyPr>
          <a:lstStyle/>
          <a:p>
            <a:pPr algn="ctr"/>
            <a:r>
              <a:rPr lang="zh-CN" altLang="en-US" sz="2000" dirty="0">
                <a:latin typeface="微软雅黑" panose="020B0503020204020204" pitchFamily="34" charset="-122"/>
                <a:ea typeface="微软雅黑" panose="020B0503020204020204" pitchFamily="34" charset="-122"/>
              </a:rPr>
              <a:t>测试误差</a:t>
            </a:r>
          </a:p>
        </p:txBody>
      </p:sp>
      <p:sp>
        <p:nvSpPr>
          <p:cNvPr id="15" name="文本框 14"/>
          <p:cNvSpPr txBox="1"/>
          <p:nvPr/>
        </p:nvSpPr>
        <p:spPr>
          <a:xfrm>
            <a:off x="3527699" y="4863674"/>
            <a:ext cx="1252855" cy="400110"/>
          </a:xfrm>
          <a:prstGeom prst="rect">
            <a:avLst/>
          </a:prstGeom>
          <a:noFill/>
        </p:spPr>
        <p:txBody>
          <a:bodyPr wrap="square" rtlCol="0">
            <a:spAutoFit/>
          </a:bodyPr>
          <a:lstStyle/>
          <a:p>
            <a:pPr algn="ctr"/>
            <a:r>
              <a:rPr lang="zh-CN" altLang="en-US" sz="2000" dirty="0">
                <a:latin typeface="微软雅黑" panose="020B0503020204020204" pitchFamily="34" charset="-122"/>
                <a:ea typeface="微软雅黑" panose="020B0503020204020204" pitchFamily="34" charset="-122"/>
              </a:rPr>
              <a:t>泛化误差</a:t>
            </a:r>
          </a:p>
        </p:txBody>
      </p:sp>
      <p:sp>
        <p:nvSpPr>
          <p:cNvPr id="17" name="文本框 16"/>
          <p:cNvSpPr txBox="1"/>
          <p:nvPr/>
        </p:nvSpPr>
        <p:spPr>
          <a:xfrm>
            <a:off x="5217331" y="4863674"/>
            <a:ext cx="1252855" cy="400110"/>
          </a:xfrm>
          <a:prstGeom prst="rect">
            <a:avLst/>
          </a:prstGeom>
          <a:noFill/>
        </p:spPr>
        <p:txBody>
          <a:bodyPr wrap="square" rtlCol="0">
            <a:spAutoFit/>
          </a:bodyPr>
          <a:lstStyle/>
          <a:p>
            <a:pPr algn="ctr"/>
            <a:r>
              <a:rPr lang="zh-CN" altLang="en-US" sz="2000" dirty="0">
                <a:latin typeface="微软雅黑" panose="020B0503020204020204" pitchFamily="34" charset="-122"/>
                <a:ea typeface="微软雅黑" panose="020B0503020204020204" pitchFamily="34" charset="-122"/>
              </a:rPr>
              <a:t>泛化误差</a:t>
            </a:r>
          </a:p>
        </p:txBody>
      </p:sp>
    </p:spTree>
    <p:extLst>
      <p:ext uri="{BB962C8B-B14F-4D97-AF65-F5344CB8AC3E}">
        <p14:creationId xmlns:p14="http://schemas.microsoft.com/office/powerpoint/2010/main" val="3165153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5"/>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0"/>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0" grpId="0" animBg="1"/>
      <p:bldP spid="10" grpId="1" animBg="1"/>
      <p:bldP spid="13" grpId="0" animBg="1"/>
      <p:bldP spid="14" grpId="0"/>
      <p:bldP spid="15" grpId="0"/>
      <p:bldP spid="15" grpId="1"/>
      <p:bldP spid="1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组合 47"/>
          <p:cNvGrpSpPr/>
          <p:nvPr/>
        </p:nvGrpSpPr>
        <p:grpSpPr>
          <a:xfrm>
            <a:off x="2411760" y="1412776"/>
            <a:ext cx="4547151" cy="4536504"/>
            <a:chOff x="2411760" y="1412776"/>
            <a:chExt cx="4547151" cy="4536504"/>
          </a:xfrm>
        </p:grpSpPr>
        <p:sp>
          <p:nvSpPr>
            <p:cNvPr id="43" name="椭圆 42"/>
            <p:cNvSpPr/>
            <p:nvPr/>
          </p:nvSpPr>
          <p:spPr>
            <a:xfrm>
              <a:off x="2411760" y="1412776"/>
              <a:ext cx="4536504" cy="45365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弦形 43"/>
            <p:cNvSpPr>
              <a:spLocks noChangeAspect="1"/>
            </p:cNvSpPr>
            <p:nvPr/>
          </p:nvSpPr>
          <p:spPr>
            <a:xfrm>
              <a:off x="2422911" y="1413280"/>
              <a:ext cx="4536000" cy="4536000"/>
            </a:xfrm>
            <a:prstGeom prst="chord">
              <a:avLst>
                <a:gd name="adj1" fmla="val 6629773"/>
                <a:gd name="adj2" fmla="val 14934163"/>
              </a:avLst>
            </a:prstGeom>
            <a:solidFill>
              <a:srgbClr val="FF9F9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4680012" y="2650538"/>
              <a:ext cx="2060980" cy="206098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3030549" y="3183877"/>
              <a:ext cx="994302" cy="994302"/>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弦形 46"/>
            <p:cNvSpPr/>
            <p:nvPr/>
          </p:nvSpPr>
          <p:spPr>
            <a:xfrm>
              <a:off x="3041700" y="3183877"/>
              <a:ext cx="994301" cy="994302"/>
            </a:xfrm>
            <a:prstGeom prst="chord">
              <a:avLst>
                <a:gd name="adj1" fmla="val 7299028"/>
                <a:gd name="adj2" fmla="val 14329437"/>
              </a:avLst>
            </a:prstGeom>
            <a:solidFill>
              <a:srgbClr val="FF9F9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3302578" y="3450195"/>
            <a:ext cx="648072" cy="461665"/>
          </a:xfrm>
          <a:prstGeom prst="rect">
            <a:avLst/>
          </a:prstGeom>
          <a:noFill/>
        </p:spPr>
        <p:txBody>
          <a:bodyPr wrap="square" rtlCol="0">
            <a:spAutoFit/>
          </a:bodyPr>
          <a:lstStyle/>
          <a:p>
            <a:r>
              <a:rPr lang="en-US" altLang="zh-CN" sz="2400" b="1" dirty="0"/>
              <a:t> m</a:t>
            </a:r>
          </a:p>
        </p:txBody>
      </p:sp>
      <p:sp>
        <p:nvSpPr>
          <p:cNvPr id="18" name="文本框 17"/>
          <p:cNvSpPr txBox="1"/>
          <p:nvPr/>
        </p:nvSpPr>
        <p:spPr>
          <a:xfrm>
            <a:off x="1556416" y="3450194"/>
            <a:ext cx="648072" cy="461665"/>
          </a:xfrm>
          <a:prstGeom prst="rect">
            <a:avLst/>
          </a:prstGeom>
          <a:noFill/>
        </p:spPr>
        <p:txBody>
          <a:bodyPr wrap="square" rtlCol="0">
            <a:spAutoFit/>
          </a:bodyPr>
          <a:lstStyle/>
          <a:p>
            <a:r>
              <a:rPr lang="en-US" altLang="zh-CN" sz="2400" dirty="0"/>
              <a:t> m’</a:t>
            </a:r>
          </a:p>
        </p:txBody>
      </p:sp>
      <p:cxnSp>
        <p:nvCxnSpPr>
          <p:cNvPr id="9" name="直接连接符 8"/>
          <p:cNvCxnSpPr/>
          <p:nvPr/>
        </p:nvCxnSpPr>
        <p:spPr>
          <a:xfrm>
            <a:off x="2100927" y="3681027"/>
            <a:ext cx="1115279"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2" name="文本框 21"/>
              <p:cNvSpPr txBox="1"/>
              <p:nvPr/>
            </p:nvSpPr>
            <p:spPr>
              <a:xfrm>
                <a:off x="924420" y="4435816"/>
                <a:ext cx="1043847" cy="84221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sz="2800" i="1" smtClean="0">
                          <a:latin typeface="Cambria Math" panose="02040503050406030204" pitchFamily="18" charset="0"/>
                        </a:rPr>
                        <m:t>𝜀</m:t>
                      </m:r>
                      <m:r>
                        <a:rPr lang="en-US" altLang="zh-CN" sz="2800" i="1">
                          <a:latin typeface="Cambria Math" panose="02040503050406030204" pitchFamily="18" charset="0"/>
                        </a:rPr>
                        <m:t>=</m:t>
                      </m:r>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𝑚</m:t>
                          </m:r>
                          <m:r>
                            <a:rPr lang="en-US" altLang="zh-CN" sz="2800" b="0" i="1" smtClean="0">
                              <a:latin typeface="Cambria Math" panose="02040503050406030204" pitchFamily="18" charset="0"/>
                            </a:rPr>
                            <m:t>′</m:t>
                          </m:r>
                        </m:num>
                        <m:den>
                          <m:r>
                            <a:rPr lang="en-US" altLang="zh-CN" sz="2800" b="0" i="1" smtClean="0">
                              <a:latin typeface="Cambria Math" panose="02040503050406030204" pitchFamily="18" charset="0"/>
                            </a:rPr>
                            <m:t>𝑚</m:t>
                          </m:r>
                        </m:den>
                      </m:f>
                    </m:oMath>
                  </m:oMathPara>
                </a14:m>
                <a:endParaRPr lang="zh-CN" altLang="en-US" sz="2800" dirty="0"/>
              </a:p>
            </p:txBody>
          </p:sp>
        </mc:Choice>
        <mc:Fallback xmlns="">
          <p:sp>
            <p:nvSpPr>
              <p:cNvPr id="22" name="文本框 21"/>
              <p:cNvSpPr txBox="1">
                <a:spLocks noRot="1" noChangeAspect="1" noMove="1" noResize="1" noEditPoints="1" noAdjustHandles="1" noChangeArrowheads="1" noChangeShapeType="1" noTextEdit="1"/>
              </p:cNvSpPr>
              <p:nvPr/>
            </p:nvSpPr>
            <p:spPr>
              <a:xfrm>
                <a:off x="924420" y="4435816"/>
                <a:ext cx="1043847" cy="842218"/>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3" name="矩形 22"/>
              <p:cNvSpPr/>
              <p:nvPr/>
            </p:nvSpPr>
            <p:spPr>
              <a:xfrm>
                <a:off x="3527700" y="4595315"/>
                <a:ext cx="482119"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2800" i="1" smtClean="0">
                          <a:latin typeface="Cambria Math" panose="02040503050406030204" pitchFamily="18" charset="0"/>
                        </a:rPr>
                        <m:t>𝜂</m:t>
                      </m:r>
                    </m:oMath>
                  </m:oMathPara>
                </a14:m>
                <a:endParaRPr lang="zh-CN" altLang="en-US" sz="2800" dirty="0"/>
              </a:p>
            </p:txBody>
          </p:sp>
        </mc:Choice>
        <mc:Fallback xmlns="">
          <p:sp>
            <p:nvSpPr>
              <p:cNvPr id="23" name="矩形 22"/>
              <p:cNvSpPr>
                <a:spLocks noRot="1" noChangeAspect="1" noMove="1" noResize="1" noEditPoints="1" noAdjustHandles="1" noChangeArrowheads="1" noChangeShapeType="1" noTextEdit="1"/>
              </p:cNvSpPr>
              <p:nvPr/>
            </p:nvSpPr>
            <p:spPr>
              <a:xfrm>
                <a:off x="3527700" y="4595315"/>
                <a:ext cx="482119" cy="523220"/>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212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grpId="1" nodeType="with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500"/>
                                        <p:tgtEl>
                                          <p:spTgt spid="18"/>
                                        </p:tgtEl>
                                      </p:cBhvr>
                                    </p:animEffect>
                                  </p:childTnLst>
                                </p:cTn>
                              </p:par>
                              <p:par>
                                <p:cTn id="15" presetID="10"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1"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par>
                                <p:cTn id="23" presetID="10" presetClass="entr" presetSubtype="0" fill="hold" grpId="1"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48"/>
                                        </p:tgtEl>
                                      </p:cBhvr>
                                    </p:animEffect>
                                    <p:set>
                                      <p:cBhvr>
                                        <p:cTn id="30" dur="1" fill="hold">
                                          <p:stCondLst>
                                            <p:cond delay="499"/>
                                          </p:stCondLst>
                                        </p:cTn>
                                        <p:tgtEl>
                                          <p:spTgt spid="48"/>
                                        </p:tgtEl>
                                        <p:attrNameLst>
                                          <p:attrName>style.visibility</p:attrName>
                                        </p:attrNameLst>
                                      </p:cBhvr>
                                      <p:to>
                                        <p:strVal val="hidden"/>
                                      </p:to>
                                    </p:set>
                                  </p:childTnLst>
                                </p:cTn>
                              </p:par>
                              <p:par>
                                <p:cTn id="31" presetID="10" presetClass="exit" presetSubtype="0" fill="hold" grpId="0" nodeType="withEffect">
                                  <p:stCondLst>
                                    <p:cond delay="0"/>
                                  </p:stCondLst>
                                  <p:childTnLst>
                                    <p:animEffect transition="out" filter="fade">
                                      <p:cBhvr>
                                        <p:cTn id="32" dur="500"/>
                                        <p:tgtEl>
                                          <p:spTgt spid="4"/>
                                        </p:tgtEl>
                                      </p:cBhvr>
                                    </p:animEffect>
                                    <p:set>
                                      <p:cBhvr>
                                        <p:cTn id="33" dur="1" fill="hold">
                                          <p:stCondLst>
                                            <p:cond delay="499"/>
                                          </p:stCondLst>
                                        </p:cTn>
                                        <p:tgtEl>
                                          <p:spTgt spid="4"/>
                                        </p:tgtEl>
                                        <p:attrNameLst>
                                          <p:attrName>style.visibility</p:attrName>
                                        </p:attrNameLst>
                                      </p:cBhvr>
                                      <p:to>
                                        <p:strVal val="hidden"/>
                                      </p:to>
                                    </p:set>
                                  </p:childTnLst>
                                </p:cTn>
                              </p:par>
                              <p:par>
                                <p:cTn id="34" presetID="10" presetClass="exit" presetSubtype="0" fill="hold" grpId="0" nodeType="withEffect">
                                  <p:stCondLst>
                                    <p:cond delay="0"/>
                                  </p:stCondLst>
                                  <p:childTnLst>
                                    <p:animEffect transition="out" filter="fade">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par>
                                <p:cTn id="37" presetID="10" presetClass="exit" presetSubtype="0" fill="hold" nodeType="withEffect">
                                  <p:stCondLst>
                                    <p:cond delay="0"/>
                                  </p:stCondLst>
                                  <p:childTnLst>
                                    <p:animEffect transition="out" filter="fade">
                                      <p:cBhvr>
                                        <p:cTn id="38" dur="500"/>
                                        <p:tgtEl>
                                          <p:spTgt spid="9"/>
                                        </p:tgtEl>
                                      </p:cBhvr>
                                    </p:animEffect>
                                    <p:set>
                                      <p:cBhvr>
                                        <p:cTn id="39" dur="1" fill="hold">
                                          <p:stCondLst>
                                            <p:cond delay="499"/>
                                          </p:stCondLst>
                                        </p:cTn>
                                        <p:tgtEl>
                                          <p:spTgt spid="9"/>
                                        </p:tgtEl>
                                        <p:attrNameLst>
                                          <p:attrName>style.visibility</p:attrName>
                                        </p:attrNameLst>
                                      </p:cBhvr>
                                      <p:to>
                                        <p:strVal val="hidden"/>
                                      </p:to>
                                    </p:set>
                                  </p:childTnLst>
                                </p:cTn>
                              </p:par>
                              <p:par>
                                <p:cTn id="40" presetID="10" presetClass="exit" presetSubtype="0" fill="hold" grpId="0" nodeType="withEffect">
                                  <p:stCondLst>
                                    <p:cond delay="0"/>
                                  </p:stCondLst>
                                  <p:childTnLst>
                                    <p:animEffect transition="out" filter="fade">
                                      <p:cBhvr>
                                        <p:cTn id="41" dur="500"/>
                                        <p:tgtEl>
                                          <p:spTgt spid="22"/>
                                        </p:tgtEl>
                                      </p:cBhvr>
                                    </p:animEffect>
                                    <p:set>
                                      <p:cBhvr>
                                        <p:cTn id="42" dur="1" fill="hold">
                                          <p:stCondLst>
                                            <p:cond delay="499"/>
                                          </p:stCondLst>
                                        </p:cTn>
                                        <p:tgtEl>
                                          <p:spTgt spid="22"/>
                                        </p:tgtEl>
                                        <p:attrNameLst>
                                          <p:attrName>style.visibility</p:attrName>
                                        </p:attrNameLst>
                                      </p:cBhvr>
                                      <p:to>
                                        <p:strVal val="hidden"/>
                                      </p:to>
                                    </p:set>
                                  </p:childTnLst>
                                </p:cTn>
                              </p:par>
                              <p:par>
                                <p:cTn id="43" presetID="10" presetClass="exit" presetSubtype="0" fill="hold" grpId="0" nodeType="withEffect">
                                  <p:stCondLst>
                                    <p:cond delay="0"/>
                                  </p:stCondLst>
                                  <p:childTnLst>
                                    <p:animEffect transition="out" filter="fade">
                                      <p:cBhvr>
                                        <p:cTn id="44" dur="500"/>
                                        <p:tgtEl>
                                          <p:spTgt spid="23"/>
                                        </p:tgtEl>
                                      </p:cBhvr>
                                    </p:animEffect>
                                    <p:set>
                                      <p:cBhvr>
                                        <p:cTn id="45"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18" grpId="0"/>
      <p:bldP spid="18" grpId="1"/>
      <p:bldP spid="22" grpId="0"/>
      <p:bldP spid="22" grpId="1"/>
      <p:bldP spid="23" grpId="0"/>
      <p:bldP spid="23" grpId="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组合 47"/>
          <p:cNvGrpSpPr/>
          <p:nvPr/>
        </p:nvGrpSpPr>
        <p:grpSpPr>
          <a:xfrm>
            <a:off x="539552" y="1704022"/>
            <a:ext cx="2381841" cy="2376264"/>
            <a:chOff x="2411760" y="1412776"/>
            <a:chExt cx="4547151" cy="4536504"/>
          </a:xfrm>
        </p:grpSpPr>
        <p:sp>
          <p:nvSpPr>
            <p:cNvPr id="43" name="椭圆 42"/>
            <p:cNvSpPr/>
            <p:nvPr/>
          </p:nvSpPr>
          <p:spPr>
            <a:xfrm>
              <a:off x="2411760" y="1412776"/>
              <a:ext cx="4536504" cy="45365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弦形 43"/>
            <p:cNvSpPr>
              <a:spLocks noChangeAspect="1"/>
            </p:cNvSpPr>
            <p:nvPr/>
          </p:nvSpPr>
          <p:spPr>
            <a:xfrm>
              <a:off x="2422911" y="1413280"/>
              <a:ext cx="4536000" cy="4536000"/>
            </a:xfrm>
            <a:prstGeom prst="chord">
              <a:avLst>
                <a:gd name="adj1" fmla="val 6629773"/>
                <a:gd name="adj2" fmla="val 14934163"/>
              </a:avLst>
            </a:prstGeom>
            <a:solidFill>
              <a:srgbClr val="FF9F9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4680012" y="2650538"/>
              <a:ext cx="2060980" cy="206098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3030549" y="3183877"/>
              <a:ext cx="994302" cy="994302"/>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弦形 46"/>
            <p:cNvSpPr/>
            <p:nvPr/>
          </p:nvSpPr>
          <p:spPr>
            <a:xfrm>
              <a:off x="3041700" y="3183877"/>
              <a:ext cx="994301" cy="994302"/>
            </a:xfrm>
            <a:prstGeom prst="chord">
              <a:avLst>
                <a:gd name="adj1" fmla="val 7299028"/>
                <a:gd name="adj2" fmla="val 14329437"/>
              </a:avLst>
            </a:prstGeom>
            <a:solidFill>
              <a:srgbClr val="FF9F9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mc:AlternateContent xmlns:mc="http://schemas.openxmlformats.org/markup-compatibility/2006" xmlns:a14="http://schemas.microsoft.com/office/drawing/2010/main">
        <mc:Choice Requires="a14">
          <p:sp>
            <p:nvSpPr>
              <p:cNvPr id="23" name="矩形 22"/>
              <p:cNvSpPr/>
              <p:nvPr/>
            </p:nvSpPr>
            <p:spPr>
              <a:xfrm>
                <a:off x="1029068" y="3354816"/>
                <a:ext cx="37734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𝜂</m:t>
                      </m:r>
                    </m:oMath>
                  </m:oMathPara>
                </a14:m>
                <a:endParaRPr lang="zh-CN" altLang="en-US" dirty="0"/>
              </a:p>
            </p:txBody>
          </p:sp>
        </mc:Choice>
        <mc:Fallback xmlns="">
          <p:sp>
            <p:nvSpPr>
              <p:cNvPr id="23" name="矩形 22"/>
              <p:cNvSpPr>
                <a:spLocks noRot="1" noChangeAspect="1" noMove="1" noResize="1" noEditPoints="1" noAdjustHandles="1" noChangeArrowheads="1" noChangeShapeType="1" noTextEdit="1"/>
              </p:cNvSpPr>
              <p:nvPr/>
            </p:nvSpPr>
            <p:spPr>
              <a:xfrm>
                <a:off x="1029068" y="3354816"/>
                <a:ext cx="377346" cy="369332"/>
              </a:xfrm>
              <a:prstGeom prst="rect">
                <a:avLst/>
              </a:prstGeom>
              <a:blipFill>
                <a:blip r:embed="rId3"/>
                <a:stretch>
                  <a:fillRect b="-8197"/>
                </a:stretch>
              </a:blipFill>
            </p:spPr>
            <p:txBody>
              <a:bodyPr/>
              <a:lstStyle/>
              <a:p>
                <a:r>
                  <a:rPr lang="zh-CN" altLang="en-US">
                    <a:noFill/>
                  </a:rPr>
                  <a:t> </a:t>
                </a:r>
              </a:p>
            </p:txBody>
          </p:sp>
        </mc:Fallback>
      </mc:AlternateContent>
      <p:sp>
        <p:nvSpPr>
          <p:cNvPr id="13" name="文本框 12"/>
          <p:cNvSpPr txBox="1"/>
          <p:nvPr/>
        </p:nvSpPr>
        <p:spPr>
          <a:xfrm>
            <a:off x="453996" y="2722877"/>
            <a:ext cx="648072" cy="338554"/>
          </a:xfrm>
          <a:prstGeom prst="rect">
            <a:avLst/>
          </a:prstGeom>
          <a:noFill/>
        </p:spPr>
        <p:txBody>
          <a:bodyPr wrap="square" rtlCol="0">
            <a:spAutoFit/>
          </a:bodyPr>
          <a:lstStyle/>
          <a:p>
            <a:r>
              <a:rPr lang="en-US" altLang="zh-CN" sz="1600" dirty="0"/>
              <a:t> m’</a:t>
            </a:r>
          </a:p>
        </p:txBody>
      </p:sp>
      <p:sp>
        <p:nvSpPr>
          <p:cNvPr id="14" name="文本框 13"/>
          <p:cNvSpPr txBox="1"/>
          <p:nvPr/>
        </p:nvSpPr>
        <p:spPr>
          <a:xfrm>
            <a:off x="943145" y="2685502"/>
            <a:ext cx="648072" cy="369332"/>
          </a:xfrm>
          <a:prstGeom prst="rect">
            <a:avLst/>
          </a:prstGeom>
          <a:noFill/>
        </p:spPr>
        <p:txBody>
          <a:bodyPr wrap="square" rtlCol="0">
            <a:spAutoFit/>
          </a:bodyPr>
          <a:lstStyle/>
          <a:p>
            <a:r>
              <a:rPr lang="en-US" altLang="zh-CN" b="1" dirty="0"/>
              <a:t> m</a:t>
            </a:r>
          </a:p>
        </p:txBody>
      </p:sp>
      <p:sp>
        <p:nvSpPr>
          <p:cNvPr id="2" name="矩形 1"/>
          <p:cNvSpPr/>
          <p:nvPr/>
        </p:nvSpPr>
        <p:spPr>
          <a:xfrm>
            <a:off x="3276179" y="1700808"/>
            <a:ext cx="5688632" cy="830997"/>
          </a:xfrm>
          <a:prstGeom prst="rect">
            <a:avLst/>
          </a:prstGeom>
        </p:spPr>
        <p:txBody>
          <a:bodyPr wrap="square">
            <a:spAutoFit/>
          </a:bodyPr>
          <a:lstStyle/>
          <a:p>
            <a:r>
              <a:rPr lang="zh-CN" altLang="en-US" sz="2400" dirty="0">
                <a:latin typeface="微软雅黑 Light" panose="020B0502040204020203" pitchFamily="34" charset="-122"/>
                <a:ea typeface="微软雅黑 Light" panose="020B0502040204020203" pitchFamily="34" charset="-122"/>
              </a:rPr>
              <a:t>假设分类器的泛化错误率为</a:t>
            </a:r>
            <a:r>
              <a:rPr lang="en-US" altLang="zh-CN" sz="2400" dirty="0">
                <a:latin typeface="微软雅黑 Light" panose="020B0502040204020203" pitchFamily="34" charset="-122"/>
                <a:ea typeface="微软雅黑 Light" panose="020B0502040204020203" pitchFamily="34" charset="-122"/>
              </a:rPr>
              <a:t>η</a:t>
            </a:r>
            <a:r>
              <a:rPr lang="zh-CN" altLang="en-US" sz="2400" dirty="0">
                <a:latin typeface="微软雅黑 Light" panose="020B0502040204020203" pitchFamily="34" charset="-122"/>
                <a:ea typeface="微软雅黑 Light" panose="020B0502040204020203" pitchFamily="34" charset="-122"/>
              </a:rPr>
              <a:t>，</a:t>
            </a:r>
            <a:endParaRPr lang="en-US" altLang="zh-CN" sz="2400" dirty="0">
              <a:latin typeface="微软雅黑 Light" panose="020B0502040204020203" pitchFamily="34" charset="-122"/>
              <a:ea typeface="微软雅黑 Light" panose="020B0502040204020203" pitchFamily="34" charset="-122"/>
            </a:endParaRPr>
          </a:p>
          <a:p>
            <a:r>
              <a:rPr lang="zh-CN" altLang="en-US" sz="2400" dirty="0">
                <a:latin typeface="微软雅黑 Light" panose="020B0502040204020203" pitchFamily="34" charset="-122"/>
                <a:ea typeface="微软雅黑 Light" panose="020B0502040204020203" pitchFamily="34" charset="-122"/>
              </a:rPr>
              <a:t>其在</a:t>
            </a:r>
            <a:r>
              <a:rPr lang="en-US" altLang="zh-CN" sz="2400" dirty="0">
                <a:latin typeface="微软雅黑 Light" panose="020B0502040204020203" pitchFamily="34" charset="-122"/>
                <a:ea typeface="微软雅黑 Light" panose="020B0502040204020203" pitchFamily="34" charset="-122"/>
              </a:rPr>
              <a:t>m</a:t>
            </a:r>
            <a:r>
              <a:rPr lang="zh-CN" altLang="en-US" sz="2400" dirty="0">
                <a:latin typeface="微软雅黑 Light" panose="020B0502040204020203" pitchFamily="34" charset="-122"/>
                <a:ea typeface="微软雅黑 Light" panose="020B0502040204020203" pitchFamily="34" charset="-122"/>
              </a:rPr>
              <a:t>个测试样本上分类错误</a:t>
            </a:r>
            <a:r>
              <a:rPr lang="en-US" altLang="zh-CN" sz="2400" dirty="0">
                <a:latin typeface="微软雅黑 Light" panose="020B0502040204020203" pitchFamily="34" charset="-122"/>
                <a:ea typeface="微软雅黑 Light" panose="020B0502040204020203" pitchFamily="34" charset="-122"/>
              </a:rPr>
              <a:t>m’</a:t>
            </a:r>
            <a:r>
              <a:rPr lang="zh-CN" altLang="en-US" sz="2400" dirty="0">
                <a:latin typeface="微软雅黑 Light" panose="020B0502040204020203" pitchFamily="34" charset="-122"/>
                <a:ea typeface="微软雅黑 Light" panose="020B0502040204020203" pitchFamily="34" charset="-122"/>
              </a:rPr>
              <a:t>个样本</a:t>
            </a:r>
          </a:p>
        </p:txBody>
      </p:sp>
      <mc:AlternateContent xmlns:mc="http://schemas.openxmlformats.org/markup-compatibility/2006" xmlns:a14="http://schemas.microsoft.com/office/drawing/2010/main">
        <mc:Choice Requires="a14">
          <p:sp>
            <p:nvSpPr>
              <p:cNvPr id="16" name="文本框 15"/>
              <p:cNvSpPr txBox="1"/>
              <p:nvPr/>
            </p:nvSpPr>
            <p:spPr>
              <a:xfrm>
                <a:off x="3276179" y="2892154"/>
                <a:ext cx="1445737" cy="72199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sz="2400" i="1">
                          <a:latin typeface="Cambria Math" panose="02040503050406030204" pitchFamily="18" charset="0"/>
                        </a:rPr>
                        <m:t>𝜀</m:t>
                      </m:r>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𝑚</m:t>
                          </m:r>
                          <m:r>
                            <a:rPr lang="en-US" altLang="zh-CN" sz="2400" i="1">
                              <a:latin typeface="Cambria Math" panose="02040503050406030204" pitchFamily="18" charset="0"/>
                            </a:rPr>
                            <m:t>′</m:t>
                          </m:r>
                        </m:num>
                        <m:den>
                          <m:r>
                            <a:rPr lang="en-US" altLang="zh-CN" sz="2400" i="1">
                              <a:latin typeface="Cambria Math" panose="02040503050406030204" pitchFamily="18" charset="0"/>
                            </a:rPr>
                            <m:t>𝑚</m:t>
                          </m:r>
                        </m:den>
                      </m:f>
                    </m:oMath>
                  </m:oMathPara>
                </a14:m>
                <a:endParaRPr lang="zh-CN" altLang="en-US" sz="2400" dirty="0"/>
              </a:p>
            </p:txBody>
          </p:sp>
        </mc:Choice>
        <mc:Fallback xmlns="">
          <p:sp>
            <p:nvSpPr>
              <p:cNvPr id="16" name="文本框 15"/>
              <p:cNvSpPr txBox="1">
                <a:spLocks noRot="1" noChangeAspect="1" noMove="1" noResize="1" noEditPoints="1" noAdjustHandles="1" noChangeArrowheads="1" noChangeShapeType="1" noTextEdit="1"/>
              </p:cNvSpPr>
              <p:nvPr/>
            </p:nvSpPr>
            <p:spPr>
              <a:xfrm>
                <a:off x="3276179" y="2892154"/>
                <a:ext cx="1445737" cy="721993"/>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文本框 16"/>
              <p:cNvSpPr txBox="1"/>
              <p:nvPr/>
            </p:nvSpPr>
            <p:spPr>
              <a:xfrm>
                <a:off x="3276179" y="3974497"/>
                <a:ext cx="3887128" cy="166705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rPr>
                        <m:t>𝑃</m:t>
                      </m:r>
                      <m:d>
                        <m:dPr>
                          <m:ctrlPr>
                            <a:rPr lang="en-US" altLang="zh-CN" sz="2400" b="0" i="1" smtClean="0">
                              <a:latin typeface="Cambria Math" panose="02040503050406030204" pitchFamily="18" charset="0"/>
                            </a:rPr>
                          </m:ctrlPr>
                        </m:dPr>
                        <m:e>
                          <m:r>
                            <a:rPr lang="zh-CN" altLang="en-US" sz="2400" b="0" i="1" smtClean="0">
                              <a:latin typeface="Cambria Math" panose="02040503050406030204" pitchFamily="18" charset="0"/>
                              <a:ea typeface="Cambria Math" panose="02040503050406030204" pitchFamily="18" charset="0"/>
                            </a:rPr>
                            <m:t>𝜂</m:t>
                          </m:r>
                          <m:r>
                            <a:rPr lang="en-US" altLang="zh-CN" sz="2400" b="0" i="1" smtClean="0">
                              <a:latin typeface="Cambria Math" panose="02040503050406030204" pitchFamily="18" charset="0"/>
                              <a:ea typeface="Cambria Math" panose="02040503050406030204" pitchFamily="18" charset="0"/>
                            </a:rPr>
                            <m:t>|</m:t>
                          </m:r>
                          <m:r>
                            <a:rPr lang="en-US" altLang="zh-CN" sz="2400" b="0" i="1" smtClean="0">
                              <a:latin typeface="Cambria Math" panose="02040503050406030204" pitchFamily="18" charset="0"/>
                              <a:ea typeface="Cambria Math" panose="02040503050406030204" pitchFamily="18" charset="0"/>
                            </a:rPr>
                            <m:t>𝑚</m:t>
                          </m:r>
                          <m:r>
                            <a:rPr lang="en-US" altLang="zh-CN" sz="2400" b="0" i="1" smtClean="0">
                              <a:latin typeface="Cambria Math" panose="02040503050406030204" pitchFamily="18" charset="0"/>
                              <a:ea typeface="Cambria Math" panose="02040503050406030204" pitchFamily="18" charset="0"/>
                            </a:rPr>
                            <m:t>,</m:t>
                          </m:r>
                          <m:r>
                            <a:rPr lang="zh-CN" altLang="en-US" sz="2400" i="1">
                              <a:latin typeface="Cambria Math" panose="02040503050406030204" pitchFamily="18" charset="0"/>
                            </a:rPr>
                            <m:t>𝜀</m:t>
                          </m:r>
                        </m:e>
                      </m:d>
                      <m:r>
                        <a:rPr lang="en-US" altLang="zh-CN" sz="2400" b="0" i="1" smtClean="0">
                          <a:latin typeface="Cambria Math" panose="02040503050406030204" pitchFamily="18" charset="0"/>
                        </a:rPr>
                        <m:t>=</m:t>
                      </m:r>
                      <m:d>
                        <m:dPr>
                          <m:ctrlPr>
                            <a:rPr lang="en-US" altLang="zh-CN" sz="2400" b="0" i="1" smtClean="0">
                              <a:latin typeface="Cambria Math" panose="02040503050406030204" pitchFamily="18" charset="0"/>
                            </a:rPr>
                          </m:ctrlPr>
                        </m:dPr>
                        <m:e>
                          <m:f>
                            <m:fPr>
                              <m:type m:val="noBa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𝑚</m:t>
                              </m:r>
                            </m:num>
                            <m:den>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𝑚</m:t>
                                  </m:r>
                                </m:e>
                                <m:sup>
                                  <m:r>
                                    <a:rPr lang="en-US" altLang="zh-CN" sz="2400" b="0" i="1" smtClean="0">
                                      <a:latin typeface="Cambria Math" panose="02040503050406030204" pitchFamily="18" charset="0"/>
                                    </a:rPr>
                                    <m:t>′</m:t>
                                  </m:r>
                                </m:sup>
                              </m:sSup>
                            </m:den>
                          </m:f>
                        </m:e>
                      </m:d>
                      <m:sSup>
                        <m:sSupPr>
                          <m:ctrlPr>
                            <a:rPr lang="en-US" altLang="zh-CN" sz="2400" b="0" i="1" smtClean="0">
                              <a:latin typeface="Cambria Math" panose="02040503050406030204" pitchFamily="18" charset="0"/>
                            </a:rPr>
                          </m:ctrlPr>
                        </m:sSupPr>
                        <m:e>
                          <m:r>
                            <a:rPr lang="zh-CN" altLang="en-US" sz="2400" b="0" i="1" smtClean="0">
                              <a:latin typeface="Cambria Math" panose="02040503050406030204" pitchFamily="18" charset="0"/>
                            </a:rPr>
                            <m:t>𝜂</m:t>
                          </m:r>
                        </m:e>
                        <m:sup>
                          <m:r>
                            <a:rPr lang="en-US" altLang="zh-CN" sz="2400" b="0" i="1" smtClean="0">
                              <a:latin typeface="Cambria Math" panose="02040503050406030204" pitchFamily="18" charset="0"/>
                            </a:rPr>
                            <m:t>𝑚</m:t>
                          </m:r>
                          <m:r>
                            <a:rPr lang="en-US" altLang="zh-CN" sz="2400" b="0" i="1" baseline="30000" smtClean="0">
                              <a:latin typeface="Cambria Math" panose="02040503050406030204" pitchFamily="18" charset="0"/>
                            </a:rPr>
                            <m:t>′</m:t>
                          </m:r>
                        </m:sup>
                      </m:sSup>
                      <m:sSup>
                        <m:sSupPr>
                          <m:ctrlPr>
                            <a:rPr lang="en-US" altLang="zh-CN" sz="2400" b="0" i="1" smtClean="0">
                              <a:latin typeface="Cambria Math" panose="02040503050406030204" pitchFamily="18" charset="0"/>
                            </a:rPr>
                          </m:ctrlPr>
                        </m:sSupPr>
                        <m:e>
                          <m:d>
                            <m:dPr>
                              <m:ctrlPr>
                                <a:rPr lang="en-US" altLang="zh-CN" sz="2400" i="1">
                                  <a:latin typeface="Cambria Math" panose="02040503050406030204" pitchFamily="18" charset="0"/>
                                </a:rPr>
                              </m:ctrlPr>
                            </m:dPr>
                            <m:e>
                              <m:r>
                                <a:rPr lang="en-US" altLang="zh-CN" sz="2400" i="1">
                                  <a:latin typeface="Cambria Math" panose="02040503050406030204" pitchFamily="18" charset="0"/>
                                </a:rPr>
                                <m:t>1−</m:t>
                              </m:r>
                              <m:r>
                                <a:rPr lang="zh-CN" altLang="en-US" sz="2400" i="1">
                                  <a:latin typeface="Cambria Math" panose="02040503050406030204" pitchFamily="18" charset="0"/>
                                </a:rPr>
                                <m:t>𝜂</m:t>
                              </m:r>
                            </m:e>
                          </m:d>
                        </m:e>
                        <m:sup>
                          <m:r>
                            <a:rPr lang="en-US" altLang="zh-CN" sz="2400" b="0" i="1" smtClean="0">
                              <a:latin typeface="Cambria Math" panose="02040503050406030204" pitchFamily="18" charset="0"/>
                            </a:rPr>
                            <m:t>𝑚</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𝑚</m:t>
                          </m:r>
                          <m:r>
                            <a:rPr lang="en-US" altLang="zh-CN" sz="2400" b="0" i="1" baseline="30000" smtClean="0">
                              <a:latin typeface="Cambria Math" panose="02040503050406030204" pitchFamily="18" charset="0"/>
                            </a:rPr>
                            <m:t>′</m:t>
                          </m:r>
                        </m:sup>
                      </m:sSup>
                      <m:r>
                        <a:rPr lang="en-US" altLang="zh-CN" sz="2400" b="0" i="1" smtClean="0">
                          <a:latin typeface="Cambria Math" panose="02040503050406030204" pitchFamily="18" charset="0"/>
                        </a:rPr>
                        <m:t>=</m:t>
                      </m:r>
                      <m:d>
                        <m:dPr>
                          <m:ctrlPr>
                            <a:rPr lang="en-US" altLang="zh-CN" sz="2400" i="1">
                              <a:latin typeface="Cambria Math" panose="02040503050406030204" pitchFamily="18" charset="0"/>
                            </a:rPr>
                          </m:ctrlPr>
                        </m:dPr>
                        <m:e>
                          <m:f>
                            <m:fPr>
                              <m:type m:val="noBar"/>
                              <m:ctrlPr>
                                <a:rPr lang="en-US" altLang="zh-CN" sz="2400" i="1">
                                  <a:latin typeface="Cambria Math" panose="02040503050406030204" pitchFamily="18" charset="0"/>
                                </a:rPr>
                              </m:ctrlPr>
                            </m:fPr>
                            <m:num>
                              <m:r>
                                <a:rPr lang="en-US" altLang="zh-CN" sz="2400" i="1">
                                  <a:latin typeface="Cambria Math" panose="02040503050406030204" pitchFamily="18" charset="0"/>
                                </a:rPr>
                                <m:t>𝑚</m:t>
                              </m:r>
                            </m:num>
                            <m:den>
                              <m:r>
                                <a:rPr lang="zh-CN" altLang="en-US" sz="2400" i="1" smtClean="0">
                                  <a:latin typeface="Cambria Math" panose="02040503050406030204" pitchFamily="18" charset="0"/>
                                </a:rPr>
                                <m:t>𝜀</m:t>
                              </m:r>
                              <m:r>
                                <a:rPr lang="en-US" altLang="zh-CN" sz="2400" b="0" i="1" smtClean="0">
                                  <a:latin typeface="Cambria Math" panose="02040503050406030204" pitchFamily="18" charset="0"/>
                                </a:rPr>
                                <m:t>𝑚</m:t>
                              </m:r>
                            </m:den>
                          </m:f>
                        </m:e>
                      </m:d>
                      <m:sSup>
                        <m:sSupPr>
                          <m:ctrlPr>
                            <a:rPr lang="en-US" altLang="zh-CN" sz="2400" i="1">
                              <a:latin typeface="Cambria Math" panose="02040503050406030204" pitchFamily="18" charset="0"/>
                            </a:rPr>
                          </m:ctrlPr>
                        </m:sSupPr>
                        <m:e>
                          <m:r>
                            <a:rPr lang="zh-CN" altLang="en-US" sz="2400" i="1" smtClean="0">
                              <a:latin typeface="Cambria Math" panose="02040503050406030204" pitchFamily="18" charset="0"/>
                            </a:rPr>
                            <m:t>𝜂</m:t>
                          </m:r>
                        </m:e>
                        <m:sup>
                          <m:r>
                            <a:rPr lang="zh-CN" altLang="en-US" sz="2400" i="1" smtClean="0">
                              <a:latin typeface="Cambria Math" panose="02040503050406030204" pitchFamily="18" charset="0"/>
                            </a:rPr>
                            <m:t>𝜀</m:t>
                          </m:r>
                          <m:r>
                            <a:rPr lang="en-US" altLang="zh-CN" sz="2400" i="1">
                              <a:latin typeface="Cambria Math" panose="02040503050406030204" pitchFamily="18" charset="0"/>
                            </a:rPr>
                            <m:t>𝑚</m:t>
                          </m:r>
                        </m:sup>
                      </m:sSup>
                      <m:sSup>
                        <m:sSupPr>
                          <m:ctrlPr>
                            <a:rPr lang="en-US" altLang="zh-CN" sz="2400" i="1">
                              <a:latin typeface="Cambria Math" panose="02040503050406030204" pitchFamily="18" charset="0"/>
                            </a:rPr>
                          </m:ctrlPr>
                        </m:sSupPr>
                        <m:e>
                          <m:d>
                            <m:dPr>
                              <m:ctrlPr>
                                <a:rPr lang="en-US" altLang="zh-CN" sz="2400" i="1">
                                  <a:latin typeface="Cambria Math" panose="02040503050406030204" pitchFamily="18" charset="0"/>
                                </a:rPr>
                              </m:ctrlPr>
                            </m:dPr>
                            <m:e>
                              <m:r>
                                <a:rPr lang="en-US" altLang="zh-CN" sz="2400" i="1">
                                  <a:latin typeface="Cambria Math" panose="02040503050406030204" pitchFamily="18" charset="0"/>
                                </a:rPr>
                                <m:t>1−</m:t>
                              </m:r>
                              <m:r>
                                <a:rPr lang="zh-CN" altLang="en-US" sz="2400" i="1">
                                  <a:latin typeface="Cambria Math" panose="02040503050406030204" pitchFamily="18" charset="0"/>
                                </a:rPr>
                                <m:t>𝜂</m:t>
                              </m:r>
                            </m:e>
                          </m:d>
                        </m:e>
                        <m:sup>
                          <m:r>
                            <a:rPr lang="en-US" altLang="zh-CN" sz="2400" i="1">
                              <a:latin typeface="Cambria Math" panose="02040503050406030204" pitchFamily="18" charset="0"/>
                            </a:rPr>
                            <m:t>𝑚</m:t>
                          </m:r>
                          <m:r>
                            <a:rPr lang="en-US" altLang="zh-CN" sz="2400" i="1">
                              <a:latin typeface="Cambria Math" panose="02040503050406030204" pitchFamily="18" charset="0"/>
                            </a:rPr>
                            <m:t>−</m:t>
                          </m:r>
                          <m:r>
                            <a:rPr lang="zh-CN" altLang="en-US" sz="2400" i="1" smtClean="0">
                              <a:latin typeface="Cambria Math" panose="02040503050406030204" pitchFamily="18" charset="0"/>
                            </a:rPr>
                            <m:t>𝜀</m:t>
                          </m:r>
                          <m:r>
                            <a:rPr lang="en-US" altLang="zh-CN" sz="2400" i="1">
                              <a:latin typeface="Cambria Math" panose="02040503050406030204" pitchFamily="18" charset="0"/>
                            </a:rPr>
                            <m:t>𝑚</m:t>
                          </m:r>
                        </m:sup>
                      </m:sSup>
                    </m:oMath>
                  </m:oMathPara>
                </a14:m>
                <a:endParaRPr lang="zh-CN" altLang="en-US" sz="2400" dirty="0"/>
              </a:p>
            </p:txBody>
          </p:sp>
        </mc:Choice>
        <mc:Fallback xmlns="">
          <p:sp>
            <p:nvSpPr>
              <p:cNvPr id="17" name="文本框 16"/>
              <p:cNvSpPr txBox="1">
                <a:spLocks noRot="1" noChangeAspect="1" noMove="1" noResize="1" noEditPoints="1" noAdjustHandles="1" noChangeArrowheads="1" noChangeShapeType="1" noTextEdit="1"/>
              </p:cNvSpPr>
              <p:nvPr/>
            </p:nvSpPr>
            <p:spPr>
              <a:xfrm>
                <a:off x="3276179" y="3974497"/>
                <a:ext cx="3887128" cy="1667059"/>
              </a:xfrm>
              <a:prstGeom prst="rect">
                <a:avLst/>
              </a:prstGeom>
              <a:blipFill>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34237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3" grpId="0"/>
      <p:bldP spid="14" grpId="0"/>
      <p:bldP spid="16" grpId="0"/>
      <p:bldP spid="17"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26474" y="4077072"/>
            <a:ext cx="3017526" cy="1810515"/>
          </a:xfrm>
          <a:prstGeom prst="rect">
            <a:avLst/>
          </a:prstGeom>
        </p:spPr>
      </p:pic>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422" y="1772816"/>
            <a:ext cx="3017526" cy="1810515"/>
          </a:xfrm>
          <a:prstGeom prst="rect">
            <a:avLst/>
          </a:prstGeom>
        </p:spPr>
      </p:pic>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08948" y="1772816"/>
            <a:ext cx="3017526" cy="1810515"/>
          </a:xfrm>
          <a:prstGeom prst="rect">
            <a:avLst/>
          </a:prstGeom>
        </p:spPr>
      </p:pic>
      <p:pic>
        <p:nvPicPr>
          <p:cNvPr id="16" name="图片 1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26474" y="1772816"/>
            <a:ext cx="3017526" cy="1810515"/>
          </a:xfrm>
          <a:prstGeom prst="rect">
            <a:avLst/>
          </a:prstGeom>
        </p:spPr>
      </p:pic>
      <p:pic>
        <p:nvPicPr>
          <p:cNvPr id="17" name="图片 1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1422" y="4077072"/>
            <a:ext cx="3017526" cy="1810515"/>
          </a:xfrm>
          <a:prstGeom prst="rect">
            <a:avLst/>
          </a:prstGeom>
        </p:spPr>
      </p:pic>
      <p:pic>
        <p:nvPicPr>
          <p:cNvPr id="18" name="图片 1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108948" y="4077072"/>
            <a:ext cx="3017526" cy="1810515"/>
          </a:xfrm>
          <a:prstGeom prst="rect">
            <a:avLst/>
          </a:prstGeom>
        </p:spPr>
      </p:pic>
      <p:sp>
        <p:nvSpPr>
          <p:cNvPr id="19" name="文本框 18"/>
          <p:cNvSpPr txBox="1">
            <a:spLocks noChangeArrowheads="1"/>
          </p:cNvSpPr>
          <p:nvPr/>
        </p:nvSpPr>
        <p:spPr bwMode="auto">
          <a:xfrm>
            <a:off x="3044280" y="986182"/>
            <a:ext cx="3146862"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dirty="0">
                <a:latin typeface="微软雅黑" panose="020B0503020204020204" pitchFamily="34" charset="-122"/>
                <a:ea typeface="微软雅黑" panose="020B0503020204020204" pitchFamily="34" charset="-122"/>
              </a:rPr>
              <a:t>m=10</a:t>
            </a:r>
            <a:endParaRPr lang="zh-CN" altLang="en-US" sz="3200" dirty="0">
              <a:latin typeface="微软雅黑" panose="020B0503020204020204" pitchFamily="34" charset="-122"/>
              <a:ea typeface="微软雅黑" panose="020B0503020204020204" pitchFamily="34" charset="-122"/>
            </a:endParaRPr>
          </a:p>
        </p:txBody>
      </p:sp>
      <p:sp>
        <p:nvSpPr>
          <p:cNvPr id="20" name="文本框 19"/>
          <p:cNvSpPr txBox="1">
            <a:spLocks noChangeArrowheads="1"/>
          </p:cNvSpPr>
          <p:nvPr/>
        </p:nvSpPr>
        <p:spPr bwMode="auto">
          <a:xfrm>
            <a:off x="91422" y="3581686"/>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=0.2</a:t>
            </a:r>
            <a:endParaRPr lang="zh-CN" altLang="en-US" sz="2000" dirty="0">
              <a:latin typeface="微软雅黑" panose="020B0503020204020204" pitchFamily="34" charset="-122"/>
              <a:ea typeface="微软雅黑" panose="020B0503020204020204" pitchFamily="34" charset="-122"/>
            </a:endParaRPr>
          </a:p>
        </p:txBody>
      </p:sp>
      <p:sp>
        <p:nvSpPr>
          <p:cNvPr id="22" name="文本框 21"/>
          <p:cNvSpPr txBox="1">
            <a:spLocks noChangeArrowheads="1"/>
          </p:cNvSpPr>
          <p:nvPr/>
        </p:nvSpPr>
        <p:spPr bwMode="auto">
          <a:xfrm>
            <a:off x="3141282" y="3581686"/>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=0.3</a:t>
            </a:r>
            <a:endParaRPr lang="zh-CN" altLang="en-US" sz="2000" dirty="0">
              <a:latin typeface="微软雅黑" panose="020B0503020204020204" pitchFamily="34" charset="-122"/>
              <a:ea typeface="微软雅黑" panose="020B0503020204020204" pitchFamily="34" charset="-122"/>
            </a:endParaRPr>
          </a:p>
        </p:txBody>
      </p:sp>
      <p:sp>
        <p:nvSpPr>
          <p:cNvPr id="23" name="文本框 22"/>
          <p:cNvSpPr txBox="1">
            <a:spLocks noChangeArrowheads="1"/>
          </p:cNvSpPr>
          <p:nvPr/>
        </p:nvSpPr>
        <p:spPr bwMode="auto">
          <a:xfrm>
            <a:off x="6158808" y="3581685"/>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=0.4</a:t>
            </a:r>
            <a:endParaRPr lang="zh-CN" altLang="en-US" sz="2000" dirty="0">
              <a:latin typeface="微软雅黑" panose="020B0503020204020204" pitchFamily="34" charset="-122"/>
              <a:ea typeface="微软雅黑" panose="020B0503020204020204" pitchFamily="34" charset="-122"/>
            </a:endParaRPr>
          </a:p>
        </p:txBody>
      </p:sp>
      <p:sp>
        <p:nvSpPr>
          <p:cNvPr id="24" name="文本框 23"/>
          <p:cNvSpPr txBox="1">
            <a:spLocks noChangeArrowheads="1"/>
          </p:cNvSpPr>
          <p:nvPr/>
        </p:nvSpPr>
        <p:spPr bwMode="auto">
          <a:xfrm>
            <a:off x="123756" y="5887589"/>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=0.5</a:t>
            </a:r>
            <a:endParaRPr lang="zh-CN" altLang="en-US" sz="2000" dirty="0">
              <a:latin typeface="微软雅黑" panose="020B0503020204020204" pitchFamily="34" charset="-122"/>
              <a:ea typeface="微软雅黑" panose="020B0503020204020204" pitchFamily="34" charset="-122"/>
            </a:endParaRPr>
          </a:p>
        </p:txBody>
      </p:sp>
      <p:sp>
        <p:nvSpPr>
          <p:cNvPr id="25" name="文本框 24"/>
          <p:cNvSpPr txBox="1">
            <a:spLocks noChangeArrowheads="1"/>
          </p:cNvSpPr>
          <p:nvPr/>
        </p:nvSpPr>
        <p:spPr bwMode="auto">
          <a:xfrm>
            <a:off x="3173616" y="5887589"/>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=0.6</a:t>
            </a:r>
            <a:endParaRPr lang="zh-CN" altLang="en-US" sz="2000" dirty="0">
              <a:latin typeface="微软雅黑" panose="020B0503020204020204" pitchFamily="34" charset="-122"/>
              <a:ea typeface="微软雅黑" panose="020B0503020204020204" pitchFamily="34" charset="-122"/>
            </a:endParaRPr>
          </a:p>
        </p:txBody>
      </p:sp>
      <p:sp>
        <p:nvSpPr>
          <p:cNvPr id="26" name="文本框 25"/>
          <p:cNvSpPr txBox="1">
            <a:spLocks noChangeArrowheads="1"/>
          </p:cNvSpPr>
          <p:nvPr/>
        </p:nvSpPr>
        <p:spPr bwMode="auto">
          <a:xfrm>
            <a:off x="6191142" y="5887588"/>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=0.7</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0627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13"/>
                                        </p:tgtEl>
                                      </p:cBhvr>
                                    </p:animEffect>
                                    <p:set>
                                      <p:cBhvr>
                                        <p:cTn id="48" dur="1" fill="hold">
                                          <p:stCondLst>
                                            <p:cond delay="499"/>
                                          </p:stCondLst>
                                        </p:cTn>
                                        <p:tgtEl>
                                          <p:spTgt spid="13"/>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14"/>
                                        </p:tgtEl>
                                      </p:cBhvr>
                                    </p:animEffect>
                                    <p:set>
                                      <p:cBhvr>
                                        <p:cTn id="51" dur="1" fill="hold">
                                          <p:stCondLst>
                                            <p:cond delay="499"/>
                                          </p:stCondLst>
                                        </p:cTn>
                                        <p:tgtEl>
                                          <p:spTgt spid="14"/>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15"/>
                                        </p:tgtEl>
                                      </p:cBhvr>
                                    </p:animEffect>
                                    <p:set>
                                      <p:cBhvr>
                                        <p:cTn id="54" dur="1" fill="hold">
                                          <p:stCondLst>
                                            <p:cond delay="499"/>
                                          </p:stCondLst>
                                        </p:cTn>
                                        <p:tgtEl>
                                          <p:spTgt spid="15"/>
                                        </p:tgtEl>
                                        <p:attrNameLst>
                                          <p:attrName>style.visibility</p:attrName>
                                        </p:attrNameLst>
                                      </p:cBhvr>
                                      <p:to>
                                        <p:strVal val="hidden"/>
                                      </p:to>
                                    </p:set>
                                  </p:childTnLst>
                                </p:cTn>
                              </p:par>
                              <p:par>
                                <p:cTn id="55" presetID="10" presetClass="exit" presetSubtype="0" fill="hold" nodeType="withEffect">
                                  <p:stCondLst>
                                    <p:cond delay="0"/>
                                  </p:stCondLst>
                                  <p:childTnLst>
                                    <p:animEffect transition="out" filter="fade">
                                      <p:cBhvr>
                                        <p:cTn id="56" dur="500"/>
                                        <p:tgtEl>
                                          <p:spTgt spid="16"/>
                                        </p:tgtEl>
                                      </p:cBhvr>
                                    </p:animEffect>
                                    <p:set>
                                      <p:cBhvr>
                                        <p:cTn id="57" dur="1" fill="hold">
                                          <p:stCondLst>
                                            <p:cond delay="499"/>
                                          </p:stCondLst>
                                        </p:cTn>
                                        <p:tgtEl>
                                          <p:spTgt spid="16"/>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500"/>
                                        <p:tgtEl>
                                          <p:spTgt spid="17"/>
                                        </p:tgtEl>
                                      </p:cBhvr>
                                    </p:animEffect>
                                    <p:set>
                                      <p:cBhvr>
                                        <p:cTn id="60" dur="1" fill="hold">
                                          <p:stCondLst>
                                            <p:cond delay="499"/>
                                          </p:stCondLst>
                                        </p:cTn>
                                        <p:tgtEl>
                                          <p:spTgt spid="17"/>
                                        </p:tgtEl>
                                        <p:attrNameLst>
                                          <p:attrName>style.visibility</p:attrName>
                                        </p:attrNameLst>
                                      </p:cBhvr>
                                      <p:to>
                                        <p:strVal val="hidden"/>
                                      </p:to>
                                    </p:set>
                                  </p:childTnLst>
                                </p:cTn>
                              </p:par>
                              <p:par>
                                <p:cTn id="61" presetID="10" presetClass="exit" presetSubtype="0" fill="hold" nodeType="withEffect">
                                  <p:stCondLst>
                                    <p:cond delay="0"/>
                                  </p:stCondLst>
                                  <p:childTnLst>
                                    <p:animEffect transition="out" filter="fade">
                                      <p:cBhvr>
                                        <p:cTn id="62" dur="500"/>
                                        <p:tgtEl>
                                          <p:spTgt spid="18"/>
                                        </p:tgtEl>
                                      </p:cBhvr>
                                    </p:animEffect>
                                    <p:set>
                                      <p:cBhvr>
                                        <p:cTn id="63" dur="1" fill="hold">
                                          <p:stCondLst>
                                            <p:cond delay="499"/>
                                          </p:stCondLst>
                                        </p:cTn>
                                        <p:tgtEl>
                                          <p:spTgt spid="18"/>
                                        </p:tgtEl>
                                        <p:attrNameLst>
                                          <p:attrName>style.visibility</p:attrName>
                                        </p:attrNameLst>
                                      </p:cBhvr>
                                      <p:to>
                                        <p:strVal val="hidden"/>
                                      </p:to>
                                    </p:set>
                                  </p:childTnLst>
                                </p:cTn>
                              </p:par>
                              <p:par>
                                <p:cTn id="64" presetID="10" presetClass="exit" presetSubtype="0" fill="hold" grpId="1" nodeType="withEffect">
                                  <p:stCondLst>
                                    <p:cond delay="0"/>
                                  </p:stCondLst>
                                  <p:childTnLst>
                                    <p:animEffect transition="out" filter="fade">
                                      <p:cBhvr>
                                        <p:cTn id="65" dur="500"/>
                                        <p:tgtEl>
                                          <p:spTgt spid="19"/>
                                        </p:tgtEl>
                                      </p:cBhvr>
                                    </p:animEffect>
                                    <p:set>
                                      <p:cBhvr>
                                        <p:cTn id="66" dur="1" fill="hold">
                                          <p:stCondLst>
                                            <p:cond delay="499"/>
                                          </p:stCondLst>
                                        </p:cTn>
                                        <p:tgtEl>
                                          <p:spTgt spid="19"/>
                                        </p:tgtEl>
                                        <p:attrNameLst>
                                          <p:attrName>style.visibility</p:attrName>
                                        </p:attrNameLst>
                                      </p:cBhvr>
                                      <p:to>
                                        <p:strVal val="hidden"/>
                                      </p:to>
                                    </p:set>
                                  </p:childTnLst>
                                </p:cTn>
                              </p:par>
                              <p:par>
                                <p:cTn id="67" presetID="10" presetClass="exit" presetSubtype="0" fill="hold" grpId="1" nodeType="withEffect">
                                  <p:stCondLst>
                                    <p:cond delay="0"/>
                                  </p:stCondLst>
                                  <p:childTnLst>
                                    <p:animEffect transition="out" filter="fade">
                                      <p:cBhvr>
                                        <p:cTn id="68" dur="500"/>
                                        <p:tgtEl>
                                          <p:spTgt spid="20"/>
                                        </p:tgtEl>
                                      </p:cBhvr>
                                    </p:animEffect>
                                    <p:set>
                                      <p:cBhvr>
                                        <p:cTn id="69" dur="1" fill="hold">
                                          <p:stCondLst>
                                            <p:cond delay="499"/>
                                          </p:stCondLst>
                                        </p:cTn>
                                        <p:tgtEl>
                                          <p:spTgt spid="20"/>
                                        </p:tgtEl>
                                        <p:attrNameLst>
                                          <p:attrName>style.visibility</p:attrName>
                                        </p:attrNameLst>
                                      </p:cBhvr>
                                      <p:to>
                                        <p:strVal val="hidden"/>
                                      </p:to>
                                    </p:set>
                                  </p:childTnLst>
                                </p:cTn>
                              </p:par>
                              <p:par>
                                <p:cTn id="70" presetID="10" presetClass="exit" presetSubtype="0" fill="hold" grpId="1" nodeType="withEffect">
                                  <p:stCondLst>
                                    <p:cond delay="0"/>
                                  </p:stCondLst>
                                  <p:childTnLst>
                                    <p:animEffect transition="out" filter="fade">
                                      <p:cBhvr>
                                        <p:cTn id="71" dur="500"/>
                                        <p:tgtEl>
                                          <p:spTgt spid="22"/>
                                        </p:tgtEl>
                                      </p:cBhvr>
                                    </p:animEffect>
                                    <p:set>
                                      <p:cBhvr>
                                        <p:cTn id="72" dur="1" fill="hold">
                                          <p:stCondLst>
                                            <p:cond delay="499"/>
                                          </p:stCondLst>
                                        </p:cTn>
                                        <p:tgtEl>
                                          <p:spTgt spid="22"/>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23"/>
                                        </p:tgtEl>
                                      </p:cBhvr>
                                    </p:animEffect>
                                    <p:set>
                                      <p:cBhvr>
                                        <p:cTn id="75" dur="1" fill="hold">
                                          <p:stCondLst>
                                            <p:cond delay="499"/>
                                          </p:stCondLst>
                                        </p:cTn>
                                        <p:tgtEl>
                                          <p:spTgt spid="23"/>
                                        </p:tgtEl>
                                        <p:attrNameLst>
                                          <p:attrName>style.visibility</p:attrName>
                                        </p:attrNameLst>
                                      </p:cBhvr>
                                      <p:to>
                                        <p:strVal val="hidden"/>
                                      </p:to>
                                    </p:set>
                                  </p:childTnLst>
                                </p:cTn>
                              </p:par>
                              <p:par>
                                <p:cTn id="76" presetID="10" presetClass="exit" presetSubtype="0" fill="hold" grpId="1" nodeType="withEffect">
                                  <p:stCondLst>
                                    <p:cond delay="0"/>
                                  </p:stCondLst>
                                  <p:childTnLst>
                                    <p:animEffect transition="out" filter="fade">
                                      <p:cBhvr>
                                        <p:cTn id="77" dur="500"/>
                                        <p:tgtEl>
                                          <p:spTgt spid="24"/>
                                        </p:tgtEl>
                                      </p:cBhvr>
                                    </p:animEffect>
                                    <p:set>
                                      <p:cBhvr>
                                        <p:cTn id="78" dur="1" fill="hold">
                                          <p:stCondLst>
                                            <p:cond delay="499"/>
                                          </p:stCondLst>
                                        </p:cTn>
                                        <p:tgtEl>
                                          <p:spTgt spid="24"/>
                                        </p:tgtEl>
                                        <p:attrNameLst>
                                          <p:attrName>style.visibility</p:attrName>
                                        </p:attrNameLst>
                                      </p:cBhvr>
                                      <p:to>
                                        <p:strVal val="hidden"/>
                                      </p:to>
                                    </p:set>
                                  </p:childTnLst>
                                </p:cTn>
                              </p:par>
                              <p:par>
                                <p:cTn id="79" presetID="10" presetClass="exit" presetSubtype="0" fill="hold" grpId="1" nodeType="withEffect">
                                  <p:stCondLst>
                                    <p:cond delay="0"/>
                                  </p:stCondLst>
                                  <p:childTnLst>
                                    <p:animEffect transition="out" filter="fade">
                                      <p:cBhvr>
                                        <p:cTn id="80" dur="500"/>
                                        <p:tgtEl>
                                          <p:spTgt spid="25"/>
                                        </p:tgtEl>
                                      </p:cBhvr>
                                    </p:animEffect>
                                    <p:set>
                                      <p:cBhvr>
                                        <p:cTn id="81" dur="1" fill="hold">
                                          <p:stCondLst>
                                            <p:cond delay="499"/>
                                          </p:stCondLst>
                                        </p:cTn>
                                        <p:tgtEl>
                                          <p:spTgt spid="25"/>
                                        </p:tgtEl>
                                        <p:attrNameLst>
                                          <p:attrName>style.visibility</p:attrName>
                                        </p:attrNameLst>
                                      </p:cBhvr>
                                      <p:to>
                                        <p:strVal val="hidden"/>
                                      </p:to>
                                    </p:set>
                                  </p:childTnLst>
                                </p:cTn>
                              </p:par>
                              <p:par>
                                <p:cTn id="82" presetID="10" presetClass="exit" presetSubtype="0" fill="hold" grpId="1" nodeType="withEffect">
                                  <p:stCondLst>
                                    <p:cond delay="0"/>
                                  </p:stCondLst>
                                  <p:childTnLst>
                                    <p:animEffect transition="out" filter="fade">
                                      <p:cBhvr>
                                        <p:cTn id="83" dur="500"/>
                                        <p:tgtEl>
                                          <p:spTgt spid="26"/>
                                        </p:tgtEl>
                                      </p:cBhvr>
                                    </p:animEffect>
                                    <p:set>
                                      <p:cBhvr>
                                        <p:cTn id="84" dur="1" fill="hold">
                                          <p:stCondLst>
                                            <p:cond delay="499"/>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0" grpId="1"/>
      <p:bldP spid="22" grpId="0"/>
      <p:bldP spid="22" grpId="1"/>
      <p:bldP spid="23" grpId="0"/>
      <p:bldP spid="23" grpId="1"/>
      <p:bldP spid="24" grpId="0"/>
      <p:bldP spid="24" grpId="1"/>
      <p:bldP spid="25" grpId="0"/>
      <p:bldP spid="25" grpId="1"/>
      <p:bldP spid="26" grpId="0"/>
      <p:bldP spid="26" grpId="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26475" y="4077072"/>
            <a:ext cx="3017524" cy="1810515"/>
          </a:xfrm>
          <a:prstGeom prst="rect">
            <a:avLst/>
          </a:prstGeom>
        </p:spPr>
      </p:pic>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423" y="1772816"/>
            <a:ext cx="3017524" cy="1810515"/>
          </a:xfrm>
          <a:prstGeom prst="rect">
            <a:avLst/>
          </a:prstGeom>
        </p:spPr>
      </p:pic>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08949" y="1772816"/>
            <a:ext cx="3017524" cy="1810515"/>
          </a:xfrm>
          <a:prstGeom prst="rect">
            <a:avLst/>
          </a:prstGeom>
        </p:spPr>
      </p:pic>
      <p:pic>
        <p:nvPicPr>
          <p:cNvPr id="16" name="图片 1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26475" y="1772816"/>
            <a:ext cx="3017524" cy="1810515"/>
          </a:xfrm>
          <a:prstGeom prst="rect">
            <a:avLst/>
          </a:prstGeom>
        </p:spPr>
      </p:pic>
      <p:pic>
        <p:nvPicPr>
          <p:cNvPr id="17" name="图片 1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1423" y="4077072"/>
            <a:ext cx="3017524" cy="1810515"/>
          </a:xfrm>
          <a:prstGeom prst="rect">
            <a:avLst/>
          </a:prstGeom>
        </p:spPr>
      </p:pic>
      <p:pic>
        <p:nvPicPr>
          <p:cNvPr id="18" name="图片 1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108949" y="4077072"/>
            <a:ext cx="3017524" cy="1810515"/>
          </a:xfrm>
          <a:prstGeom prst="rect">
            <a:avLst/>
          </a:prstGeom>
        </p:spPr>
      </p:pic>
      <p:sp>
        <p:nvSpPr>
          <p:cNvPr id="19" name="文本框 18"/>
          <p:cNvSpPr txBox="1">
            <a:spLocks noChangeArrowheads="1"/>
          </p:cNvSpPr>
          <p:nvPr/>
        </p:nvSpPr>
        <p:spPr bwMode="auto">
          <a:xfrm>
            <a:off x="3044280" y="986182"/>
            <a:ext cx="3146862"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dirty="0">
                <a:latin typeface="微软雅黑" panose="020B0503020204020204" pitchFamily="34" charset="-122"/>
                <a:ea typeface="微软雅黑" panose="020B0503020204020204" pitchFamily="34" charset="-122"/>
              </a:rPr>
              <a:t>m=30</a:t>
            </a:r>
            <a:endParaRPr lang="zh-CN" altLang="en-US" sz="3200" dirty="0">
              <a:latin typeface="微软雅黑" panose="020B0503020204020204" pitchFamily="34" charset="-122"/>
              <a:ea typeface="微软雅黑" panose="020B0503020204020204" pitchFamily="34" charset="-122"/>
            </a:endParaRPr>
          </a:p>
        </p:txBody>
      </p:sp>
      <p:sp>
        <p:nvSpPr>
          <p:cNvPr id="21" name="文本框 20"/>
          <p:cNvSpPr txBox="1">
            <a:spLocks noChangeArrowheads="1"/>
          </p:cNvSpPr>
          <p:nvPr/>
        </p:nvSpPr>
        <p:spPr bwMode="auto">
          <a:xfrm>
            <a:off x="91422" y="3581686"/>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=0.2</a:t>
            </a:r>
            <a:endParaRPr lang="zh-CN" altLang="en-US" sz="2000" dirty="0">
              <a:latin typeface="微软雅黑" panose="020B0503020204020204" pitchFamily="34" charset="-122"/>
              <a:ea typeface="微软雅黑" panose="020B0503020204020204" pitchFamily="34" charset="-122"/>
            </a:endParaRPr>
          </a:p>
        </p:txBody>
      </p:sp>
      <p:sp>
        <p:nvSpPr>
          <p:cNvPr id="27" name="文本框 26"/>
          <p:cNvSpPr txBox="1">
            <a:spLocks noChangeArrowheads="1"/>
          </p:cNvSpPr>
          <p:nvPr/>
        </p:nvSpPr>
        <p:spPr bwMode="auto">
          <a:xfrm>
            <a:off x="3141282" y="3581686"/>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=0.3</a:t>
            </a:r>
            <a:endParaRPr lang="zh-CN" altLang="en-US" sz="2000" dirty="0">
              <a:latin typeface="微软雅黑" panose="020B0503020204020204" pitchFamily="34" charset="-122"/>
              <a:ea typeface="微软雅黑" panose="020B0503020204020204" pitchFamily="34" charset="-122"/>
            </a:endParaRPr>
          </a:p>
        </p:txBody>
      </p:sp>
      <p:sp>
        <p:nvSpPr>
          <p:cNvPr id="28" name="文本框 27"/>
          <p:cNvSpPr txBox="1">
            <a:spLocks noChangeArrowheads="1"/>
          </p:cNvSpPr>
          <p:nvPr/>
        </p:nvSpPr>
        <p:spPr bwMode="auto">
          <a:xfrm>
            <a:off x="6158808" y="3581685"/>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=0.4</a:t>
            </a:r>
            <a:endParaRPr lang="zh-CN" altLang="en-US" sz="2000" dirty="0">
              <a:latin typeface="微软雅黑" panose="020B0503020204020204" pitchFamily="34" charset="-122"/>
              <a:ea typeface="微软雅黑" panose="020B0503020204020204" pitchFamily="34" charset="-122"/>
            </a:endParaRPr>
          </a:p>
        </p:txBody>
      </p:sp>
      <p:sp>
        <p:nvSpPr>
          <p:cNvPr id="29" name="文本框 28"/>
          <p:cNvSpPr txBox="1">
            <a:spLocks noChangeArrowheads="1"/>
          </p:cNvSpPr>
          <p:nvPr/>
        </p:nvSpPr>
        <p:spPr bwMode="auto">
          <a:xfrm>
            <a:off x="123756" y="5887589"/>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=0.5</a:t>
            </a:r>
            <a:endParaRPr lang="zh-CN" altLang="en-US" sz="2000" dirty="0">
              <a:latin typeface="微软雅黑" panose="020B0503020204020204" pitchFamily="34" charset="-122"/>
              <a:ea typeface="微软雅黑" panose="020B0503020204020204" pitchFamily="34" charset="-122"/>
            </a:endParaRPr>
          </a:p>
        </p:txBody>
      </p:sp>
      <p:sp>
        <p:nvSpPr>
          <p:cNvPr id="30" name="文本框 29"/>
          <p:cNvSpPr txBox="1">
            <a:spLocks noChangeArrowheads="1"/>
          </p:cNvSpPr>
          <p:nvPr/>
        </p:nvSpPr>
        <p:spPr bwMode="auto">
          <a:xfrm>
            <a:off x="3173616" y="5887589"/>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=0.6</a:t>
            </a:r>
            <a:endParaRPr lang="zh-CN" altLang="en-US" sz="2000" dirty="0">
              <a:latin typeface="微软雅黑" panose="020B0503020204020204" pitchFamily="34" charset="-122"/>
              <a:ea typeface="微软雅黑" panose="020B0503020204020204" pitchFamily="34" charset="-122"/>
            </a:endParaRPr>
          </a:p>
        </p:txBody>
      </p:sp>
      <p:sp>
        <p:nvSpPr>
          <p:cNvPr id="31" name="文本框 30"/>
          <p:cNvSpPr txBox="1">
            <a:spLocks noChangeArrowheads="1"/>
          </p:cNvSpPr>
          <p:nvPr/>
        </p:nvSpPr>
        <p:spPr bwMode="auto">
          <a:xfrm>
            <a:off x="6191142" y="5887588"/>
            <a:ext cx="29528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l-GR" altLang="zh-CN" sz="2000" dirty="0">
                <a:latin typeface="微软雅黑" panose="020B0503020204020204" pitchFamily="34" charset="-122"/>
                <a:ea typeface="微软雅黑" panose="020B0503020204020204" pitchFamily="34" charset="-122"/>
              </a:rPr>
              <a:t>η</a:t>
            </a:r>
            <a:r>
              <a:rPr lang="en-US" altLang="zh-CN" sz="2000" dirty="0">
                <a:latin typeface="微软雅黑" panose="020B0503020204020204" pitchFamily="34" charset="-122"/>
                <a:ea typeface="微软雅黑" panose="020B0503020204020204" pitchFamily="34" charset="-122"/>
              </a:rPr>
              <a:t>=0.7</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26393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500"/>
                                        <p:tgtEl>
                                          <p:spTgt spid="3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fade">
                                      <p:cBhvr>
                                        <p:cTn id="43" dur="500"/>
                                        <p:tgtEl>
                                          <p:spTgt spid="3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13"/>
                                        </p:tgtEl>
                                      </p:cBhvr>
                                    </p:animEffect>
                                    <p:set>
                                      <p:cBhvr>
                                        <p:cTn id="48" dur="1" fill="hold">
                                          <p:stCondLst>
                                            <p:cond delay="499"/>
                                          </p:stCondLst>
                                        </p:cTn>
                                        <p:tgtEl>
                                          <p:spTgt spid="13"/>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14"/>
                                        </p:tgtEl>
                                      </p:cBhvr>
                                    </p:animEffect>
                                    <p:set>
                                      <p:cBhvr>
                                        <p:cTn id="51" dur="1" fill="hold">
                                          <p:stCondLst>
                                            <p:cond delay="499"/>
                                          </p:stCondLst>
                                        </p:cTn>
                                        <p:tgtEl>
                                          <p:spTgt spid="14"/>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15"/>
                                        </p:tgtEl>
                                      </p:cBhvr>
                                    </p:animEffect>
                                    <p:set>
                                      <p:cBhvr>
                                        <p:cTn id="54" dur="1" fill="hold">
                                          <p:stCondLst>
                                            <p:cond delay="499"/>
                                          </p:stCondLst>
                                        </p:cTn>
                                        <p:tgtEl>
                                          <p:spTgt spid="15"/>
                                        </p:tgtEl>
                                        <p:attrNameLst>
                                          <p:attrName>style.visibility</p:attrName>
                                        </p:attrNameLst>
                                      </p:cBhvr>
                                      <p:to>
                                        <p:strVal val="hidden"/>
                                      </p:to>
                                    </p:set>
                                  </p:childTnLst>
                                </p:cTn>
                              </p:par>
                              <p:par>
                                <p:cTn id="55" presetID="10" presetClass="exit" presetSubtype="0" fill="hold" nodeType="withEffect">
                                  <p:stCondLst>
                                    <p:cond delay="0"/>
                                  </p:stCondLst>
                                  <p:childTnLst>
                                    <p:animEffect transition="out" filter="fade">
                                      <p:cBhvr>
                                        <p:cTn id="56" dur="500"/>
                                        <p:tgtEl>
                                          <p:spTgt spid="16"/>
                                        </p:tgtEl>
                                      </p:cBhvr>
                                    </p:animEffect>
                                    <p:set>
                                      <p:cBhvr>
                                        <p:cTn id="57" dur="1" fill="hold">
                                          <p:stCondLst>
                                            <p:cond delay="499"/>
                                          </p:stCondLst>
                                        </p:cTn>
                                        <p:tgtEl>
                                          <p:spTgt spid="16"/>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500"/>
                                        <p:tgtEl>
                                          <p:spTgt spid="17"/>
                                        </p:tgtEl>
                                      </p:cBhvr>
                                    </p:animEffect>
                                    <p:set>
                                      <p:cBhvr>
                                        <p:cTn id="60" dur="1" fill="hold">
                                          <p:stCondLst>
                                            <p:cond delay="499"/>
                                          </p:stCondLst>
                                        </p:cTn>
                                        <p:tgtEl>
                                          <p:spTgt spid="17"/>
                                        </p:tgtEl>
                                        <p:attrNameLst>
                                          <p:attrName>style.visibility</p:attrName>
                                        </p:attrNameLst>
                                      </p:cBhvr>
                                      <p:to>
                                        <p:strVal val="hidden"/>
                                      </p:to>
                                    </p:set>
                                  </p:childTnLst>
                                </p:cTn>
                              </p:par>
                              <p:par>
                                <p:cTn id="61" presetID="10" presetClass="exit" presetSubtype="0" fill="hold" nodeType="withEffect">
                                  <p:stCondLst>
                                    <p:cond delay="0"/>
                                  </p:stCondLst>
                                  <p:childTnLst>
                                    <p:animEffect transition="out" filter="fade">
                                      <p:cBhvr>
                                        <p:cTn id="62" dur="500"/>
                                        <p:tgtEl>
                                          <p:spTgt spid="18"/>
                                        </p:tgtEl>
                                      </p:cBhvr>
                                    </p:animEffect>
                                    <p:set>
                                      <p:cBhvr>
                                        <p:cTn id="63" dur="1" fill="hold">
                                          <p:stCondLst>
                                            <p:cond delay="499"/>
                                          </p:stCondLst>
                                        </p:cTn>
                                        <p:tgtEl>
                                          <p:spTgt spid="18"/>
                                        </p:tgtEl>
                                        <p:attrNameLst>
                                          <p:attrName>style.visibility</p:attrName>
                                        </p:attrNameLst>
                                      </p:cBhvr>
                                      <p:to>
                                        <p:strVal val="hidden"/>
                                      </p:to>
                                    </p:set>
                                  </p:childTnLst>
                                </p:cTn>
                              </p:par>
                              <p:par>
                                <p:cTn id="64" presetID="10" presetClass="exit" presetSubtype="0" fill="hold" grpId="1" nodeType="withEffect">
                                  <p:stCondLst>
                                    <p:cond delay="0"/>
                                  </p:stCondLst>
                                  <p:childTnLst>
                                    <p:animEffect transition="out" filter="fade">
                                      <p:cBhvr>
                                        <p:cTn id="65" dur="500"/>
                                        <p:tgtEl>
                                          <p:spTgt spid="19"/>
                                        </p:tgtEl>
                                      </p:cBhvr>
                                    </p:animEffect>
                                    <p:set>
                                      <p:cBhvr>
                                        <p:cTn id="66" dur="1" fill="hold">
                                          <p:stCondLst>
                                            <p:cond delay="499"/>
                                          </p:stCondLst>
                                        </p:cTn>
                                        <p:tgtEl>
                                          <p:spTgt spid="19"/>
                                        </p:tgtEl>
                                        <p:attrNameLst>
                                          <p:attrName>style.visibility</p:attrName>
                                        </p:attrNameLst>
                                      </p:cBhvr>
                                      <p:to>
                                        <p:strVal val="hidden"/>
                                      </p:to>
                                    </p:set>
                                  </p:childTnLst>
                                </p:cTn>
                              </p:par>
                              <p:par>
                                <p:cTn id="67" presetID="10" presetClass="exit" presetSubtype="0" fill="hold" grpId="1" nodeType="withEffect">
                                  <p:stCondLst>
                                    <p:cond delay="0"/>
                                  </p:stCondLst>
                                  <p:childTnLst>
                                    <p:animEffect transition="out" filter="fade">
                                      <p:cBhvr>
                                        <p:cTn id="68" dur="500"/>
                                        <p:tgtEl>
                                          <p:spTgt spid="21"/>
                                        </p:tgtEl>
                                      </p:cBhvr>
                                    </p:animEffect>
                                    <p:set>
                                      <p:cBhvr>
                                        <p:cTn id="69" dur="1" fill="hold">
                                          <p:stCondLst>
                                            <p:cond delay="499"/>
                                          </p:stCondLst>
                                        </p:cTn>
                                        <p:tgtEl>
                                          <p:spTgt spid="21"/>
                                        </p:tgtEl>
                                        <p:attrNameLst>
                                          <p:attrName>style.visibility</p:attrName>
                                        </p:attrNameLst>
                                      </p:cBhvr>
                                      <p:to>
                                        <p:strVal val="hidden"/>
                                      </p:to>
                                    </p:set>
                                  </p:childTnLst>
                                </p:cTn>
                              </p:par>
                              <p:par>
                                <p:cTn id="70" presetID="10" presetClass="exit" presetSubtype="0" fill="hold" grpId="1" nodeType="withEffect">
                                  <p:stCondLst>
                                    <p:cond delay="0"/>
                                  </p:stCondLst>
                                  <p:childTnLst>
                                    <p:animEffect transition="out" filter="fade">
                                      <p:cBhvr>
                                        <p:cTn id="71" dur="500"/>
                                        <p:tgtEl>
                                          <p:spTgt spid="27"/>
                                        </p:tgtEl>
                                      </p:cBhvr>
                                    </p:animEffect>
                                    <p:set>
                                      <p:cBhvr>
                                        <p:cTn id="72" dur="1" fill="hold">
                                          <p:stCondLst>
                                            <p:cond delay="499"/>
                                          </p:stCondLst>
                                        </p:cTn>
                                        <p:tgtEl>
                                          <p:spTgt spid="27"/>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28"/>
                                        </p:tgtEl>
                                      </p:cBhvr>
                                    </p:animEffect>
                                    <p:set>
                                      <p:cBhvr>
                                        <p:cTn id="75" dur="1" fill="hold">
                                          <p:stCondLst>
                                            <p:cond delay="499"/>
                                          </p:stCondLst>
                                        </p:cTn>
                                        <p:tgtEl>
                                          <p:spTgt spid="28"/>
                                        </p:tgtEl>
                                        <p:attrNameLst>
                                          <p:attrName>style.visibility</p:attrName>
                                        </p:attrNameLst>
                                      </p:cBhvr>
                                      <p:to>
                                        <p:strVal val="hidden"/>
                                      </p:to>
                                    </p:set>
                                  </p:childTnLst>
                                </p:cTn>
                              </p:par>
                              <p:par>
                                <p:cTn id="76" presetID="10" presetClass="exit" presetSubtype="0" fill="hold" grpId="1" nodeType="withEffect">
                                  <p:stCondLst>
                                    <p:cond delay="0"/>
                                  </p:stCondLst>
                                  <p:childTnLst>
                                    <p:animEffect transition="out" filter="fade">
                                      <p:cBhvr>
                                        <p:cTn id="77" dur="500"/>
                                        <p:tgtEl>
                                          <p:spTgt spid="29"/>
                                        </p:tgtEl>
                                      </p:cBhvr>
                                    </p:animEffect>
                                    <p:set>
                                      <p:cBhvr>
                                        <p:cTn id="78" dur="1" fill="hold">
                                          <p:stCondLst>
                                            <p:cond delay="499"/>
                                          </p:stCondLst>
                                        </p:cTn>
                                        <p:tgtEl>
                                          <p:spTgt spid="29"/>
                                        </p:tgtEl>
                                        <p:attrNameLst>
                                          <p:attrName>style.visibility</p:attrName>
                                        </p:attrNameLst>
                                      </p:cBhvr>
                                      <p:to>
                                        <p:strVal val="hidden"/>
                                      </p:to>
                                    </p:set>
                                  </p:childTnLst>
                                </p:cTn>
                              </p:par>
                              <p:par>
                                <p:cTn id="79" presetID="10" presetClass="exit" presetSubtype="0" fill="hold" grpId="1" nodeType="withEffect">
                                  <p:stCondLst>
                                    <p:cond delay="0"/>
                                  </p:stCondLst>
                                  <p:childTnLst>
                                    <p:animEffect transition="out" filter="fade">
                                      <p:cBhvr>
                                        <p:cTn id="80" dur="500"/>
                                        <p:tgtEl>
                                          <p:spTgt spid="30"/>
                                        </p:tgtEl>
                                      </p:cBhvr>
                                    </p:animEffect>
                                    <p:set>
                                      <p:cBhvr>
                                        <p:cTn id="81" dur="1" fill="hold">
                                          <p:stCondLst>
                                            <p:cond delay="499"/>
                                          </p:stCondLst>
                                        </p:cTn>
                                        <p:tgtEl>
                                          <p:spTgt spid="30"/>
                                        </p:tgtEl>
                                        <p:attrNameLst>
                                          <p:attrName>style.visibility</p:attrName>
                                        </p:attrNameLst>
                                      </p:cBhvr>
                                      <p:to>
                                        <p:strVal val="hidden"/>
                                      </p:to>
                                    </p:set>
                                  </p:childTnLst>
                                </p:cTn>
                              </p:par>
                              <p:par>
                                <p:cTn id="82" presetID="10" presetClass="exit" presetSubtype="0" fill="hold" grpId="1" nodeType="withEffect">
                                  <p:stCondLst>
                                    <p:cond delay="0"/>
                                  </p:stCondLst>
                                  <p:childTnLst>
                                    <p:animEffect transition="out" filter="fade">
                                      <p:cBhvr>
                                        <p:cTn id="83" dur="500"/>
                                        <p:tgtEl>
                                          <p:spTgt spid="31"/>
                                        </p:tgtEl>
                                      </p:cBhvr>
                                    </p:animEffect>
                                    <p:set>
                                      <p:cBhvr>
                                        <p:cTn id="84" dur="1" fill="hold">
                                          <p:stCondLst>
                                            <p:cond delay="499"/>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1" grpId="0"/>
      <p:bldP spid="21" grpId="1"/>
      <p:bldP spid="27" grpId="0"/>
      <p:bldP spid="27" grpId="1"/>
      <p:bldP spid="28" grpId="0"/>
      <p:bldP spid="28" grpId="1"/>
      <p:bldP spid="29" grpId="0"/>
      <p:bldP spid="29" grpId="1"/>
      <p:bldP spid="30" grpId="0"/>
      <p:bldP spid="30" grpId="1"/>
      <p:bldP spid="31" grpId="0"/>
      <p:bldP spid="31"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文本框 1">
            <a:extLst>
              <a:ext uri="{FF2B5EF4-FFF2-40B4-BE49-F238E27FC236}">
                <a16:creationId xmlns:a16="http://schemas.microsoft.com/office/drawing/2014/main" id="{4B65DD8C-0DEC-43C8-B5C6-934F22073DFB}"/>
              </a:ext>
            </a:extLst>
          </p:cNvPr>
          <p:cNvSpPr txBox="1">
            <a:spLocks noChangeArrowheads="1"/>
          </p:cNvSpPr>
          <p:nvPr/>
        </p:nvSpPr>
        <p:spPr bwMode="auto">
          <a:xfrm>
            <a:off x="971550" y="1557338"/>
            <a:ext cx="61610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误差</a:t>
            </a:r>
            <a:r>
              <a:rPr lang="en-US" altLang="zh-CN" sz="2400"/>
              <a:t>(Error)</a:t>
            </a:r>
          </a:p>
          <a:p>
            <a:pPr>
              <a:spcBef>
                <a:spcPct val="0"/>
              </a:spcBef>
              <a:buFontTx/>
              <a:buNone/>
            </a:pPr>
            <a:r>
              <a:rPr lang="en-US" altLang="zh-CN" sz="1800"/>
              <a:t>        </a:t>
            </a:r>
            <a:r>
              <a:rPr lang="zh-CN" altLang="en-US" sz="1800"/>
              <a:t>学习器</a:t>
            </a:r>
            <a:r>
              <a:rPr lang="en-US" altLang="zh-CN" sz="1800"/>
              <a:t>(</a:t>
            </a:r>
            <a:r>
              <a:rPr lang="zh-CN" altLang="en-US" sz="1800"/>
              <a:t>模型</a:t>
            </a:r>
            <a:r>
              <a:rPr lang="en-US" altLang="zh-CN" sz="1800"/>
              <a:t>)</a:t>
            </a:r>
            <a:r>
              <a:rPr lang="zh-CN" altLang="en-US" sz="1800"/>
              <a:t>的实际输出与样本的真实输出之间的差异</a:t>
            </a:r>
            <a:endParaRPr lang="en-US" altLang="zh-CN" sz="1800"/>
          </a:p>
        </p:txBody>
      </p:sp>
      <p:sp>
        <p:nvSpPr>
          <p:cNvPr id="8195" name="矩形 2">
            <a:extLst>
              <a:ext uri="{FF2B5EF4-FFF2-40B4-BE49-F238E27FC236}">
                <a16:creationId xmlns:a16="http://schemas.microsoft.com/office/drawing/2014/main" id="{269D2E16-3540-4002-BE6B-CBFC9D4212AD}"/>
              </a:ext>
            </a:extLst>
          </p:cNvPr>
          <p:cNvSpPr>
            <a:spLocks noChangeArrowheads="1"/>
          </p:cNvSpPr>
          <p:nvPr/>
        </p:nvSpPr>
        <p:spPr bwMode="auto">
          <a:xfrm>
            <a:off x="971550" y="2420938"/>
            <a:ext cx="6942138"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训练误差 </a:t>
            </a:r>
            <a:r>
              <a:rPr lang="en-US" altLang="zh-CN" sz="2400"/>
              <a:t>Training error (</a:t>
            </a:r>
            <a:r>
              <a:rPr lang="zh-CN" altLang="en-US" sz="2400"/>
              <a:t>经验误差 </a:t>
            </a:r>
            <a:r>
              <a:rPr lang="en-US" altLang="zh-CN" sz="2400"/>
              <a:t>Empirical error)</a:t>
            </a:r>
            <a:br>
              <a:rPr lang="en-US" altLang="zh-CN" sz="2400"/>
            </a:br>
            <a:r>
              <a:rPr lang="en-US" altLang="zh-CN" sz="1800"/>
              <a:t>        </a:t>
            </a:r>
            <a:r>
              <a:rPr lang="zh-CN" altLang="en-US" sz="1800"/>
              <a:t>学习器在训练集上的误差</a:t>
            </a:r>
          </a:p>
        </p:txBody>
      </p:sp>
      <p:sp>
        <p:nvSpPr>
          <p:cNvPr id="8196" name="文本框 3">
            <a:extLst>
              <a:ext uri="{FF2B5EF4-FFF2-40B4-BE49-F238E27FC236}">
                <a16:creationId xmlns:a16="http://schemas.microsoft.com/office/drawing/2014/main" id="{23CAD0D6-C418-4998-A3C7-56000E87DCEF}"/>
              </a:ext>
            </a:extLst>
          </p:cNvPr>
          <p:cNvSpPr txBox="1">
            <a:spLocks noChangeArrowheads="1"/>
          </p:cNvSpPr>
          <p:nvPr/>
        </p:nvSpPr>
        <p:spPr bwMode="auto">
          <a:xfrm>
            <a:off x="977900" y="3284538"/>
            <a:ext cx="4429125"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泛化误差</a:t>
            </a:r>
            <a:r>
              <a:rPr lang="en-US" altLang="zh-CN" sz="2400"/>
              <a:t> (Generalization error)</a:t>
            </a:r>
          </a:p>
          <a:p>
            <a:pPr>
              <a:spcBef>
                <a:spcPct val="0"/>
              </a:spcBef>
              <a:buFontTx/>
              <a:buNone/>
            </a:pPr>
            <a:r>
              <a:rPr lang="en-US" altLang="zh-CN" sz="1800"/>
              <a:t>        </a:t>
            </a:r>
            <a:r>
              <a:rPr lang="zh-CN" altLang="en-US" sz="1800"/>
              <a:t>学习器在测试集上的误差</a:t>
            </a:r>
          </a:p>
        </p:txBody>
      </p:sp>
      <p:sp>
        <p:nvSpPr>
          <p:cNvPr id="8197" name="文本框 4">
            <a:extLst>
              <a:ext uri="{FF2B5EF4-FFF2-40B4-BE49-F238E27FC236}">
                <a16:creationId xmlns:a16="http://schemas.microsoft.com/office/drawing/2014/main" id="{E8721725-419F-458E-93DB-0D254B7BFC32}"/>
              </a:ext>
            </a:extLst>
          </p:cNvPr>
          <p:cNvSpPr txBox="1">
            <a:spLocks noChangeArrowheads="1"/>
          </p:cNvSpPr>
          <p:nvPr/>
        </p:nvSpPr>
        <p:spPr bwMode="auto">
          <a:xfrm>
            <a:off x="992188" y="4149725"/>
            <a:ext cx="7324725" cy="92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t>理想目标：得到</a:t>
            </a:r>
            <a:r>
              <a:rPr lang="zh-CN" altLang="en-US" sz="1800">
                <a:solidFill>
                  <a:srgbClr val="FF0000"/>
                </a:solidFill>
              </a:rPr>
              <a:t>泛化误差小</a:t>
            </a:r>
            <a:r>
              <a:rPr lang="zh-CN" altLang="en-US" sz="1800"/>
              <a:t>的学习器</a:t>
            </a:r>
            <a:endParaRPr lang="en-US" altLang="zh-CN" sz="1800"/>
          </a:p>
          <a:p>
            <a:pPr>
              <a:spcBef>
                <a:spcPct val="0"/>
              </a:spcBef>
              <a:buFontTx/>
              <a:buNone/>
            </a:pPr>
            <a:r>
              <a:rPr lang="zh-CN" altLang="en-US" sz="1800"/>
              <a:t>然而，我们事先并不知道测试集是什么样的，我们只有</a:t>
            </a:r>
            <a:r>
              <a:rPr lang="zh-CN" altLang="en-US" sz="1800" u="sng"/>
              <a:t>努力使</a:t>
            </a:r>
            <a:r>
              <a:rPr lang="zh-CN" altLang="en-US" sz="1800" u="sng">
                <a:solidFill>
                  <a:srgbClr val="FF0000"/>
                </a:solidFill>
              </a:rPr>
              <a:t>经验误差最小化</a:t>
            </a:r>
            <a:r>
              <a:rPr lang="zh-CN" altLang="en-US" sz="1800"/>
              <a:t>，同时使得其泛化误差尽可能的小。</a:t>
            </a:r>
          </a:p>
        </p:txBody>
      </p:sp>
      <p:sp>
        <p:nvSpPr>
          <p:cNvPr id="8198" name="文本框 5">
            <a:extLst>
              <a:ext uri="{FF2B5EF4-FFF2-40B4-BE49-F238E27FC236}">
                <a16:creationId xmlns:a16="http://schemas.microsoft.com/office/drawing/2014/main" id="{12006BCB-EF94-4FD8-B1D9-A464B496AFA7}"/>
              </a:ext>
            </a:extLst>
          </p:cNvPr>
          <p:cNvSpPr txBox="1">
            <a:spLocks noChangeArrowheads="1"/>
          </p:cNvSpPr>
          <p:nvPr/>
        </p:nvSpPr>
        <p:spPr bwMode="auto">
          <a:xfrm>
            <a:off x="7019925" y="5072063"/>
            <a:ext cx="11080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solidFill>
                  <a:srgbClr val="FF0000"/>
                </a:solidFill>
              </a:rPr>
              <a:t>过拟合</a:t>
            </a:r>
          </a:p>
        </p:txBody>
      </p:sp>
      <p:cxnSp>
        <p:nvCxnSpPr>
          <p:cNvPr id="8" name="直接箭头连接符 7">
            <a:extLst>
              <a:ext uri="{FF2B5EF4-FFF2-40B4-BE49-F238E27FC236}">
                <a16:creationId xmlns:a16="http://schemas.microsoft.com/office/drawing/2014/main" id="{35293287-A4BA-4F3E-AA18-20CBE3F2EF73}"/>
              </a:ext>
            </a:extLst>
          </p:cNvPr>
          <p:cNvCxnSpPr/>
          <p:nvPr/>
        </p:nvCxnSpPr>
        <p:spPr>
          <a:xfrm>
            <a:off x="7235825" y="4738688"/>
            <a:ext cx="360363" cy="3333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圆角矩形 8">
            <a:extLst>
              <a:ext uri="{FF2B5EF4-FFF2-40B4-BE49-F238E27FC236}">
                <a16:creationId xmlns:a16="http://schemas.microsoft.com/office/drawing/2014/main" id="{91CD949E-D892-440B-9A7A-BCFEF8FDAD52}"/>
              </a:ext>
            </a:extLst>
          </p:cNvPr>
          <p:cNvSpPr/>
          <p:nvPr/>
        </p:nvSpPr>
        <p:spPr>
          <a:xfrm>
            <a:off x="7019925" y="5072063"/>
            <a:ext cx="1108075" cy="46196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pic>
        <p:nvPicPr>
          <p:cNvPr id="8201" name="图片 1">
            <a:extLst>
              <a:ext uri="{FF2B5EF4-FFF2-40B4-BE49-F238E27FC236}">
                <a16:creationId xmlns:a16="http://schemas.microsoft.com/office/drawing/2014/main" id="{71DA7E62-A06B-4DEA-BE5C-7B910CBEA31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33713" y="5072063"/>
            <a:ext cx="3241675" cy="106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863007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框 3"/>
              <p:cNvSpPr txBox="1"/>
              <p:nvPr/>
            </p:nvSpPr>
            <p:spPr>
              <a:xfrm>
                <a:off x="827584" y="1302414"/>
                <a:ext cx="4464496" cy="3566746"/>
              </a:xfrm>
              <a:prstGeom prst="rect">
                <a:avLst/>
              </a:prstGeom>
              <a:noFill/>
            </p:spPr>
            <p:txBody>
              <a:bodyPr wrap="square" lIns="0" tIns="0" rIns="0" bIns="0" rtlCol="0">
                <a:spAutoFit/>
              </a:bodyPr>
              <a:lstStyle/>
              <a:p>
                <a:pPr>
                  <a:lnSpc>
                    <a:spcPct val="110000"/>
                  </a:lnSpc>
                </a:pPr>
                <a14:m>
                  <m:oMathPara xmlns:m="http://schemas.openxmlformats.org/officeDocument/2006/math">
                    <m:oMathParaPr>
                      <m:jc m:val="centerGroup"/>
                    </m:oMathParaPr>
                    <m:oMath xmlns:m="http://schemas.openxmlformats.org/officeDocument/2006/math">
                      <m:f>
                        <m:fPr>
                          <m:ctrlPr>
                            <a:rPr lang="en-US" altLang="zh-CN" sz="2400" i="1" smtClean="0">
                              <a:latin typeface="Cambria Math" panose="02040503050406030204" pitchFamily="18" charset="0"/>
                            </a:rPr>
                          </m:ctrlPr>
                        </m:fPr>
                        <m:num>
                          <m:r>
                            <a:rPr lang="en-US" altLang="zh-CN" sz="2400" i="1">
                              <a:latin typeface="Cambria Math" panose="02040503050406030204" pitchFamily="18" charset="0"/>
                            </a:rPr>
                            <m:t>𝑃</m:t>
                          </m:r>
                          <m:d>
                            <m:dPr>
                              <m:ctrlPr>
                                <a:rPr lang="en-US" altLang="zh-CN" sz="2400" i="1">
                                  <a:latin typeface="Cambria Math" panose="02040503050406030204" pitchFamily="18" charset="0"/>
                                </a:rPr>
                              </m:ctrlPr>
                            </m:dPr>
                            <m:e>
                              <m:r>
                                <a:rPr lang="zh-CN" altLang="en-US" sz="2400" i="1">
                                  <a:latin typeface="Cambria Math" panose="02040503050406030204" pitchFamily="18" charset="0"/>
                                  <a:ea typeface="Cambria Math" panose="02040503050406030204" pitchFamily="18" charset="0"/>
                                </a:rPr>
                                <m:t>𝜂</m:t>
                              </m:r>
                              <m:r>
                                <a:rPr lang="en-US" altLang="zh-CN" sz="2400" i="1">
                                  <a:latin typeface="Cambria Math" panose="02040503050406030204" pitchFamily="18" charset="0"/>
                                  <a:ea typeface="Cambria Math" panose="02040503050406030204" pitchFamily="18" charset="0"/>
                                </a:rPr>
                                <m:t>|</m:t>
                              </m:r>
                              <m:r>
                                <a:rPr lang="en-US" altLang="zh-CN" sz="2400" i="1">
                                  <a:latin typeface="Cambria Math" panose="02040503050406030204" pitchFamily="18" charset="0"/>
                                  <a:ea typeface="Cambria Math" panose="02040503050406030204" pitchFamily="18" charset="0"/>
                                </a:rPr>
                                <m:t>𝑚</m:t>
                              </m:r>
                              <m:r>
                                <a:rPr lang="en-US" altLang="zh-CN" sz="2400" i="1">
                                  <a:latin typeface="Cambria Math" panose="02040503050406030204" pitchFamily="18" charset="0"/>
                                  <a:ea typeface="Cambria Math" panose="02040503050406030204" pitchFamily="18" charset="0"/>
                                </a:rPr>
                                <m:t>,</m:t>
                              </m:r>
                              <m:r>
                                <m:rPr>
                                  <m:sty m:val="p"/>
                                </m:rPr>
                                <a:rPr lang="en-US" altLang="zh-CN" sz="2400" i="1">
                                  <a:latin typeface="Cambria Math" panose="02040503050406030204" pitchFamily="18" charset="0"/>
                                </a:rPr>
                                <m:t>m</m:t>
                              </m:r>
                              <m:r>
                                <a:rPr lang="en-US" altLang="zh-CN" sz="2400" i="1">
                                  <a:latin typeface="Cambria Math" panose="02040503050406030204" pitchFamily="18" charset="0"/>
                                </a:rPr>
                                <m:t>′</m:t>
                              </m:r>
                            </m:e>
                          </m:d>
                        </m:num>
                        <m:den>
                          <m:r>
                            <a:rPr lang="en-US" altLang="zh-CN" sz="2400" i="1">
                              <a:latin typeface="Cambria Math" panose="02040503050406030204" pitchFamily="18" charset="0"/>
                            </a:rPr>
                            <m:t>𝑃</m:t>
                          </m:r>
                          <m:d>
                            <m:dPr>
                              <m:ctrlPr>
                                <a:rPr lang="en-US" altLang="zh-CN" sz="2400" i="1" smtClean="0">
                                  <a:latin typeface="Cambria Math" panose="02040503050406030204" pitchFamily="18" charset="0"/>
                                </a:rPr>
                              </m:ctrlPr>
                            </m:dPr>
                            <m:e>
                              <m:r>
                                <a:rPr lang="zh-CN" altLang="en-US" sz="2400" i="1">
                                  <a:latin typeface="Cambria Math" panose="02040503050406030204" pitchFamily="18" charset="0"/>
                                  <a:ea typeface="Cambria Math" panose="02040503050406030204" pitchFamily="18" charset="0"/>
                                </a:rPr>
                                <m:t>𝜂</m:t>
                              </m:r>
                              <m:r>
                                <a:rPr lang="en-US" altLang="zh-CN" sz="2400" i="1">
                                  <a:latin typeface="Cambria Math" panose="02040503050406030204" pitchFamily="18" charset="0"/>
                                  <a:ea typeface="Cambria Math" panose="02040503050406030204" pitchFamily="18" charset="0"/>
                                </a:rPr>
                                <m:t>|</m:t>
                              </m:r>
                              <m:r>
                                <a:rPr lang="en-US" altLang="zh-CN" sz="2400" i="1">
                                  <a:latin typeface="Cambria Math" panose="02040503050406030204" pitchFamily="18" charset="0"/>
                                  <a:ea typeface="Cambria Math" panose="02040503050406030204" pitchFamily="18" charset="0"/>
                                </a:rPr>
                                <m:t>𝑚</m:t>
                              </m:r>
                              <m:r>
                                <a:rPr lang="en-US" altLang="zh-CN" sz="2400" i="1">
                                  <a:latin typeface="Cambria Math" panose="02040503050406030204" pitchFamily="18" charset="0"/>
                                  <a:ea typeface="Cambria Math" panose="02040503050406030204" pitchFamily="18" charset="0"/>
                                </a:rPr>
                                <m:t>,</m:t>
                              </m:r>
                              <m:r>
                                <m:rPr>
                                  <m:sty m:val="p"/>
                                </m:rPr>
                                <a:rPr lang="en-US" altLang="zh-CN" sz="2400" i="1">
                                  <a:latin typeface="Cambria Math" panose="02040503050406030204" pitchFamily="18" charset="0"/>
                                </a:rPr>
                                <m:t>m</m:t>
                              </m:r>
                              <m:r>
                                <a:rPr lang="en-US" altLang="zh-CN" sz="2400" i="1">
                                  <a:latin typeface="Cambria Math" panose="02040503050406030204" pitchFamily="18" charset="0"/>
                                </a:rPr>
                                <m:t>′−1</m:t>
                              </m:r>
                            </m:e>
                          </m:d>
                        </m:den>
                      </m:f>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d>
                            <m:dPr>
                              <m:ctrlPr>
                                <a:rPr lang="en-US" altLang="zh-CN" sz="2400" i="1">
                                  <a:latin typeface="Cambria Math" panose="02040503050406030204" pitchFamily="18" charset="0"/>
                                </a:rPr>
                              </m:ctrlPr>
                            </m:dPr>
                            <m:e>
                              <m:f>
                                <m:fPr>
                                  <m:type m:val="noBar"/>
                                  <m:ctrlPr>
                                    <a:rPr lang="en-US" altLang="zh-CN" sz="2400" i="1">
                                      <a:latin typeface="Cambria Math" panose="02040503050406030204" pitchFamily="18" charset="0"/>
                                    </a:rPr>
                                  </m:ctrlPr>
                                </m:fPr>
                                <m:num>
                                  <m:r>
                                    <a:rPr lang="en-US" altLang="zh-CN" sz="2400" i="1">
                                      <a:latin typeface="Cambria Math" panose="02040503050406030204" pitchFamily="18" charset="0"/>
                                    </a:rPr>
                                    <m:t>𝑚</m:t>
                                  </m:r>
                                </m:num>
                                <m:den>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den>
                              </m:f>
                            </m:e>
                          </m:d>
                          <m:sSup>
                            <m:sSupPr>
                              <m:ctrlPr>
                                <a:rPr lang="en-US" altLang="zh-CN" sz="2400" i="1">
                                  <a:latin typeface="Cambria Math" panose="02040503050406030204" pitchFamily="18" charset="0"/>
                                </a:rPr>
                              </m:ctrlPr>
                            </m:sSupPr>
                            <m:e>
                              <m:r>
                                <a:rPr lang="zh-CN" altLang="en-US" sz="2400" i="1">
                                  <a:latin typeface="Cambria Math" panose="02040503050406030204" pitchFamily="18" charset="0"/>
                                </a:rPr>
                                <m:t>𝜂</m:t>
                              </m:r>
                            </m:e>
                            <m:sup>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sup>
                          </m:sSup>
                          <m:sSup>
                            <m:sSupPr>
                              <m:ctrlPr>
                                <a:rPr lang="en-US" altLang="zh-CN" sz="2400" i="1">
                                  <a:latin typeface="Cambria Math" panose="02040503050406030204" pitchFamily="18" charset="0"/>
                                </a:rPr>
                              </m:ctrlPr>
                            </m:sSupPr>
                            <m:e>
                              <m:d>
                                <m:dPr>
                                  <m:ctrlPr>
                                    <a:rPr lang="en-US" altLang="zh-CN" sz="2400" i="1">
                                      <a:latin typeface="Cambria Math" panose="02040503050406030204" pitchFamily="18" charset="0"/>
                                    </a:rPr>
                                  </m:ctrlPr>
                                </m:dPr>
                                <m:e>
                                  <m:r>
                                    <a:rPr lang="en-US" altLang="zh-CN" sz="2400" i="1">
                                      <a:latin typeface="Cambria Math" panose="02040503050406030204" pitchFamily="18" charset="0"/>
                                    </a:rPr>
                                    <m:t>1−</m:t>
                                  </m:r>
                                  <m:r>
                                    <a:rPr lang="zh-CN" altLang="en-US" sz="2400" i="1">
                                      <a:latin typeface="Cambria Math" panose="02040503050406030204" pitchFamily="18" charset="0"/>
                                    </a:rPr>
                                    <m:t>𝜂</m:t>
                                  </m:r>
                                </m:e>
                              </m:d>
                            </m:e>
                            <m:sup>
                              <m:r>
                                <a:rPr lang="en-US" altLang="zh-CN" sz="2400" i="1">
                                  <a:latin typeface="Cambria Math" panose="02040503050406030204" pitchFamily="18" charset="0"/>
                                </a:rPr>
                                <m:t>𝑚</m:t>
                              </m:r>
                              <m:r>
                                <a:rPr lang="en-US" altLang="zh-CN" sz="2400" i="1">
                                  <a:latin typeface="Cambria Math" panose="02040503050406030204" pitchFamily="18" charset="0"/>
                                </a:rPr>
                                <m:t>−</m:t>
                              </m:r>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sup>
                          </m:sSup>
                        </m:num>
                        <m:den>
                          <m:d>
                            <m:dPr>
                              <m:ctrlPr>
                                <a:rPr lang="en-US" altLang="zh-CN" sz="2400" i="1">
                                  <a:latin typeface="Cambria Math" panose="02040503050406030204" pitchFamily="18" charset="0"/>
                                </a:rPr>
                              </m:ctrlPr>
                            </m:dPr>
                            <m:e>
                              <m:f>
                                <m:fPr>
                                  <m:type m:val="noBar"/>
                                  <m:ctrlPr>
                                    <a:rPr lang="en-US" altLang="zh-CN" sz="2400" i="1">
                                      <a:latin typeface="Cambria Math" panose="02040503050406030204" pitchFamily="18" charset="0"/>
                                    </a:rPr>
                                  </m:ctrlPr>
                                </m:fPr>
                                <m:num>
                                  <m:r>
                                    <a:rPr lang="en-US" altLang="zh-CN" sz="2400" i="1">
                                      <a:latin typeface="Cambria Math" panose="02040503050406030204" pitchFamily="18" charset="0"/>
                                    </a:rPr>
                                    <m:t>𝑚</m:t>
                                  </m:r>
                                </m:num>
                                <m:den>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r>
                                    <a:rPr lang="en-US" altLang="zh-CN" sz="2400" b="0" i="1" smtClean="0">
                                      <a:latin typeface="Cambria Math" panose="02040503050406030204" pitchFamily="18" charset="0"/>
                                    </a:rPr>
                                    <m:t>−1</m:t>
                                  </m:r>
                                </m:den>
                              </m:f>
                            </m:e>
                          </m:d>
                          <m:sSup>
                            <m:sSupPr>
                              <m:ctrlPr>
                                <a:rPr lang="en-US" altLang="zh-CN" sz="2400" i="1">
                                  <a:latin typeface="Cambria Math" panose="02040503050406030204" pitchFamily="18" charset="0"/>
                                </a:rPr>
                              </m:ctrlPr>
                            </m:sSupPr>
                            <m:e>
                              <m:r>
                                <a:rPr lang="zh-CN" altLang="en-US" sz="2400" i="1">
                                  <a:latin typeface="Cambria Math" panose="02040503050406030204" pitchFamily="18" charset="0"/>
                                </a:rPr>
                                <m:t>𝜂</m:t>
                              </m:r>
                            </m:e>
                            <m:sup>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r>
                                <a:rPr lang="en-US" altLang="zh-CN" sz="2400" b="0" i="1" smtClean="0">
                                  <a:latin typeface="Cambria Math" panose="02040503050406030204" pitchFamily="18" charset="0"/>
                                </a:rPr>
                                <m:t>−1</m:t>
                              </m:r>
                            </m:sup>
                          </m:sSup>
                          <m:sSup>
                            <m:sSupPr>
                              <m:ctrlPr>
                                <a:rPr lang="en-US" altLang="zh-CN" sz="2400" i="1">
                                  <a:latin typeface="Cambria Math" panose="02040503050406030204" pitchFamily="18" charset="0"/>
                                </a:rPr>
                              </m:ctrlPr>
                            </m:sSupPr>
                            <m:e>
                              <m:d>
                                <m:dPr>
                                  <m:ctrlPr>
                                    <a:rPr lang="en-US" altLang="zh-CN" sz="2400" i="1">
                                      <a:latin typeface="Cambria Math" panose="02040503050406030204" pitchFamily="18" charset="0"/>
                                    </a:rPr>
                                  </m:ctrlPr>
                                </m:dPr>
                                <m:e>
                                  <m:r>
                                    <a:rPr lang="en-US" altLang="zh-CN" sz="2400" i="1">
                                      <a:latin typeface="Cambria Math" panose="02040503050406030204" pitchFamily="18" charset="0"/>
                                    </a:rPr>
                                    <m:t>1−</m:t>
                                  </m:r>
                                  <m:r>
                                    <a:rPr lang="zh-CN" altLang="en-US" sz="2400" i="1">
                                      <a:latin typeface="Cambria Math" panose="02040503050406030204" pitchFamily="18" charset="0"/>
                                    </a:rPr>
                                    <m:t>𝜂</m:t>
                                  </m:r>
                                </m:e>
                              </m:d>
                            </m:e>
                            <m:sup>
                              <m:r>
                                <a:rPr lang="en-US" altLang="zh-CN" sz="2400" i="1">
                                  <a:latin typeface="Cambria Math" panose="02040503050406030204" pitchFamily="18" charset="0"/>
                                </a:rPr>
                                <m:t>𝑚</m:t>
                              </m:r>
                              <m:r>
                                <a:rPr lang="en-US" altLang="zh-CN" sz="2400" i="1">
                                  <a:latin typeface="Cambria Math" panose="02040503050406030204" pitchFamily="18" charset="0"/>
                                </a:rPr>
                                <m:t>−</m:t>
                              </m:r>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r>
                                <a:rPr lang="en-US" altLang="zh-CN" sz="2400" b="0" i="1" smtClean="0">
                                  <a:latin typeface="Cambria Math" panose="02040503050406030204" pitchFamily="18" charset="0"/>
                                </a:rPr>
                                <m:t>+1</m:t>
                              </m:r>
                            </m:sup>
                          </m:sSup>
                        </m:den>
                      </m:f>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d>
                            <m:dPr>
                              <m:ctrlPr>
                                <a:rPr lang="en-US" altLang="zh-CN" sz="2400" b="0" i="1" smtClean="0">
                                  <a:latin typeface="Cambria Math" panose="02040503050406030204" pitchFamily="18" charset="0"/>
                                </a:rPr>
                              </m:ctrlPr>
                            </m:dPr>
                            <m:e>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r>
                                <a:rPr lang="en-US" altLang="zh-CN" sz="2400" b="0" i="1" smtClean="0">
                                  <a:latin typeface="Cambria Math" panose="02040503050406030204" pitchFamily="18" charset="0"/>
                                </a:rPr>
                                <m:t>−1</m:t>
                              </m:r>
                            </m:e>
                          </m:d>
                          <m:r>
                            <a:rPr lang="en-US" altLang="zh-CN" sz="2400" b="0" i="1" smtClean="0">
                              <a:latin typeface="Cambria Math" panose="02040503050406030204" pitchFamily="18" charset="0"/>
                            </a:rPr>
                            <m:t>!</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𝑚</m:t>
                              </m:r>
                              <m:r>
                                <a:rPr lang="en-US" altLang="zh-CN" sz="2400" b="0" i="1" smtClean="0">
                                  <a:latin typeface="Cambria Math" panose="02040503050406030204" pitchFamily="18" charset="0"/>
                                </a:rPr>
                                <m:t>−</m:t>
                              </m:r>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r>
                                <a:rPr lang="en-US" altLang="zh-CN" sz="2400" b="0" i="1" smtClean="0">
                                  <a:latin typeface="Cambria Math" panose="02040503050406030204" pitchFamily="18" charset="0"/>
                                </a:rPr>
                                <m:t>+1</m:t>
                              </m:r>
                            </m:e>
                          </m:d>
                          <m:r>
                            <a:rPr lang="en-US" altLang="zh-CN" sz="2400" b="0" i="1" smtClean="0">
                              <a:latin typeface="Cambria Math" panose="02040503050406030204" pitchFamily="18" charset="0"/>
                            </a:rPr>
                            <m:t>!</m:t>
                          </m:r>
                        </m:num>
                        <m:den>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r>
                            <a:rPr lang="en-US" altLang="zh-CN" sz="2400" b="0" i="1" smtClean="0">
                              <a:latin typeface="Cambria Math" panose="02040503050406030204" pitchFamily="18" charset="0"/>
                            </a:rPr>
                            <m:t>!</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𝑚</m:t>
                              </m:r>
                              <m:r>
                                <a:rPr lang="en-US" altLang="zh-CN" sz="2400" b="0" i="1" smtClean="0">
                                  <a:latin typeface="Cambria Math" panose="02040503050406030204" pitchFamily="18" charset="0"/>
                                </a:rPr>
                                <m:t>−</m:t>
                              </m:r>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e>
                          </m:d>
                          <m:r>
                            <a:rPr lang="en-US" altLang="zh-CN" sz="2400" b="0" i="1" smtClean="0">
                              <a:latin typeface="Cambria Math" panose="02040503050406030204" pitchFamily="18" charset="0"/>
                            </a:rPr>
                            <m:t>!</m:t>
                          </m:r>
                        </m:den>
                      </m:f>
                      <m:f>
                        <m:fPr>
                          <m:ctrlPr>
                            <a:rPr lang="en-US" altLang="zh-CN" sz="2400" i="1">
                              <a:latin typeface="Cambria Math" panose="02040503050406030204" pitchFamily="18" charset="0"/>
                            </a:rPr>
                          </m:ctrlPr>
                        </m:fPr>
                        <m:num>
                          <m:r>
                            <a:rPr lang="zh-CN" altLang="en-US" sz="2400" i="1">
                              <a:latin typeface="Cambria Math" panose="02040503050406030204" pitchFamily="18" charset="0"/>
                            </a:rPr>
                            <m:t>𝜂</m:t>
                          </m:r>
                        </m:num>
                        <m:den>
                          <m:r>
                            <a:rPr lang="en-US" altLang="zh-CN" sz="2400" i="1">
                              <a:latin typeface="Cambria Math" panose="02040503050406030204" pitchFamily="18" charset="0"/>
                            </a:rPr>
                            <m:t>1−</m:t>
                          </m:r>
                          <m:r>
                            <a:rPr lang="zh-CN" altLang="en-US" sz="2400" i="1">
                              <a:latin typeface="Cambria Math" panose="02040503050406030204" pitchFamily="18" charset="0"/>
                            </a:rPr>
                            <m:t>𝜂</m:t>
                          </m:r>
                        </m:den>
                      </m:f>
                      <m:r>
                        <a:rPr lang="en-US" altLang="zh-CN" sz="2400" b="0" i="1" smtClean="0">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𝑚</m:t>
                          </m:r>
                          <m:r>
                            <a:rPr lang="en-US" altLang="zh-CN" sz="2400" i="1">
                              <a:latin typeface="Cambria Math" panose="02040503050406030204" pitchFamily="18" charset="0"/>
                            </a:rPr>
                            <m:t>−</m:t>
                          </m:r>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r>
                            <a:rPr lang="en-US" altLang="zh-CN" sz="2400" i="1">
                              <a:latin typeface="Cambria Math" panose="02040503050406030204" pitchFamily="18" charset="0"/>
                            </a:rPr>
                            <m:t>+1</m:t>
                          </m:r>
                        </m:num>
                        <m:den>
                          <m:r>
                            <m:rPr>
                              <m:sty m:val="p"/>
                            </m:rPr>
                            <a:rPr lang="en-US" altLang="zh-CN" sz="2400" i="1">
                              <a:latin typeface="Cambria Math" panose="02040503050406030204" pitchFamily="18" charset="0"/>
                            </a:rPr>
                            <m:t>m</m:t>
                          </m:r>
                          <m:r>
                            <a:rPr lang="en-US" altLang="zh-CN" sz="2400" i="1" baseline="30000">
                              <a:latin typeface="Cambria Math" panose="02040503050406030204" pitchFamily="18" charset="0"/>
                            </a:rPr>
                            <m:t>′</m:t>
                          </m:r>
                        </m:den>
                      </m:f>
                      <m:f>
                        <m:fPr>
                          <m:ctrlPr>
                            <a:rPr lang="en-US" altLang="zh-CN" sz="2400" i="1">
                              <a:latin typeface="Cambria Math" panose="02040503050406030204" pitchFamily="18" charset="0"/>
                            </a:rPr>
                          </m:ctrlPr>
                        </m:fPr>
                        <m:num>
                          <m:r>
                            <a:rPr lang="zh-CN" altLang="en-US" sz="2400" i="1">
                              <a:latin typeface="Cambria Math" panose="02040503050406030204" pitchFamily="18" charset="0"/>
                            </a:rPr>
                            <m:t>𝜂</m:t>
                          </m:r>
                        </m:num>
                        <m:den>
                          <m:r>
                            <a:rPr lang="en-US" altLang="zh-CN" sz="2400" i="1">
                              <a:latin typeface="Cambria Math" panose="02040503050406030204" pitchFamily="18" charset="0"/>
                            </a:rPr>
                            <m:t>1−</m:t>
                          </m:r>
                          <m:r>
                            <a:rPr lang="zh-CN" altLang="en-US" sz="2400" i="1">
                              <a:latin typeface="Cambria Math" panose="02040503050406030204" pitchFamily="18" charset="0"/>
                            </a:rPr>
                            <m:t>𝜂</m:t>
                          </m:r>
                        </m:den>
                      </m:f>
                    </m:oMath>
                  </m:oMathPara>
                </a14:m>
                <a:endParaRPr lang="zh-CN" altLang="en-US" sz="2400" dirty="0"/>
              </a:p>
            </p:txBody>
          </p:sp>
        </mc:Choice>
        <mc:Fallback xmlns="">
          <p:sp>
            <p:nvSpPr>
              <p:cNvPr id="4" name="文本框 3"/>
              <p:cNvSpPr txBox="1">
                <a:spLocks noRot="1" noChangeAspect="1" noMove="1" noResize="1" noEditPoints="1" noAdjustHandles="1" noChangeArrowheads="1" noChangeShapeType="1" noTextEdit="1"/>
              </p:cNvSpPr>
              <p:nvPr/>
            </p:nvSpPr>
            <p:spPr>
              <a:xfrm>
                <a:off x="827584" y="1302414"/>
                <a:ext cx="4464496" cy="3566746"/>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文本框 4"/>
              <p:cNvSpPr txBox="1"/>
              <p:nvPr/>
            </p:nvSpPr>
            <p:spPr>
              <a:xfrm>
                <a:off x="3491880" y="5206067"/>
                <a:ext cx="5184576" cy="95923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groupChr>
                        <m:groupChrPr>
                          <m:chr m:val="⇒"/>
                          <m:vertJc m:val="bot"/>
                          <m:ctrlPr>
                            <a:rPr lang="en-US" altLang="zh-CN" sz="2400" i="1" smtClean="0">
                              <a:latin typeface="Cambria Math" panose="02040503050406030204" pitchFamily="18" charset="0"/>
                            </a:rPr>
                          </m:ctrlPr>
                        </m:groupChrPr>
                        <m:e/>
                      </m:groupChr>
                      <m:d>
                        <m:dPr>
                          <m:begChr m:val="{"/>
                          <m:endChr m:val=""/>
                          <m:ctrlPr>
                            <a:rPr lang="en-US" altLang="zh-CN" sz="2400" i="1" smtClean="0">
                              <a:latin typeface="Cambria Math" panose="02040503050406030204" pitchFamily="18" charset="0"/>
                            </a:rPr>
                          </m:ctrlPr>
                        </m:dPr>
                        <m:e>
                          <m:eqArr>
                            <m:eqArrPr>
                              <m:ctrlPr>
                                <a:rPr lang="en-US" altLang="zh-CN" sz="2400" i="1" smtClean="0">
                                  <a:latin typeface="Cambria Math" panose="02040503050406030204" pitchFamily="18" charset="0"/>
                                </a:rPr>
                              </m:ctrlPr>
                            </m:eqArrPr>
                            <m:e>
                              <m:r>
                                <a:rPr lang="en-US" altLang="zh-CN" sz="2400" i="1">
                                  <a:latin typeface="Cambria Math" panose="02040503050406030204" pitchFamily="18" charset="0"/>
                                </a:rPr>
                                <m:t>𝑃</m:t>
                              </m:r>
                              <m:d>
                                <m:dPr>
                                  <m:ctrlPr>
                                    <a:rPr lang="en-US" altLang="zh-CN" sz="2400" i="1">
                                      <a:latin typeface="Cambria Math" panose="02040503050406030204" pitchFamily="18" charset="0"/>
                                    </a:rPr>
                                  </m:ctrlPr>
                                </m:dPr>
                                <m:e>
                                  <m:r>
                                    <a:rPr lang="zh-CN" altLang="en-US" sz="2400" i="1">
                                      <a:latin typeface="Cambria Math" panose="02040503050406030204" pitchFamily="18" charset="0"/>
                                      <a:ea typeface="Cambria Math" panose="02040503050406030204" pitchFamily="18" charset="0"/>
                                    </a:rPr>
                                    <m:t>𝜂</m:t>
                                  </m:r>
                                  <m:r>
                                    <a:rPr lang="en-US" altLang="zh-CN" sz="2400" i="1">
                                      <a:latin typeface="Cambria Math" panose="02040503050406030204" pitchFamily="18" charset="0"/>
                                      <a:ea typeface="Cambria Math" panose="02040503050406030204" pitchFamily="18" charset="0"/>
                                    </a:rPr>
                                    <m:t>|</m:t>
                                  </m:r>
                                  <m:r>
                                    <a:rPr lang="en-US" altLang="zh-CN" sz="2400" i="1">
                                      <a:latin typeface="Cambria Math" panose="02040503050406030204" pitchFamily="18" charset="0"/>
                                      <a:ea typeface="Cambria Math" panose="02040503050406030204" pitchFamily="18" charset="0"/>
                                    </a:rPr>
                                    <m:t>𝑚</m:t>
                                  </m:r>
                                  <m:r>
                                    <a:rPr lang="en-US" altLang="zh-CN" sz="2400" i="1">
                                      <a:latin typeface="Cambria Math" panose="02040503050406030204" pitchFamily="18" charset="0"/>
                                      <a:ea typeface="Cambria Math" panose="02040503050406030204" pitchFamily="18" charset="0"/>
                                    </a:rPr>
                                    <m:t>,</m:t>
                                  </m:r>
                                  <m:r>
                                    <m:rPr>
                                      <m:sty m:val="p"/>
                                    </m:rPr>
                                    <a:rPr lang="en-US" altLang="zh-CN" sz="2400" i="1">
                                      <a:latin typeface="Cambria Math" panose="02040503050406030204" pitchFamily="18" charset="0"/>
                                    </a:rPr>
                                    <m:t>m</m:t>
                                  </m:r>
                                  <m:r>
                                    <a:rPr lang="en-US" altLang="zh-CN" sz="2400" i="1">
                                      <a:latin typeface="Cambria Math" panose="02040503050406030204" pitchFamily="18" charset="0"/>
                                    </a:rPr>
                                    <m:t>′</m:t>
                                  </m:r>
                                </m:e>
                              </m:d>
                              <m:r>
                                <a:rPr lang="zh-CN" altLang="en-US" sz="2400" i="1" smtClean="0">
                                  <a:latin typeface="Cambria Math" panose="02040503050406030204" pitchFamily="18" charset="0"/>
                                </a:rPr>
                                <m:t>递增</m:t>
                              </m:r>
                              <m:r>
                                <a:rPr lang="zh-CN" altLang="en-US" sz="2400" i="1">
                                  <a:latin typeface="Cambria Math" panose="02040503050406030204" pitchFamily="18" charset="0"/>
                                </a:rPr>
                                <m:t>，</m:t>
                              </m:r>
                              <m:r>
                                <m:rPr>
                                  <m:sty m:val="p"/>
                                </m:rPr>
                                <a:rPr lang="en-US" altLang="zh-CN" sz="2400" i="1" smtClean="0">
                                  <a:latin typeface="Cambria Math" panose="02040503050406030204" pitchFamily="18" charset="0"/>
                                </a:rPr>
                                <m:t>m</m:t>
                              </m:r>
                              <m:r>
                                <a:rPr lang="en-US" altLang="zh-CN" sz="2400" i="1" smtClean="0">
                                  <a:latin typeface="Cambria Math" panose="02040503050406030204" pitchFamily="18" charset="0"/>
                                </a:rPr>
                                <m:t>′≤</m:t>
                              </m:r>
                              <m:d>
                                <m:dPr>
                                  <m:begChr m:val="⌊"/>
                                  <m:endChr m:val="⌋"/>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𝑚</m:t>
                                  </m:r>
                                  <m:r>
                                    <a:rPr lang="en-US" altLang="zh-CN" sz="2400" b="0" i="1" smtClean="0">
                                      <a:latin typeface="Cambria Math" panose="02040503050406030204" pitchFamily="18" charset="0"/>
                                    </a:rPr>
                                    <m:t>+1)</m:t>
                                  </m:r>
                                  <m:r>
                                    <a:rPr lang="zh-CN" altLang="en-US" sz="2400" i="1">
                                      <a:latin typeface="Cambria Math" panose="02040503050406030204" pitchFamily="18" charset="0"/>
                                      <a:ea typeface="Cambria Math" panose="02040503050406030204" pitchFamily="18" charset="0"/>
                                    </a:rPr>
                                    <m:t>𝜂</m:t>
                                  </m:r>
                                </m:e>
                              </m:d>
                            </m:e>
                            <m:e>
                              <m:r>
                                <a:rPr lang="en-US" altLang="zh-CN" sz="2400" i="1">
                                  <a:latin typeface="Cambria Math" panose="02040503050406030204" pitchFamily="18" charset="0"/>
                                </a:rPr>
                                <m:t>𝑃</m:t>
                              </m:r>
                              <m:d>
                                <m:dPr>
                                  <m:ctrlPr>
                                    <a:rPr lang="en-US" altLang="zh-CN" sz="2400" i="1">
                                      <a:latin typeface="Cambria Math" panose="02040503050406030204" pitchFamily="18" charset="0"/>
                                    </a:rPr>
                                  </m:ctrlPr>
                                </m:dPr>
                                <m:e>
                                  <m:r>
                                    <a:rPr lang="zh-CN" altLang="en-US" sz="2400" i="1">
                                      <a:latin typeface="Cambria Math" panose="02040503050406030204" pitchFamily="18" charset="0"/>
                                      <a:ea typeface="Cambria Math" panose="02040503050406030204" pitchFamily="18" charset="0"/>
                                    </a:rPr>
                                    <m:t>𝜂</m:t>
                                  </m:r>
                                  <m:r>
                                    <a:rPr lang="en-US" altLang="zh-CN" sz="2400" i="1">
                                      <a:latin typeface="Cambria Math" panose="02040503050406030204" pitchFamily="18" charset="0"/>
                                      <a:ea typeface="Cambria Math" panose="02040503050406030204" pitchFamily="18" charset="0"/>
                                    </a:rPr>
                                    <m:t>|</m:t>
                                  </m:r>
                                  <m:r>
                                    <a:rPr lang="en-US" altLang="zh-CN" sz="2400" i="1">
                                      <a:latin typeface="Cambria Math" panose="02040503050406030204" pitchFamily="18" charset="0"/>
                                      <a:ea typeface="Cambria Math" panose="02040503050406030204" pitchFamily="18" charset="0"/>
                                    </a:rPr>
                                    <m:t>𝑚</m:t>
                                  </m:r>
                                  <m:r>
                                    <a:rPr lang="en-US" altLang="zh-CN" sz="2400" i="1">
                                      <a:latin typeface="Cambria Math" panose="02040503050406030204" pitchFamily="18" charset="0"/>
                                      <a:ea typeface="Cambria Math" panose="02040503050406030204" pitchFamily="18" charset="0"/>
                                    </a:rPr>
                                    <m:t>,</m:t>
                                  </m:r>
                                  <m:r>
                                    <m:rPr>
                                      <m:sty m:val="p"/>
                                    </m:rPr>
                                    <a:rPr lang="en-US" altLang="zh-CN" sz="2400" i="1">
                                      <a:latin typeface="Cambria Math" panose="02040503050406030204" pitchFamily="18" charset="0"/>
                                    </a:rPr>
                                    <m:t>m</m:t>
                                  </m:r>
                                  <m:r>
                                    <a:rPr lang="en-US" altLang="zh-CN" sz="2400" i="1">
                                      <a:latin typeface="Cambria Math" panose="02040503050406030204" pitchFamily="18" charset="0"/>
                                    </a:rPr>
                                    <m:t>′</m:t>
                                  </m:r>
                                </m:e>
                              </m:d>
                              <m:r>
                                <a:rPr lang="zh-CN" altLang="en-US" sz="2400" i="1">
                                  <a:latin typeface="Cambria Math" panose="02040503050406030204" pitchFamily="18" charset="0"/>
                                </a:rPr>
                                <m:t>递</m:t>
                              </m:r>
                              <m:r>
                                <a:rPr lang="zh-CN" altLang="en-US" sz="2400" i="1" smtClean="0">
                                  <a:latin typeface="Cambria Math" panose="02040503050406030204" pitchFamily="18" charset="0"/>
                                </a:rPr>
                                <m:t>减</m:t>
                              </m:r>
                              <m:r>
                                <a:rPr lang="zh-CN" altLang="en-US" sz="2400" i="1">
                                  <a:latin typeface="Cambria Math" panose="02040503050406030204" pitchFamily="18" charset="0"/>
                                </a:rPr>
                                <m:t>，</m:t>
                              </m:r>
                              <m:r>
                                <m:rPr>
                                  <m:sty m:val="p"/>
                                </m:rPr>
                                <a:rPr lang="en-US" altLang="zh-CN" sz="2400" i="1" smtClean="0">
                                  <a:latin typeface="Cambria Math" panose="02040503050406030204" pitchFamily="18" charset="0"/>
                                </a:rPr>
                                <m:t>m</m:t>
                              </m:r>
                              <m:r>
                                <a:rPr lang="en-US" altLang="zh-CN" sz="2400" i="1" smtClean="0">
                                  <a:latin typeface="Cambria Math" panose="02040503050406030204" pitchFamily="18" charset="0"/>
                                </a:rPr>
                                <m:t>′&gt;</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m:t>
                                  </m:r>
                                  <m:r>
                                    <a:rPr lang="en-US" altLang="zh-CN" sz="2400" i="1">
                                      <a:latin typeface="Cambria Math" panose="02040503050406030204" pitchFamily="18" charset="0"/>
                                    </a:rPr>
                                    <m:t>𝑚</m:t>
                                  </m:r>
                                  <m:r>
                                    <a:rPr lang="en-US" altLang="zh-CN" sz="2400" i="1">
                                      <a:latin typeface="Cambria Math" panose="02040503050406030204" pitchFamily="18" charset="0"/>
                                    </a:rPr>
                                    <m:t>+1)</m:t>
                                  </m:r>
                                  <m:r>
                                    <a:rPr lang="zh-CN" altLang="en-US" sz="2400" i="1">
                                      <a:latin typeface="Cambria Math" panose="02040503050406030204" pitchFamily="18" charset="0"/>
                                      <a:ea typeface="Cambria Math" panose="02040503050406030204" pitchFamily="18" charset="0"/>
                                    </a:rPr>
                                    <m:t>𝜂</m:t>
                                  </m:r>
                                </m:e>
                              </m:d>
                            </m:e>
                          </m:eqArr>
                        </m:e>
                      </m:d>
                    </m:oMath>
                  </m:oMathPara>
                </a14:m>
                <a:endParaRPr lang="zh-CN" altLang="en-US" sz="2400" dirty="0">
                  <a:latin typeface="微软雅黑" panose="020B0503020204020204" pitchFamily="34" charset="-122"/>
                  <a:ea typeface="微软雅黑" panose="020B0503020204020204" pitchFamily="34" charset="-122"/>
                </a:endParaRPr>
              </a:p>
            </p:txBody>
          </p:sp>
        </mc:Choice>
        <mc:Fallback xmlns="">
          <p:sp>
            <p:nvSpPr>
              <p:cNvPr id="5" name="文本框 4"/>
              <p:cNvSpPr txBox="1">
                <a:spLocks noRot="1" noChangeAspect="1" noMove="1" noResize="1" noEditPoints="1" noAdjustHandles="1" noChangeArrowheads="1" noChangeShapeType="1" noTextEdit="1"/>
              </p:cNvSpPr>
              <p:nvPr/>
            </p:nvSpPr>
            <p:spPr>
              <a:xfrm>
                <a:off x="3491880" y="5206067"/>
                <a:ext cx="5184576" cy="959237"/>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335858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3198"/>
            <a:ext cx="4572008" cy="2743204"/>
          </a:xfrm>
          <a:prstGeom prst="rect">
            <a:avLst/>
          </a:prstGeom>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1990" y="1371599"/>
            <a:ext cx="4572008" cy="2743204"/>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4572008" cy="2743204"/>
          </a:xfrm>
          <a:prstGeom prst="rect">
            <a:avLst/>
          </a:prstGeom>
        </p:spPr>
      </p:pic>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71992" y="4114796"/>
            <a:ext cx="4572006" cy="2743204"/>
          </a:xfrm>
          <a:prstGeom prst="rect">
            <a:avLst/>
          </a:prstGeom>
        </p:spPr>
      </p:pic>
      <mc:AlternateContent xmlns:mc="http://schemas.openxmlformats.org/markup-compatibility/2006" xmlns:a14="http://schemas.microsoft.com/office/drawing/2010/main">
        <mc:Choice Requires="a14">
          <p:sp>
            <p:nvSpPr>
              <p:cNvPr id="7" name="文本框 6"/>
              <p:cNvSpPr txBox="1"/>
              <p:nvPr/>
            </p:nvSpPr>
            <p:spPr>
              <a:xfrm>
                <a:off x="5248137" y="940712"/>
                <a:ext cx="3219732"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sz="2800" b="0" i="1" smtClean="0">
                          <a:latin typeface="Cambria Math" panose="02040503050406030204" pitchFamily="18" charset="0"/>
                          <a:ea typeface="Cambria Math" panose="02040503050406030204" pitchFamily="18" charset="0"/>
                        </a:rPr>
                        <m:t>𝛼</m:t>
                      </m:r>
                      <m:r>
                        <a:rPr lang="en-US" altLang="zh-CN" sz="2800" b="0" i="1" smtClean="0">
                          <a:latin typeface="Cambria Math" panose="02040503050406030204" pitchFamily="18" charset="0"/>
                          <a:ea typeface="Cambria Math" panose="02040503050406030204" pitchFamily="18" charset="0"/>
                        </a:rPr>
                        <m:t>=0.05</m:t>
                      </m:r>
                    </m:oMath>
                  </m:oMathPara>
                </a14:m>
                <a:endParaRPr lang="zh-CN" altLang="en-US" sz="2800" dirty="0"/>
              </a:p>
            </p:txBody>
          </p:sp>
        </mc:Choice>
        <mc:Fallback xmlns="">
          <p:sp>
            <p:nvSpPr>
              <p:cNvPr id="7" name="文本框 6"/>
              <p:cNvSpPr txBox="1">
                <a:spLocks noRot="1" noChangeAspect="1" noMove="1" noResize="1" noEditPoints="1" noAdjustHandles="1" noChangeArrowheads="1" noChangeShapeType="1" noTextEdit="1"/>
              </p:cNvSpPr>
              <p:nvPr/>
            </p:nvSpPr>
            <p:spPr>
              <a:xfrm>
                <a:off x="5248137" y="940712"/>
                <a:ext cx="3219732" cy="430887"/>
              </a:xfrm>
              <a:prstGeom prst="rect">
                <a:avLst/>
              </a:prstGeom>
              <a:blipFill>
                <a:blip r:embed="rId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矩形 2"/>
              <p:cNvSpPr/>
              <p:nvPr/>
            </p:nvSpPr>
            <p:spPr>
              <a:xfrm>
                <a:off x="1099621" y="5710535"/>
                <a:ext cx="1728743" cy="461665"/>
              </a:xfrm>
              <a:prstGeom prst="rect">
                <a:avLst/>
              </a:prstGeom>
            </p:spPr>
            <p:txBody>
              <a:bodyPr wrap="none">
                <a:spAutoFit/>
              </a:bodyPr>
              <a:lstStyle/>
              <a:p>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a:t>
                </a:r>
                <a:r>
                  <a:rPr lang="zh-CN" altLang="en-US" sz="2400" dirty="0">
                    <a:latin typeface="微软雅黑" panose="020B0503020204020204" pitchFamily="34" charset="-122"/>
                    <a:ea typeface="微软雅黑" panose="020B0503020204020204" pitchFamily="34" charset="-122"/>
                  </a:rPr>
                  <a:t>：</a:t>
                </a:r>
                <a14:m>
                  <m:oMath xmlns:m="http://schemas.openxmlformats.org/officeDocument/2006/math">
                    <m:r>
                      <a:rPr lang="zh-CN" altLang="en-US" sz="2400" i="1">
                        <a:latin typeface="Cambria Math" panose="02040503050406030204" pitchFamily="18" charset="0"/>
                      </a:rPr>
                      <m:t>𝜂</m:t>
                    </m:r>
                    <m:r>
                      <a:rPr lang="zh-CN" altLang="en-US" sz="2400" i="1">
                        <a:latin typeface="Cambria Math" panose="02040503050406030204" pitchFamily="18" charset="0"/>
                      </a:rPr>
                      <m:t>≤</m:t>
                    </m:r>
                    <m:sSub>
                      <m:sSubPr>
                        <m:ctrlPr>
                          <a:rPr lang="en-US" altLang="zh-CN" sz="2400" i="1">
                            <a:latin typeface="Cambria Math" panose="02040503050406030204" pitchFamily="18" charset="0"/>
                          </a:rPr>
                        </m:ctrlPr>
                      </m:sSubPr>
                      <m:e>
                        <m:r>
                          <a:rPr lang="zh-CN" altLang="en-US" sz="2400" i="1">
                            <a:latin typeface="Cambria Math" panose="02040503050406030204" pitchFamily="18" charset="0"/>
                          </a:rPr>
                          <m:t>𝜂</m:t>
                        </m:r>
                      </m:e>
                      <m:sub>
                        <m:r>
                          <a:rPr lang="en-US" altLang="zh-CN" sz="2400" i="1">
                            <a:latin typeface="Cambria Math" panose="02040503050406030204" pitchFamily="18" charset="0"/>
                          </a:rPr>
                          <m:t>0</m:t>
                        </m:r>
                      </m:sub>
                    </m:sSub>
                  </m:oMath>
                </a14:m>
                <a:endParaRPr lang="zh-CN" altLang="en-US" sz="2400" baseline="-25000" dirty="0">
                  <a:latin typeface="微软雅黑" panose="020B0503020204020204" pitchFamily="34" charset="-122"/>
                  <a:ea typeface="微软雅黑" panose="020B0503020204020204" pitchFamily="34" charset="-122"/>
                </a:endParaRPr>
              </a:p>
            </p:txBody>
          </p:sp>
        </mc:Choice>
        <mc:Fallback xmlns="">
          <p:sp>
            <p:nvSpPr>
              <p:cNvPr id="3" name="矩形 2"/>
              <p:cNvSpPr>
                <a:spLocks noRot="1" noChangeAspect="1" noMove="1" noResize="1" noEditPoints="1" noAdjustHandles="1" noChangeArrowheads="1" noChangeShapeType="1" noTextEdit="1"/>
              </p:cNvSpPr>
              <p:nvPr/>
            </p:nvSpPr>
            <p:spPr>
              <a:xfrm>
                <a:off x="1099621" y="5710535"/>
                <a:ext cx="1728743" cy="461665"/>
              </a:xfrm>
              <a:prstGeom prst="rect">
                <a:avLst/>
              </a:prstGeom>
              <a:blipFill>
                <a:blip r:embed="rId8"/>
                <a:stretch>
                  <a:fillRect l="-5282" t="-10526" b="-2894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49153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3198"/>
            <a:ext cx="4572008" cy="2743204"/>
          </a:xfrm>
          <a:prstGeom prst="rect">
            <a:avLst/>
          </a:prstGeom>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1990" y="1371599"/>
            <a:ext cx="4572008" cy="2743204"/>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4572008" cy="2743204"/>
          </a:xfrm>
          <a:prstGeom prst="rect">
            <a:avLst/>
          </a:prstGeom>
        </p:spPr>
      </p:pic>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71992" y="4114796"/>
            <a:ext cx="4572006" cy="2743204"/>
          </a:xfrm>
          <a:prstGeom prst="rect">
            <a:avLst/>
          </a:prstGeom>
        </p:spPr>
      </p:pic>
      <p:cxnSp>
        <p:nvCxnSpPr>
          <p:cNvPr id="7" name="直接连接符 6"/>
          <p:cNvCxnSpPr/>
          <p:nvPr/>
        </p:nvCxnSpPr>
        <p:spPr>
          <a:xfrm flipV="1">
            <a:off x="2176919" y="309043"/>
            <a:ext cx="0" cy="2125112"/>
          </a:xfrm>
          <a:prstGeom prst="line">
            <a:avLst/>
          </a:prstGeom>
          <a:ln w="19050">
            <a:solidFill>
              <a:srgbClr val="008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 name="矩形 10"/>
              <p:cNvSpPr/>
              <p:nvPr/>
            </p:nvSpPr>
            <p:spPr>
              <a:xfrm>
                <a:off x="2175292" y="242733"/>
                <a:ext cx="649539" cy="40010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000" i="1">
                              <a:solidFill>
                                <a:srgbClr val="008000"/>
                              </a:solidFill>
                              <a:latin typeface="Cambria Math" panose="02040503050406030204" pitchFamily="18" charset="0"/>
                            </a:rPr>
                          </m:ctrlPr>
                        </m:sSubPr>
                        <m:e>
                          <m:r>
                            <a:rPr lang="zh-CN" altLang="en-US" sz="2000" i="1">
                              <a:solidFill>
                                <a:srgbClr val="008000"/>
                              </a:solidFill>
                              <a:latin typeface="Cambria Math" panose="02040503050406030204" pitchFamily="18" charset="0"/>
                            </a:rPr>
                            <m:t>𝜂</m:t>
                          </m:r>
                        </m:e>
                        <m:sub>
                          <m:r>
                            <a:rPr lang="en-US" altLang="zh-CN" sz="2000" i="1">
                              <a:solidFill>
                                <a:srgbClr val="008000"/>
                              </a:solidFill>
                              <a:latin typeface="Cambria Math" panose="02040503050406030204" pitchFamily="18" charset="0"/>
                            </a:rPr>
                            <m:t>0</m:t>
                          </m:r>
                        </m:sub>
                      </m:sSub>
                      <m:r>
                        <a:rPr lang="en-US" altLang="zh-CN" sz="2000" i="1">
                          <a:solidFill>
                            <a:srgbClr val="008000"/>
                          </a:solidFill>
                          <a:latin typeface="Cambria Math" panose="02040503050406030204" pitchFamily="18" charset="0"/>
                        </a:rPr>
                        <m:t>𝑚</m:t>
                      </m:r>
                    </m:oMath>
                  </m:oMathPara>
                </a14:m>
                <a:endParaRPr lang="zh-CN" altLang="en-US" sz="2000" dirty="0">
                  <a:solidFill>
                    <a:srgbClr val="008000"/>
                  </a:solidFill>
                </a:endParaRPr>
              </a:p>
            </p:txBody>
          </p:sp>
        </mc:Choice>
        <mc:Fallback xmlns="">
          <p:sp>
            <p:nvSpPr>
              <p:cNvPr id="11" name="矩形 10"/>
              <p:cNvSpPr>
                <a:spLocks noRot="1" noChangeAspect="1" noMove="1" noResize="1" noEditPoints="1" noAdjustHandles="1" noChangeArrowheads="1" noChangeShapeType="1" noTextEdit="1"/>
              </p:cNvSpPr>
              <p:nvPr/>
            </p:nvSpPr>
            <p:spPr>
              <a:xfrm>
                <a:off x="2175292" y="242733"/>
                <a:ext cx="649539" cy="400104"/>
              </a:xfrm>
              <a:prstGeom prst="rect">
                <a:avLst/>
              </a:prstGeom>
              <a:blipFill>
                <a:blip r:embed="rId7"/>
                <a:stretch>
                  <a:fillRect b="-10769"/>
                </a:stretch>
              </a:blipFill>
            </p:spPr>
            <p:txBody>
              <a:bodyPr/>
              <a:lstStyle/>
              <a:p>
                <a:r>
                  <a:rPr lang="zh-CN" altLang="en-US">
                    <a:noFill/>
                  </a:rPr>
                  <a:t> </a:t>
                </a:r>
              </a:p>
            </p:txBody>
          </p:sp>
        </mc:Fallback>
      </mc:AlternateContent>
      <p:cxnSp>
        <p:nvCxnSpPr>
          <p:cNvPr id="12" name="直接连接符 11"/>
          <p:cNvCxnSpPr/>
          <p:nvPr/>
        </p:nvCxnSpPr>
        <p:spPr>
          <a:xfrm flipV="1">
            <a:off x="6751967" y="1680641"/>
            <a:ext cx="0" cy="2125112"/>
          </a:xfrm>
          <a:prstGeom prst="line">
            <a:avLst/>
          </a:prstGeom>
          <a:ln w="19050">
            <a:solidFill>
              <a:srgbClr val="008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 name="矩形 12"/>
              <p:cNvSpPr/>
              <p:nvPr/>
            </p:nvSpPr>
            <p:spPr>
              <a:xfrm>
                <a:off x="6750341" y="1614331"/>
                <a:ext cx="646480" cy="400103"/>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000" i="1">
                              <a:solidFill>
                                <a:srgbClr val="008000"/>
                              </a:solidFill>
                              <a:latin typeface="Cambria Math" panose="02040503050406030204" pitchFamily="18" charset="0"/>
                            </a:rPr>
                          </m:ctrlPr>
                        </m:sSubPr>
                        <m:e>
                          <m:r>
                            <a:rPr lang="zh-CN" altLang="en-US" sz="2000" i="1">
                              <a:solidFill>
                                <a:srgbClr val="008000"/>
                              </a:solidFill>
                              <a:latin typeface="Cambria Math" panose="02040503050406030204" pitchFamily="18" charset="0"/>
                            </a:rPr>
                            <m:t>𝜂</m:t>
                          </m:r>
                        </m:e>
                        <m:sub>
                          <m:r>
                            <a:rPr lang="en-US" altLang="zh-CN" sz="2000" i="1">
                              <a:solidFill>
                                <a:srgbClr val="008000"/>
                              </a:solidFill>
                              <a:latin typeface="Cambria Math" panose="02040503050406030204" pitchFamily="18" charset="0"/>
                            </a:rPr>
                            <m:t>0</m:t>
                          </m:r>
                        </m:sub>
                      </m:sSub>
                      <m:r>
                        <a:rPr lang="en-US" altLang="zh-CN" sz="2000" i="1">
                          <a:solidFill>
                            <a:srgbClr val="008000"/>
                          </a:solidFill>
                          <a:latin typeface="Cambria Math" panose="02040503050406030204" pitchFamily="18" charset="0"/>
                        </a:rPr>
                        <m:t>𝑚</m:t>
                      </m:r>
                    </m:oMath>
                  </m:oMathPara>
                </a14:m>
                <a:endParaRPr lang="zh-CN" altLang="en-US" sz="2000" dirty="0">
                  <a:solidFill>
                    <a:srgbClr val="008000"/>
                  </a:solidFill>
                </a:endParaRPr>
              </a:p>
            </p:txBody>
          </p:sp>
        </mc:Choice>
        <mc:Fallback xmlns="">
          <p:sp>
            <p:nvSpPr>
              <p:cNvPr id="13" name="矩形 12"/>
              <p:cNvSpPr>
                <a:spLocks noRot="1" noChangeAspect="1" noMove="1" noResize="1" noEditPoints="1" noAdjustHandles="1" noChangeArrowheads="1" noChangeShapeType="1" noTextEdit="1"/>
              </p:cNvSpPr>
              <p:nvPr/>
            </p:nvSpPr>
            <p:spPr>
              <a:xfrm>
                <a:off x="6750341" y="1614331"/>
                <a:ext cx="646480" cy="400103"/>
              </a:xfrm>
              <a:prstGeom prst="rect">
                <a:avLst/>
              </a:prstGeom>
              <a:blipFill>
                <a:blip r:embed="rId8"/>
                <a:stretch>
                  <a:fillRect b="-10769"/>
                </a:stretch>
              </a:blipFill>
            </p:spPr>
            <p:txBody>
              <a:bodyPr/>
              <a:lstStyle/>
              <a:p>
                <a:r>
                  <a:rPr lang="zh-CN" altLang="en-US">
                    <a:noFill/>
                  </a:rPr>
                  <a:t> </a:t>
                </a:r>
              </a:p>
            </p:txBody>
          </p:sp>
        </mc:Fallback>
      </mc:AlternateContent>
      <p:cxnSp>
        <p:nvCxnSpPr>
          <p:cNvPr id="14" name="直接连接符 13"/>
          <p:cNvCxnSpPr/>
          <p:nvPr/>
        </p:nvCxnSpPr>
        <p:spPr>
          <a:xfrm flipV="1">
            <a:off x="2175293" y="3052241"/>
            <a:ext cx="0" cy="2125112"/>
          </a:xfrm>
          <a:prstGeom prst="line">
            <a:avLst/>
          </a:prstGeom>
          <a:ln w="19050">
            <a:solidFill>
              <a:srgbClr val="008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5" name="矩形 14"/>
              <p:cNvSpPr/>
              <p:nvPr/>
            </p:nvSpPr>
            <p:spPr>
              <a:xfrm>
                <a:off x="2173667" y="2985931"/>
                <a:ext cx="651164" cy="40010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000" i="1">
                              <a:solidFill>
                                <a:srgbClr val="008000"/>
                              </a:solidFill>
                              <a:latin typeface="Cambria Math" panose="02040503050406030204" pitchFamily="18" charset="0"/>
                            </a:rPr>
                          </m:ctrlPr>
                        </m:sSubPr>
                        <m:e>
                          <m:r>
                            <a:rPr lang="zh-CN" altLang="en-US" sz="2000" i="1">
                              <a:solidFill>
                                <a:srgbClr val="008000"/>
                              </a:solidFill>
                              <a:latin typeface="Cambria Math" panose="02040503050406030204" pitchFamily="18" charset="0"/>
                            </a:rPr>
                            <m:t>𝜂</m:t>
                          </m:r>
                        </m:e>
                        <m:sub>
                          <m:r>
                            <a:rPr lang="en-US" altLang="zh-CN" sz="2000" i="1">
                              <a:solidFill>
                                <a:srgbClr val="008000"/>
                              </a:solidFill>
                              <a:latin typeface="Cambria Math" panose="02040503050406030204" pitchFamily="18" charset="0"/>
                            </a:rPr>
                            <m:t>0</m:t>
                          </m:r>
                        </m:sub>
                      </m:sSub>
                      <m:r>
                        <a:rPr lang="en-US" altLang="zh-CN" sz="2000" i="1">
                          <a:solidFill>
                            <a:srgbClr val="008000"/>
                          </a:solidFill>
                          <a:latin typeface="Cambria Math" panose="02040503050406030204" pitchFamily="18" charset="0"/>
                        </a:rPr>
                        <m:t>𝑚</m:t>
                      </m:r>
                    </m:oMath>
                  </m:oMathPara>
                </a14:m>
                <a:endParaRPr lang="zh-CN" altLang="en-US" sz="2000" dirty="0">
                  <a:solidFill>
                    <a:srgbClr val="008000"/>
                  </a:solidFill>
                </a:endParaRPr>
              </a:p>
            </p:txBody>
          </p:sp>
        </mc:Choice>
        <mc:Fallback xmlns="">
          <p:sp>
            <p:nvSpPr>
              <p:cNvPr id="15" name="矩形 14"/>
              <p:cNvSpPr>
                <a:spLocks noRot="1" noChangeAspect="1" noMove="1" noResize="1" noEditPoints="1" noAdjustHandles="1" noChangeArrowheads="1" noChangeShapeType="1" noTextEdit="1"/>
              </p:cNvSpPr>
              <p:nvPr/>
            </p:nvSpPr>
            <p:spPr>
              <a:xfrm>
                <a:off x="2173667" y="2985931"/>
                <a:ext cx="651164" cy="400102"/>
              </a:xfrm>
              <a:prstGeom prst="rect">
                <a:avLst/>
              </a:prstGeom>
              <a:blipFill>
                <a:blip r:embed="rId9"/>
                <a:stretch>
                  <a:fillRect b="-10769"/>
                </a:stretch>
              </a:blipFill>
            </p:spPr>
            <p:txBody>
              <a:bodyPr/>
              <a:lstStyle/>
              <a:p>
                <a:r>
                  <a:rPr lang="zh-CN" altLang="en-US">
                    <a:noFill/>
                  </a:rPr>
                  <a:t> </a:t>
                </a:r>
              </a:p>
            </p:txBody>
          </p:sp>
        </mc:Fallback>
      </mc:AlternateContent>
      <p:cxnSp>
        <p:nvCxnSpPr>
          <p:cNvPr id="16" name="直接连接符 15"/>
          <p:cNvCxnSpPr/>
          <p:nvPr/>
        </p:nvCxnSpPr>
        <p:spPr>
          <a:xfrm flipV="1">
            <a:off x="6750341" y="4423846"/>
            <a:ext cx="0" cy="2125112"/>
          </a:xfrm>
          <a:prstGeom prst="line">
            <a:avLst/>
          </a:prstGeom>
          <a:ln w="19050">
            <a:solidFill>
              <a:srgbClr val="008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矩形 16"/>
              <p:cNvSpPr/>
              <p:nvPr/>
            </p:nvSpPr>
            <p:spPr>
              <a:xfrm>
                <a:off x="6748715" y="4357536"/>
                <a:ext cx="604913" cy="40010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000" i="1" smtClean="0">
                              <a:solidFill>
                                <a:srgbClr val="008000"/>
                              </a:solidFill>
                              <a:latin typeface="Cambria Math" panose="02040503050406030204" pitchFamily="18" charset="0"/>
                            </a:rPr>
                          </m:ctrlPr>
                        </m:sSubPr>
                        <m:e>
                          <m:r>
                            <a:rPr lang="zh-CN" altLang="en-US" sz="2000" i="1">
                              <a:solidFill>
                                <a:srgbClr val="008000"/>
                              </a:solidFill>
                              <a:latin typeface="Cambria Math" panose="02040503050406030204" pitchFamily="18" charset="0"/>
                            </a:rPr>
                            <m:t>𝜂</m:t>
                          </m:r>
                        </m:e>
                        <m:sub>
                          <m:r>
                            <a:rPr lang="en-US" altLang="zh-CN" sz="2000" i="1">
                              <a:solidFill>
                                <a:srgbClr val="008000"/>
                              </a:solidFill>
                              <a:latin typeface="Cambria Math" panose="02040503050406030204" pitchFamily="18" charset="0"/>
                            </a:rPr>
                            <m:t>0</m:t>
                          </m:r>
                        </m:sub>
                      </m:sSub>
                      <m:r>
                        <a:rPr lang="en-US" altLang="zh-CN" sz="2000" b="0" i="1" smtClean="0">
                          <a:solidFill>
                            <a:srgbClr val="008000"/>
                          </a:solidFill>
                          <a:latin typeface="Cambria Math" panose="02040503050406030204" pitchFamily="18" charset="0"/>
                        </a:rPr>
                        <m:t>𝑚</m:t>
                      </m:r>
                    </m:oMath>
                  </m:oMathPara>
                </a14:m>
                <a:endParaRPr lang="zh-CN" altLang="en-US" sz="2000" dirty="0">
                  <a:solidFill>
                    <a:srgbClr val="008000"/>
                  </a:solidFill>
                </a:endParaRPr>
              </a:p>
            </p:txBody>
          </p:sp>
        </mc:Choice>
        <mc:Fallback xmlns="">
          <p:sp>
            <p:nvSpPr>
              <p:cNvPr id="17" name="矩形 16"/>
              <p:cNvSpPr>
                <a:spLocks noRot="1" noChangeAspect="1" noMove="1" noResize="1" noEditPoints="1" noAdjustHandles="1" noChangeArrowheads="1" noChangeShapeType="1" noTextEdit="1"/>
              </p:cNvSpPr>
              <p:nvPr/>
            </p:nvSpPr>
            <p:spPr>
              <a:xfrm>
                <a:off x="6748715" y="4357536"/>
                <a:ext cx="604913" cy="400102"/>
              </a:xfrm>
              <a:prstGeom prst="rect">
                <a:avLst/>
              </a:prstGeom>
              <a:blipFill>
                <a:blip r:embed="rId10"/>
                <a:stretch>
                  <a:fillRect r="-4040" b="-1076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8" name="文本框 17"/>
              <p:cNvSpPr txBox="1"/>
              <p:nvPr/>
            </p:nvSpPr>
            <p:spPr>
              <a:xfrm>
                <a:off x="2281360" y="2014441"/>
                <a:ext cx="543471" cy="31672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1" i="1" smtClean="0">
                          <a:solidFill>
                            <a:srgbClr val="008000"/>
                          </a:solidFill>
                          <a:latin typeface="Cambria Math" panose="02040503050406030204" pitchFamily="18" charset="0"/>
                          <a:ea typeface="Cambria Math" panose="02040503050406030204" pitchFamily="18" charset="0"/>
                        </a:rPr>
                        <m:t>&lt;</m:t>
                      </m:r>
                      <m:r>
                        <a:rPr lang="zh-CN" altLang="en-US" sz="2000" b="1" i="1" smtClean="0">
                          <a:solidFill>
                            <a:srgbClr val="008000"/>
                          </a:solidFill>
                          <a:latin typeface="Cambria Math" panose="02040503050406030204" pitchFamily="18" charset="0"/>
                          <a:ea typeface="Cambria Math" panose="02040503050406030204" pitchFamily="18" charset="0"/>
                        </a:rPr>
                        <m:t>𝜶</m:t>
                      </m:r>
                    </m:oMath>
                  </m:oMathPara>
                </a14:m>
                <a:endParaRPr lang="zh-CN" altLang="en-US" sz="2000" b="1" dirty="0">
                  <a:solidFill>
                    <a:srgbClr val="008000"/>
                  </a:solidFill>
                </a:endParaRPr>
              </a:p>
            </p:txBody>
          </p:sp>
        </mc:Choice>
        <mc:Fallback xmlns="">
          <p:sp>
            <p:nvSpPr>
              <p:cNvPr id="18" name="文本框 17"/>
              <p:cNvSpPr txBox="1">
                <a:spLocks noRot="1" noChangeAspect="1" noMove="1" noResize="1" noEditPoints="1" noAdjustHandles="1" noChangeArrowheads="1" noChangeShapeType="1" noTextEdit="1"/>
              </p:cNvSpPr>
              <p:nvPr/>
            </p:nvSpPr>
            <p:spPr>
              <a:xfrm>
                <a:off x="2281360" y="2014441"/>
                <a:ext cx="543471" cy="316721"/>
              </a:xfrm>
              <a:prstGeom prst="rect">
                <a:avLst/>
              </a:prstGeom>
              <a:blipFill>
                <a:blip r:embed="rId11"/>
                <a:stretch>
                  <a:fillRect l="-4494" r="-2247" b="-384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9" name="文本框 18"/>
              <p:cNvSpPr txBox="1"/>
              <p:nvPr/>
            </p:nvSpPr>
            <p:spPr>
              <a:xfrm>
                <a:off x="6810157" y="3386033"/>
                <a:ext cx="543471" cy="31672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1" i="1" smtClean="0">
                          <a:solidFill>
                            <a:srgbClr val="008000"/>
                          </a:solidFill>
                          <a:latin typeface="Cambria Math" panose="02040503050406030204" pitchFamily="18" charset="0"/>
                          <a:ea typeface="Cambria Math" panose="02040503050406030204" pitchFamily="18" charset="0"/>
                        </a:rPr>
                        <m:t>&lt;</m:t>
                      </m:r>
                      <m:r>
                        <a:rPr lang="zh-CN" altLang="en-US" sz="2000" b="1" i="1" smtClean="0">
                          <a:solidFill>
                            <a:srgbClr val="008000"/>
                          </a:solidFill>
                          <a:latin typeface="Cambria Math" panose="02040503050406030204" pitchFamily="18" charset="0"/>
                          <a:ea typeface="Cambria Math" panose="02040503050406030204" pitchFamily="18" charset="0"/>
                        </a:rPr>
                        <m:t>𝜶</m:t>
                      </m:r>
                    </m:oMath>
                  </m:oMathPara>
                </a14:m>
                <a:endParaRPr lang="zh-CN" altLang="en-US" sz="2000" b="1" dirty="0">
                  <a:solidFill>
                    <a:srgbClr val="008000"/>
                  </a:solidFill>
                </a:endParaRPr>
              </a:p>
            </p:txBody>
          </p:sp>
        </mc:Choice>
        <mc:Fallback xmlns="">
          <p:sp>
            <p:nvSpPr>
              <p:cNvPr id="19" name="文本框 18"/>
              <p:cNvSpPr txBox="1">
                <a:spLocks noRot="1" noChangeAspect="1" noMove="1" noResize="1" noEditPoints="1" noAdjustHandles="1" noChangeArrowheads="1" noChangeShapeType="1" noTextEdit="1"/>
              </p:cNvSpPr>
              <p:nvPr/>
            </p:nvSpPr>
            <p:spPr>
              <a:xfrm>
                <a:off x="6810157" y="3386033"/>
                <a:ext cx="543471" cy="316721"/>
              </a:xfrm>
              <a:prstGeom prst="rect">
                <a:avLst/>
              </a:prstGeom>
              <a:blipFill>
                <a:blip r:embed="rId12"/>
                <a:stretch>
                  <a:fillRect l="-4494" r="-2247" b="-384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0" name="文本框 19"/>
              <p:cNvSpPr txBox="1"/>
              <p:nvPr/>
            </p:nvSpPr>
            <p:spPr>
              <a:xfrm>
                <a:off x="2505037" y="4757640"/>
                <a:ext cx="543471" cy="31672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1" i="1" smtClean="0">
                          <a:solidFill>
                            <a:srgbClr val="FF0000"/>
                          </a:solidFill>
                          <a:latin typeface="Cambria Math" panose="02040503050406030204" pitchFamily="18" charset="0"/>
                          <a:ea typeface="Cambria Math" panose="02040503050406030204" pitchFamily="18" charset="0"/>
                        </a:rPr>
                        <m:t>&gt;</m:t>
                      </m:r>
                      <m:r>
                        <a:rPr lang="zh-CN" altLang="en-US" sz="2000" b="1" i="1" smtClean="0">
                          <a:solidFill>
                            <a:srgbClr val="008000"/>
                          </a:solidFill>
                          <a:latin typeface="Cambria Math" panose="02040503050406030204" pitchFamily="18" charset="0"/>
                          <a:ea typeface="Cambria Math" panose="02040503050406030204" pitchFamily="18" charset="0"/>
                        </a:rPr>
                        <m:t>𝜶</m:t>
                      </m:r>
                    </m:oMath>
                  </m:oMathPara>
                </a14:m>
                <a:endParaRPr lang="zh-CN" altLang="en-US" sz="2000" b="1" dirty="0">
                  <a:solidFill>
                    <a:srgbClr val="008000"/>
                  </a:solidFill>
                </a:endParaRPr>
              </a:p>
            </p:txBody>
          </p:sp>
        </mc:Choice>
        <mc:Fallback xmlns="">
          <p:sp>
            <p:nvSpPr>
              <p:cNvPr id="20" name="文本框 19"/>
              <p:cNvSpPr txBox="1">
                <a:spLocks noRot="1" noChangeAspect="1" noMove="1" noResize="1" noEditPoints="1" noAdjustHandles="1" noChangeArrowheads="1" noChangeShapeType="1" noTextEdit="1"/>
              </p:cNvSpPr>
              <p:nvPr/>
            </p:nvSpPr>
            <p:spPr>
              <a:xfrm>
                <a:off x="2505037" y="4757640"/>
                <a:ext cx="543471" cy="316721"/>
              </a:xfrm>
              <a:prstGeom prst="rect">
                <a:avLst/>
              </a:prstGeom>
              <a:blipFill>
                <a:blip r:embed="rId13"/>
                <a:stretch>
                  <a:fillRect l="-4494" r="-2247" b="-384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2" name="文本框 21"/>
              <p:cNvSpPr txBox="1"/>
              <p:nvPr/>
            </p:nvSpPr>
            <p:spPr>
              <a:xfrm>
                <a:off x="7330491" y="6056797"/>
                <a:ext cx="543471" cy="31672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000" b="1" i="1" smtClean="0">
                          <a:solidFill>
                            <a:srgbClr val="FF0000"/>
                          </a:solidFill>
                          <a:latin typeface="Cambria Math" panose="02040503050406030204" pitchFamily="18" charset="0"/>
                          <a:ea typeface="Cambria Math" panose="02040503050406030204" pitchFamily="18" charset="0"/>
                        </a:rPr>
                        <m:t>&gt;</m:t>
                      </m:r>
                      <m:r>
                        <a:rPr lang="zh-CN" altLang="en-US" sz="2000" b="1" i="1" smtClean="0">
                          <a:solidFill>
                            <a:srgbClr val="008000"/>
                          </a:solidFill>
                          <a:latin typeface="Cambria Math" panose="02040503050406030204" pitchFamily="18" charset="0"/>
                          <a:ea typeface="Cambria Math" panose="02040503050406030204" pitchFamily="18" charset="0"/>
                        </a:rPr>
                        <m:t>𝜶</m:t>
                      </m:r>
                    </m:oMath>
                  </m:oMathPara>
                </a14:m>
                <a:endParaRPr lang="zh-CN" altLang="en-US" sz="2000" b="1" dirty="0">
                  <a:solidFill>
                    <a:srgbClr val="008000"/>
                  </a:solidFill>
                </a:endParaRPr>
              </a:p>
            </p:txBody>
          </p:sp>
        </mc:Choice>
        <mc:Fallback xmlns="">
          <p:sp>
            <p:nvSpPr>
              <p:cNvPr id="22" name="文本框 21"/>
              <p:cNvSpPr txBox="1">
                <a:spLocks noRot="1" noChangeAspect="1" noMove="1" noResize="1" noEditPoints="1" noAdjustHandles="1" noChangeArrowheads="1" noChangeShapeType="1" noTextEdit="1"/>
              </p:cNvSpPr>
              <p:nvPr/>
            </p:nvSpPr>
            <p:spPr>
              <a:xfrm>
                <a:off x="7330491" y="6056797"/>
                <a:ext cx="543471" cy="316721"/>
              </a:xfrm>
              <a:prstGeom prst="rect">
                <a:avLst/>
              </a:prstGeom>
              <a:blipFill>
                <a:blip r:embed="rId14"/>
                <a:stretch>
                  <a:fillRect l="-4494" r="-2247" b="-384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3" name="文本框 22"/>
              <p:cNvSpPr txBox="1"/>
              <p:nvPr/>
            </p:nvSpPr>
            <p:spPr>
              <a:xfrm>
                <a:off x="5248137" y="940712"/>
                <a:ext cx="3219732"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sz="2800" b="0" i="1" smtClean="0">
                          <a:latin typeface="Cambria Math" panose="02040503050406030204" pitchFamily="18" charset="0"/>
                          <a:ea typeface="Cambria Math" panose="02040503050406030204" pitchFamily="18" charset="0"/>
                        </a:rPr>
                        <m:t>𝛼</m:t>
                      </m:r>
                      <m:r>
                        <a:rPr lang="en-US" altLang="zh-CN" sz="2800" b="0" i="1" smtClean="0">
                          <a:latin typeface="Cambria Math" panose="02040503050406030204" pitchFamily="18" charset="0"/>
                          <a:ea typeface="Cambria Math" panose="02040503050406030204" pitchFamily="18" charset="0"/>
                        </a:rPr>
                        <m:t>=0.05</m:t>
                      </m:r>
                    </m:oMath>
                  </m:oMathPara>
                </a14:m>
                <a:endParaRPr lang="zh-CN" altLang="en-US" sz="2800" dirty="0"/>
              </a:p>
            </p:txBody>
          </p:sp>
        </mc:Choice>
        <mc:Fallback xmlns="">
          <p:sp>
            <p:nvSpPr>
              <p:cNvPr id="23" name="文本框 22"/>
              <p:cNvSpPr txBox="1">
                <a:spLocks noRot="1" noChangeAspect="1" noMove="1" noResize="1" noEditPoints="1" noAdjustHandles="1" noChangeArrowheads="1" noChangeShapeType="1" noTextEdit="1"/>
              </p:cNvSpPr>
              <p:nvPr/>
            </p:nvSpPr>
            <p:spPr>
              <a:xfrm>
                <a:off x="5248137" y="940712"/>
                <a:ext cx="3219732" cy="430887"/>
              </a:xfrm>
              <a:prstGeom prst="rect">
                <a:avLst/>
              </a:prstGeom>
              <a:blipFill>
                <a:blip r:embed="rId1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4" name="文本框 23"/>
              <p:cNvSpPr txBox="1"/>
              <p:nvPr/>
            </p:nvSpPr>
            <p:spPr>
              <a:xfrm>
                <a:off x="627224" y="5760361"/>
                <a:ext cx="3092886"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pitchFamily="18" charset="0"/>
                        </a:rPr>
                        <m:t>𝑃</m:t>
                      </m:r>
                      <m:d>
                        <m:dPr>
                          <m:ctrlPr>
                            <a:rPr lang="en-US" altLang="zh-CN" sz="2400" i="1" smtClean="0">
                              <a:latin typeface="Cambria Math" panose="02040503050406030204" pitchFamily="18" charset="0"/>
                            </a:rPr>
                          </m:ctrlPr>
                        </m:dPr>
                        <m:e>
                          <m:r>
                            <a:rPr lang="zh-CN" altLang="en-US" sz="2400" i="1" smtClean="0">
                              <a:latin typeface="Cambria Math" panose="02040503050406030204" pitchFamily="18" charset="0"/>
                            </a:rPr>
                            <m:t>𝜂</m:t>
                          </m:r>
                          <m:r>
                            <a:rPr lang="zh-CN" altLang="en-US" sz="2400" i="1" smtClean="0">
                              <a:latin typeface="Cambria Math" panose="02040503050406030204" pitchFamily="18" charset="0"/>
                            </a:rPr>
                            <m:t>≤</m:t>
                          </m:r>
                          <m:sSub>
                            <m:sSubPr>
                              <m:ctrlPr>
                                <a:rPr lang="en-US" altLang="zh-CN" sz="2400" i="1" smtClean="0">
                                  <a:latin typeface="Cambria Math" panose="02040503050406030204" pitchFamily="18" charset="0"/>
                                </a:rPr>
                              </m:ctrlPr>
                            </m:sSubPr>
                            <m:e>
                              <m:r>
                                <a:rPr lang="zh-CN" altLang="en-US" sz="2400" i="1">
                                  <a:latin typeface="Cambria Math" panose="02040503050406030204" pitchFamily="18" charset="0"/>
                                </a:rPr>
                                <m:t>𝜂</m:t>
                              </m:r>
                            </m:e>
                            <m:sub>
                              <m:r>
                                <a:rPr lang="en-US" altLang="zh-CN" sz="2400" b="0" i="1" smtClean="0">
                                  <a:latin typeface="Cambria Math" panose="02040503050406030204" pitchFamily="18" charset="0"/>
                                </a:rPr>
                                <m:t>0</m:t>
                              </m:r>
                            </m:sub>
                          </m:sSub>
                        </m:e>
                      </m:d>
                      <m:r>
                        <a:rPr lang="en-US" altLang="zh-CN" sz="2400" i="1" smtClean="0">
                          <a:latin typeface="Cambria Math" panose="02040503050406030204" pitchFamily="18" charset="0"/>
                          <a:ea typeface="Cambria Math" panose="02040503050406030204" pitchFamily="18" charset="0"/>
                        </a:rPr>
                        <m:t>≥</m:t>
                      </m:r>
                      <m:r>
                        <a:rPr lang="en-US" altLang="zh-CN" sz="2400" b="0" i="1" smtClean="0">
                          <a:latin typeface="Cambria Math" panose="02040503050406030204" pitchFamily="18" charset="0"/>
                          <a:ea typeface="Cambria Math" panose="02040503050406030204" pitchFamily="18" charset="0"/>
                        </a:rPr>
                        <m:t>1−</m:t>
                      </m:r>
                      <m:r>
                        <a:rPr lang="zh-CN" altLang="en-US" sz="2400" b="0" i="1" smtClean="0">
                          <a:latin typeface="Cambria Math" panose="02040503050406030204" pitchFamily="18" charset="0"/>
                          <a:ea typeface="Cambria Math" panose="02040503050406030204" pitchFamily="18" charset="0"/>
                        </a:rPr>
                        <m:t>𝛼</m:t>
                      </m:r>
                    </m:oMath>
                  </m:oMathPara>
                </a14:m>
                <a:endParaRPr lang="zh-CN" altLang="en-US" sz="2400" dirty="0"/>
              </a:p>
            </p:txBody>
          </p:sp>
        </mc:Choice>
        <mc:Fallback xmlns="">
          <p:sp>
            <p:nvSpPr>
              <p:cNvPr id="24" name="文本框 23"/>
              <p:cNvSpPr txBox="1">
                <a:spLocks noRot="1" noChangeAspect="1" noMove="1" noResize="1" noEditPoints="1" noAdjustHandles="1" noChangeArrowheads="1" noChangeShapeType="1" noTextEdit="1"/>
              </p:cNvSpPr>
              <p:nvPr/>
            </p:nvSpPr>
            <p:spPr>
              <a:xfrm>
                <a:off x="627224" y="5760361"/>
                <a:ext cx="3092886" cy="369332"/>
              </a:xfrm>
              <a:prstGeom prst="rect">
                <a:avLst/>
              </a:prstGeom>
              <a:blipFill>
                <a:blip r:embed="rId16"/>
                <a:stretch>
                  <a:fillRect b="-2786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90964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par>
                                <p:cTn id="25" presetID="10"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5" grpId="0"/>
      <p:bldP spid="17" grpId="0"/>
      <p:bldP spid="18" grpId="0"/>
      <p:bldP spid="19" grpId="0"/>
      <p:bldP spid="20" grpId="0"/>
      <p:bldP spid="22" grpId="0"/>
      <p:bldP spid="24"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7624" y="1686406"/>
            <a:ext cx="6768752" cy="4061252"/>
          </a:xfrm>
          <a:prstGeom prst="rect">
            <a:avLst/>
          </a:prstGeom>
        </p:spPr>
      </p:pic>
      <p:cxnSp>
        <p:nvCxnSpPr>
          <p:cNvPr id="21" name="直接连接符 20"/>
          <p:cNvCxnSpPr/>
          <p:nvPr/>
        </p:nvCxnSpPr>
        <p:spPr>
          <a:xfrm flipH="1" flipV="1">
            <a:off x="4334509" y="2194859"/>
            <a:ext cx="10834" cy="3071222"/>
          </a:xfrm>
          <a:prstGeom prst="line">
            <a:avLst/>
          </a:prstGeom>
          <a:ln w="19050">
            <a:solidFill>
              <a:srgbClr val="008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5" name="矩形 24"/>
              <p:cNvSpPr/>
              <p:nvPr/>
            </p:nvSpPr>
            <p:spPr>
              <a:xfrm>
                <a:off x="4393249" y="2060848"/>
                <a:ext cx="852616" cy="52322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800" i="1">
                              <a:solidFill>
                                <a:srgbClr val="008000"/>
                              </a:solidFill>
                              <a:latin typeface="Cambria Math" panose="02040503050406030204" pitchFamily="18" charset="0"/>
                            </a:rPr>
                          </m:ctrlPr>
                        </m:sSubPr>
                        <m:e>
                          <m:r>
                            <a:rPr lang="zh-CN" altLang="en-US" sz="2800" i="1">
                              <a:solidFill>
                                <a:srgbClr val="008000"/>
                              </a:solidFill>
                              <a:latin typeface="Cambria Math" panose="02040503050406030204" pitchFamily="18" charset="0"/>
                            </a:rPr>
                            <m:t>𝜂</m:t>
                          </m:r>
                        </m:e>
                        <m:sub>
                          <m:r>
                            <a:rPr lang="en-US" altLang="zh-CN" sz="2800" i="1">
                              <a:solidFill>
                                <a:srgbClr val="008000"/>
                              </a:solidFill>
                              <a:latin typeface="Cambria Math" panose="02040503050406030204" pitchFamily="18" charset="0"/>
                            </a:rPr>
                            <m:t>0</m:t>
                          </m:r>
                        </m:sub>
                      </m:sSub>
                      <m:r>
                        <a:rPr lang="en-US" altLang="zh-CN" sz="2800" i="1">
                          <a:solidFill>
                            <a:srgbClr val="008000"/>
                          </a:solidFill>
                          <a:latin typeface="Cambria Math" panose="02040503050406030204" pitchFamily="18" charset="0"/>
                        </a:rPr>
                        <m:t>𝑚</m:t>
                      </m:r>
                    </m:oMath>
                  </m:oMathPara>
                </a14:m>
                <a:endParaRPr lang="zh-CN" altLang="en-US" sz="2800" dirty="0">
                  <a:solidFill>
                    <a:srgbClr val="008000"/>
                  </a:solidFill>
                </a:endParaRPr>
              </a:p>
            </p:txBody>
          </p:sp>
        </mc:Choice>
        <mc:Fallback xmlns="">
          <p:sp>
            <p:nvSpPr>
              <p:cNvPr id="25" name="矩形 24"/>
              <p:cNvSpPr>
                <a:spLocks noRot="1" noChangeAspect="1" noMove="1" noResize="1" noEditPoints="1" noAdjustHandles="1" noChangeArrowheads="1" noChangeShapeType="1" noTextEdit="1"/>
              </p:cNvSpPr>
              <p:nvPr/>
            </p:nvSpPr>
            <p:spPr>
              <a:xfrm>
                <a:off x="4393249" y="2060848"/>
                <a:ext cx="852616" cy="523220"/>
              </a:xfrm>
              <a:prstGeom prst="rect">
                <a:avLst/>
              </a:prstGeom>
              <a:blipFill>
                <a:blip r:embed="rId4"/>
                <a:stretch>
                  <a:fillRect/>
                </a:stretch>
              </a:blipFill>
            </p:spPr>
            <p:txBody>
              <a:bodyPr/>
              <a:lstStyle/>
              <a:p>
                <a:r>
                  <a:rPr lang="zh-CN" altLang="en-US">
                    <a:noFill/>
                  </a:rPr>
                  <a:t> </a:t>
                </a:r>
              </a:p>
            </p:txBody>
          </p:sp>
        </mc:Fallback>
      </mc:AlternateContent>
      <p:cxnSp>
        <p:nvCxnSpPr>
          <p:cNvPr id="26" name="直接连接符 25"/>
          <p:cNvCxnSpPr/>
          <p:nvPr/>
        </p:nvCxnSpPr>
        <p:spPr>
          <a:xfrm flipV="1">
            <a:off x="3611182" y="2217221"/>
            <a:ext cx="0" cy="3061217"/>
          </a:xfrm>
          <a:prstGeom prst="line">
            <a:avLst/>
          </a:prstGeom>
          <a:ln w="19050">
            <a:solidFill>
              <a:srgbClr val="FF0000"/>
            </a:solidFill>
            <a:prstDash val="sys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7" name="矩形 26"/>
              <p:cNvSpPr/>
              <p:nvPr/>
            </p:nvSpPr>
            <p:spPr>
              <a:xfrm>
                <a:off x="3243554" y="1681644"/>
                <a:ext cx="787422" cy="523220"/>
              </a:xfrm>
              <a:prstGeom prst="rect">
                <a:avLst/>
              </a:prstGeom>
              <a:effectLst/>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2800" b="1" i="1" smtClean="0">
                          <a:solidFill>
                            <a:srgbClr val="FF0000"/>
                          </a:solidFill>
                          <a:effectLst>
                            <a:outerShdw blurRad="114300" dir="17160000" sx="105000" sy="105000" algn="tl">
                              <a:srgbClr val="000000"/>
                            </a:outerShdw>
                          </a:effectLst>
                          <a:latin typeface="Cambria Math" panose="02040503050406030204" pitchFamily="18" charset="0"/>
                        </a:rPr>
                        <m:t>𝜼</m:t>
                      </m:r>
                      <m:r>
                        <a:rPr lang="zh-CN" altLang="en-US" sz="2800" b="1" i="1">
                          <a:solidFill>
                            <a:srgbClr val="FF0000"/>
                          </a:solidFill>
                          <a:effectLst>
                            <a:outerShdw blurRad="114300" dir="17160000" sx="105000" sy="105000" algn="tl">
                              <a:srgbClr val="000000"/>
                            </a:outerShdw>
                          </a:effectLst>
                          <a:latin typeface="Cambria Math" panose="02040503050406030204" pitchFamily="18" charset="0"/>
                        </a:rPr>
                        <m:t>𝒎</m:t>
                      </m:r>
                    </m:oMath>
                  </m:oMathPara>
                </a14:m>
                <a:endParaRPr lang="zh-CN" altLang="en-US" dirty="0">
                  <a:solidFill>
                    <a:srgbClr val="FF0000"/>
                  </a:solidFill>
                </a:endParaRPr>
              </a:p>
            </p:txBody>
          </p:sp>
        </mc:Choice>
        <mc:Fallback xmlns="">
          <p:sp>
            <p:nvSpPr>
              <p:cNvPr id="27" name="矩形 26"/>
              <p:cNvSpPr>
                <a:spLocks noRot="1" noChangeAspect="1" noMove="1" noResize="1" noEditPoints="1" noAdjustHandles="1" noChangeArrowheads="1" noChangeShapeType="1" noTextEdit="1"/>
              </p:cNvSpPr>
              <p:nvPr/>
            </p:nvSpPr>
            <p:spPr>
              <a:xfrm>
                <a:off x="3243554" y="1681644"/>
                <a:ext cx="787422" cy="523220"/>
              </a:xfrm>
              <a:prstGeom prst="rect">
                <a:avLst/>
              </a:prstGeom>
              <a:blipFill>
                <a:blip r:embed="rId5"/>
                <a:stretch>
                  <a:fillRect b="-4651"/>
                </a:stretch>
              </a:blipFill>
              <a:effectLst/>
            </p:spPr>
            <p:txBody>
              <a:bodyPr/>
              <a:lstStyle/>
              <a:p>
                <a:r>
                  <a:rPr lang="zh-CN" altLang="en-US">
                    <a:noFill/>
                  </a:rPr>
                  <a:t> </a:t>
                </a:r>
              </a:p>
            </p:txBody>
          </p:sp>
        </mc:Fallback>
      </mc:AlternateContent>
      <p:cxnSp>
        <p:nvCxnSpPr>
          <p:cNvPr id="28" name="直接连接符 27"/>
          <p:cNvCxnSpPr/>
          <p:nvPr/>
        </p:nvCxnSpPr>
        <p:spPr>
          <a:xfrm flipV="1">
            <a:off x="2804080" y="2194859"/>
            <a:ext cx="0" cy="3061216"/>
          </a:xfrm>
          <a:prstGeom prst="line">
            <a:avLst/>
          </a:prstGeom>
          <a:ln w="19050">
            <a:solidFill>
              <a:srgbClr val="0070C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矩形 28"/>
              <p:cNvSpPr/>
              <p:nvPr/>
            </p:nvSpPr>
            <p:spPr>
              <a:xfrm>
                <a:off x="2115299" y="2073176"/>
                <a:ext cx="688781" cy="523220"/>
              </a:xfrm>
              <a:prstGeom prst="rect">
                <a:avLst/>
              </a:prstGeom>
              <a:effectLst/>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2800" b="1" i="1">
                          <a:solidFill>
                            <a:srgbClr val="0070C0"/>
                          </a:solidFill>
                          <a:effectLst>
                            <a:outerShdw blurRad="114300" dir="1320000" sx="104000" sy="104000" algn="tl">
                              <a:srgbClr val="000000"/>
                            </a:outerShdw>
                          </a:effectLst>
                          <a:latin typeface="Cambria Math" panose="02040503050406030204" pitchFamily="18" charset="0"/>
                        </a:rPr>
                        <m:t>𝜺</m:t>
                      </m:r>
                      <m:r>
                        <a:rPr lang="zh-CN" altLang="en-US" sz="2800" b="1" i="1">
                          <a:solidFill>
                            <a:srgbClr val="0070C0"/>
                          </a:solidFill>
                          <a:effectLst>
                            <a:outerShdw blurRad="114300" dir="1320000" sx="104000" sy="104000" algn="tl">
                              <a:srgbClr val="000000"/>
                            </a:outerShdw>
                          </a:effectLst>
                          <a:latin typeface="Cambria Math" panose="02040503050406030204" pitchFamily="18" charset="0"/>
                        </a:rPr>
                        <m:t>𝒎</m:t>
                      </m:r>
                    </m:oMath>
                  </m:oMathPara>
                </a14:m>
                <a:endParaRPr/>
              </a:p>
            </p:txBody>
          </p:sp>
        </mc:Choice>
        <mc:Fallback xmlns="">
          <p:sp>
            <p:nvSpPr>
              <p:cNvPr id="29" name="矩形 28"/>
              <p:cNvSpPr>
                <a:spLocks noRot="1" noChangeAspect="1" noMove="1" noResize="1" noEditPoints="1" noAdjustHandles="1" noChangeArrowheads="1" noChangeShapeType="1" noTextEdit="1"/>
              </p:cNvSpPr>
              <p:nvPr/>
            </p:nvSpPr>
            <p:spPr>
              <a:xfrm>
                <a:off x="2115299" y="2073176"/>
                <a:ext cx="688781" cy="523220"/>
              </a:xfrm>
              <a:prstGeom prst="rect">
                <a:avLst/>
              </a:prstGeom>
              <a:blipFill>
                <a:blip r:embed="rId6"/>
                <a:stretch>
                  <a:fillRect/>
                </a:stretch>
              </a:blipFill>
              <a:effec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0" name="文本框 29"/>
              <p:cNvSpPr txBox="1"/>
              <p:nvPr/>
            </p:nvSpPr>
            <p:spPr>
              <a:xfrm>
                <a:off x="5436097" y="1070658"/>
                <a:ext cx="1872208" cy="861774"/>
              </a:xfrm>
              <a:prstGeom prst="rect">
                <a:avLst/>
              </a:prstGeom>
              <a:noFill/>
            </p:spPr>
            <p:txBody>
              <a:bodyPr wrap="square" lIns="0" tIns="0" rIns="0" bIns="0" rtlCol="0">
                <a:spAutoFit/>
              </a:bodyPr>
              <a:lstStyle/>
              <a:p>
                <a:r>
                  <a:rPr lang="en-US" altLang="zh-CN" sz="2800" b="0" dirty="0"/>
                  <a:t> </a:t>
                </a:r>
                <a14:m>
                  <m:oMath xmlns:m="http://schemas.openxmlformats.org/officeDocument/2006/math">
                    <m:r>
                      <a:rPr lang="en-US" altLang="zh-CN" sz="2800" b="0" i="1" smtClean="0">
                        <a:latin typeface="Cambria Math" panose="02040503050406030204" pitchFamily="18" charset="0"/>
                      </a:rPr>
                      <m:t>𝐻</m:t>
                    </m:r>
                    <m:r>
                      <a:rPr lang="en-US" altLang="zh-CN" sz="2800" b="0" i="1" baseline="-25000" smtClean="0">
                        <a:latin typeface="Cambria Math" panose="02040503050406030204" pitchFamily="18" charset="0"/>
                      </a:rPr>
                      <m:t>0 </m:t>
                    </m:r>
                    <m:r>
                      <a:rPr lang="en-US" altLang="zh-CN" sz="2800" b="0" i="1" smtClean="0">
                        <a:latin typeface="Cambria Math" panose="02040503050406030204" pitchFamily="18" charset="0"/>
                      </a:rPr>
                      <m:t>:</m:t>
                    </m:r>
                    <m:r>
                      <a:rPr lang="zh-CN" altLang="en-US" sz="2800" i="1">
                        <a:latin typeface="Cambria Math" panose="02040503050406030204" pitchFamily="18" charset="0"/>
                      </a:rPr>
                      <m:t>𝜂</m:t>
                    </m:r>
                    <m:r>
                      <a:rPr lang="zh-CN" altLang="en-US" sz="2800" i="1">
                        <a:latin typeface="Cambria Math" panose="02040503050406030204" pitchFamily="18" charset="0"/>
                      </a:rPr>
                      <m:t>≤</m:t>
                    </m:r>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𝜂</m:t>
                        </m:r>
                      </m:e>
                      <m:sub>
                        <m:r>
                          <a:rPr lang="en-US" altLang="zh-CN" sz="2800" i="1">
                            <a:latin typeface="Cambria Math" panose="02040503050406030204" pitchFamily="18" charset="0"/>
                          </a:rPr>
                          <m:t>0</m:t>
                        </m:r>
                      </m:sub>
                    </m:sSub>
                  </m:oMath>
                </a14:m>
                <a:endParaRPr lang="en-US" altLang="zh-CN" sz="2800" i="1" dirty="0">
                  <a:latin typeface="Cambria Math" panose="02040503050406030204" pitchFamily="18" charset="0"/>
                </a:endParaRPr>
              </a:p>
              <a:p>
                <a:r>
                  <a:rPr lang="en-US" altLang="zh-CN" sz="2800" i="1" dirty="0">
                    <a:latin typeface="Cambria Math" panose="02040503050406030204" pitchFamily="18" charset="0"/>
                    <a:ea typeface="Cambria Math" panose="02040503050406030204" pitchFamily="18" charset="0"/>
                  </a:rPr>
                  <a:t> </a:t>
                </a:r>
                <a14:m>
                  <m:oMath xmlns:m="http://schemas.openxmlformats.org/officeDocument/2006/math">
                    <m:r>
                      <a:rPr lang="zh-CN" altLang="en-US" sz="2800" b="0" i="1" smtClean="0">
                        <a:latin typeface="Cambria Math" panose="02040503050406030204" pitchFamily="18" charset="0"/>
                        <a:ea typeface="Cambria Math" panose="02040503050406030204" pitchFamily="18" charset="0"/>
                      </a:rPr>
                      <m:t>𝛼</m:t>
                    </m:r>
                    <m:r>
                      <a:rPr lang="en-US" altLang="zh-CN" sz="2800" b="0" i="1" smtClean="0">
                        <a:latin typeface="Cambria Math" panose="02040503050406030204" pitchFamily="18" charset="0"/>
                        <a:ea typeface="Cambria Math" panose="02040503050406030204" pitchFamily="18" charset="0"/>
                      </a:rPr>
                      <m:t>=0.05</m:t>
                    </m:r>
                  </m:oMath>
                </a14:m>
                <a:endParaRPr lang="zh-CN" altLang="en-US" sz="2800" dirty="0"/>
              </a:p>
            </p:txBody>
          </p:sp>
        </mc:Choice>
        <mc:Fallback xmlns="">
          <p:sp>
            <p:nvSpPr>
              <p:cNvPr id="30" name="文本框 29"/>
              <p:cNvSpPr txBox="1">
                <a:spLocks noRot="1" noChangeAspect="1" noMove="1" noResize="1" noEditPoints="1" noAdjustHandles="1" noChangeArrowheads="1" noChangeShapeType="1" noTextEdit="1"/>
              </p:cNvSpPr>
              <p:nvPr/>
            </p:nvSpPr>
            <p:spPr>
              <a:xfrm>
                <a:off x="5436097" y="1070658"/>
                <a:ext cx="1872208" cy="861774"/>
              </a:xfrm>
              <a:prstGeom prst="rect">
                <a:avLst/>
              </a:prstGeom>
              <a:blipFill>
                <a:blip r:embed="rId7"/>
                <a:stretch>
                  <a:fillRect/>
                </a:stretch>
              </a:blipFill>
            </p:spPr>
            <p:txBody>
              <a:bodyPr/>
              <a:lstStyle/>
              <a:p>
                <a:r>
                  <a:rPr lang="zh-CN" altLang="en-US">
                    <a:noFill/>
                  </a:rPr>
                  <a:t> </a:t>
                </a:r>
              </a:p>
            </p:txBody>
          </p:sp>
        </mc:Fallback>
      </mc:AlternateContent>
      <p:grpSp>
        <p:nvGrpSpPr>
          <p:cNvPr id="3" name="组合 2"/>
          <p:cNvGrpSpPr/>
          <p:nvPr/>
        </p:nvGrpSpPr>
        <p:grpSpPr>
          <a:xfrm>
            <a:off x="3629583" y="3199816"/>
            <a:ext cx="1409851" cy="249356"/>
            <a:chOff x="7128227" y="3330328"/>
            <a:chExt cx="1304841" cy="307777"/>
          </a:xfrm>
        </p:grpSpPr>
        <p:sp>
          <p:nvSpPr>
            <p:cNvPr id="10" name="文本框 9"/>
            <p:cNvSpPr txBox="1"/>
            <p:nvPr/>
          </p:nvSpPr>
          <p:spPr>
            <a:xfrm>
              <a:off x="7574959" y="3330328"/>
              <a:ext cx="858109" cy="307777"/>
            </a:xfrm>
            <a:prstGeom prst="rect">
              <a:avLst/>
            </a:prstGeom>
            <a:noFill/>
          </p:spPr>
          <p:txBody>
            <a:bodyPr wrap="square" lIns="0" tIns="0" rIns="0" bIns="0"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拒绝域</a:t>
              </a:r>
            </a:p>
          </p:txBody>
        </p:sp>
        <p:cxnSp>
          <p:nvCxnSpPr>
            <p:cNvPr id="11" name="直接箭头连接符 10"/>
            <p:cNvCxnSpPr/>
            <p:nvPr/>
          </p:nvCxnSpPr>
          <p:spPr>
            <a:xfrm>
              <a:off x="7128227" y="3496816"/>
              <a:ext cx="391384"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42212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par>
                                <p:cTn id="13" presetID="10"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par>
                                <p:cTn id="21" presetID="10"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500"/>
                                        <p:tgtEl>
                                          <p:spTgt spid="29"/>
                                        </p:tgtEl>
                                      </p:cBhvr>
                                    </p:animEffect>
                                  </p:childTnLst>
                                </p:cTn>
                              </p:par>
                              <p:par>
                                <p:cTn id="29" presetID="10" presetClass="entr" presetSubtype="0" fill="hold"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fade">
                                      <p:cBhvr>
                                        <p:cTn id="3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7" grpId="0"/>
      <p:bldP spid="29" grpId="0"/>
      <p:bldP spid="3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a:spLocks noChangeArrowheads="1"/>
          </p:cNvSpPr>
          <p:nvPr/>
        </p:nvSpPr>
        <p:spPr bwMode="auto">
          <a:xfrm>
            <a:off x="720000" y="1440000"/>
            <a:ext cx="331172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latin typeface="微软雅黑" panose="020B0503020204020204" pitchFamily="34" charset="-122"/>
                <a:ea typeface="微软雅黑" panose="020B0503020204020204" pitchFamily="34" charset="-122"/>
              </a:rPr>
              <a:t>K</a:t>
            </a:r>
            <a:r>
              <a:rPr lang="zh-CN" altLang="en-US" sz="3200" dirty="0">
                <a:latin typeface="微软雅黑" panose="020B0503020204020204" pitchFamily="34" charset="-122"/>
                <a:ea typeface="微软雅黑" panose="020B0503020204020204" pitchFamily="34" charset="-122"/>
              </a:rPr>
              <a:t>折假设检验</a:t>
            </a:r>
          </a:p>
        </p:txBody>
      </p:sp>
    </p:spTree>
    <p:extLst>
      <p:ext uri="{BB962C8B-B14F-4D97-AF65-F5344CB8AC3E}">
        <p14:creationId xmlns:p14="http://schemas.microsoft.com/office/powerpoint/2010/main" val="2948567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文本框 5"/>
              <p:cNvSpPr txBox="1"/>
              <p:nvPr/>
            </p:nvSpPr>
            <p:spPr>
              <a:xfrm>
                <a:off x="4032448" y="3115047"/>
                <a:ext cx="4932040" cy="3122265"/>
              </a:xfrm>
              <a:prstGeom prst="rect">
                <a:avLst/>
              </a:prstGeom>
              <a:noFill/>
            </p:spPr>
            <p:txBody>
              <a:bodyPr wrap="square" lIns="0" tIns="0" rIns="0" bIns="0" rtlCol="0">
                <a:spAutoFit/>
              </a:bodyPr>
              <a:lstStyle/>
              <a:p>
                <a:pPr>
                  <a:lnSpc>
                    <a:spcPct val="120000"/>
                  </a:lnSpc>
                </a:pPr>
                <a:r>
                  <a:rPr lang="en-US" altLang="zh-CN" sz="2800" dirty="0">
                    <a:ea typeface="Cambria Math" panose="02040503050406030204" pitchFamily="18" charset="0"/>
                  </a:rPr>
                  <a:t> </a:t>
                </a:r>
                <a14:m>
                  <m:oMath xmlns:m="http://schemas.openxmlformats.org/officeDocument/2006/math">
                    <m:sSub>
                      <m:sSubPr>
                        <m:ctrlPr>
                          <a:rPr lang="en-US" altLang="zh-CN" sz="2800" i="1" smtClean="0">
                            <a:latin typeface="Cambria Math" panose="02040503050406030204" pitchFamily="18" charset="0"/>
                            <a:ea typeface="Cambria Math" panose="02040503050406030204" pitchFamily="18" charset="0"/>
                          </a:rPr>
                        </m:ctrlPr>
                      </m:sSubPr>
                      <m:e>
                        <m:r>
                          <a:rPr lang="en-US" altLang="zh-CN" sz="2800" i="1">
                            <a:latin typeface="Cambria Math" panose="02040503050406030204" pitchFamily="18" charset="0"/>
                            <a:ea typeface="Cambria Math" panose="02040503050406030204" pitchFamily="18" charset="0"/>
                          </a:rPr>
                          <m:t>𝑋</m:t>
                        </m:r>
                      </m:e>
                      <m:sub>
                        <m:r>
                          <a:rPr lang="en-US" altLang="zh-CN" sz="2800" b="0" i="1" smtClean="0">
                            <a:latin typeface="Cambria Math" panose="02040503050406030204" pitchFamily="18" charset="0"/>
                            <a:ea typeface="Cambria Math" panose="02040503050406030204" pitchFamily="18" charset="0"/>
                          </a:rPr>
                          <m:t>1</m:t>
                        </m:r>
                      </m:sub>
                    </m:sSub>
                    <m:r>
                      <a:rPr lang="en-US" altLang="zh-CN" sz="2800" i="1">
                        <a:latin typeface="Cambria Math" panose="02040503050406030204" pitchFamily="18" charset="0"/>
                        <a:ea typeface="Cambria Math" panose="02040503050406030204" pitchFamily="18" charset="0"/>
                      </a:rPr>
                      <m:t>,</m:t>
                    </m:r>
                  </m:oMath>
                </a14:m>
                <a:r>
                  <a:rPr lang="en-US" altLang="zh-CN" sz="2800" dirty="0">
                    <a:ea typeface="Cambria Math" panose="02040503050406030204" pitchFamily="18" charset="0"/>
                  </a:rPr>
                  <a:t> </a:t>
                </a:r>
                <a14:m>
                  <m:oMath xmlns:m="http://schemas.openxmlformats.org/officeDocument/2006/math">
                    <m:sSub>
                      <m:sSubPr>
                        <m:ctrlPr>
                          <a:rPr lang="en-US" altLang="zh-CN" sz="2800" i="1">
                            <a:latin typeface="Cambria Math" panose="02040503050406030204" pitchFamily="18" charset="0"/>
                            <a:ea typeface="Cambria Math" panose="02040503050406030204" pitchFamily="18" charset="0"/>
                          </a:rPr>
                        </m:ctrlPr>
                      </m:sSubPr>
                      <m:e>
                        <m:r>
                          <a:rPr lang="en-US" altLang="zh-CN" sz="2800" i="1">
                            <a:latin typeface="Cambria Math" panose="02040503050406030204" pitchFamily="18" charset="0"/>
                            <a:ea typeface="Cambria Math" panose="02040503050406030204" pitchFamily="18" charset="0"/>
                          </a:rPr>
                          <m:t>𝑋</m:t>
                        </m:r>
                      </m:e>
                      <m:sub>
                        <m:r>
                          <a:rPr lang="en-US" altLang="zh-CN" sz="2800" b="0" i="1" smtClean="0">
                            <a:latin typeface="Cambria Math" panose="02040503050406030204" pitchFamily="18" charset="0"/>
                            <a:ea typeface="Cambria Math" panose="02040503050406030204" pitchFamily="18" charset="0"/>
                          </a:rPr>
                          <m:t>2</m:t>
                        </m:r>
                      </m:sub>
                    </m:sSub>
                    <m:r>
                      <a:rPr lang="en-US" altLang="zh-CN" sz="2800" i="1">
                        <a:latin typeface="Cambria Math" panose="02040503050406030204" pitchFamily="18" charset="0"/>
                        <a:ea typeface="Cambria Math" panose="02040503050406030204" pitchFamily="18" charset="0"/>
                      </a:rPr>
                      <m:t>,</m:t>
                    </m:r>
                  </m:oMath>
                </a14:m>
                <a:r>
                  <a:rPr lang="en-US" altLang="zh-CN" sz="2800" dirty="0">
                    <a:ea typeface="Cambria Math" panose="02040503050406030204" pitchFamily="18" charset="0"/>
                  </a:rPr>
                  <a:t> ···</a:t>
                </a:r>
                <a14:m>
                  <m:oMath xmlns:m="http://schemas.openxmlformats.org/officeDocument/2006/math">
                    <m:r>
                      <a:rPr lang="en-US" altLang="zh-CN" sz="2800" b="0" i="0" smtClean="0">
                        <a:latin typeface="Cambria Math" panose="02040503050406030204" pitchFamily="18" charset="0"/>
                        <a:ea typeface="Cambria Math" panose="02040503050406030204" pitchFamily="18" charset="0"/>
                      </a:rPr>
                      <m:t>,</m:t>
                    </m:r>
                    <m:sSub>
                      <m:sSubPr>
                        <m:ctrlPr>
                          <a:rPr lang="en-US" altLang="zh-CN" sz="2800" i="1">
                            <a:latin typeface="Cambria Math" panose="02040503050406030204" pitchFamily="18" charset="0"/>
                            <a:ea typeface="Cambria Math" panose="02040503050406030204" pitchFamily="18" charset="0"/>
                          </a:rPr>
                        </m:ctrlPr>
                      </m:sSubPr>
                      <m:e>
                        <m:r>
                          <a:rPr lang="en-US" altLang="zh-CN" sz="2800" i="1">
                            <a:latin typeface="Cambria Math" panose="02040503050406030204" pitchFamily="18" charset="0"/>
                            <a:ea typeface="Cambria Math" panose="02040503050406030204" pitchFamily="18" charset="0"/>
                          </a:rPr>
                          <m:t>𝑋</m:t>
                        </m:r>
                      </m:e>
                      <m:sub>
                        <m:r>
                          <a:rPr lang="en-US" altLang="zh-CN" sz="2800" b="0" i="1" smtClean="0">
                            <a:latin typeface="Cambria Math" panose="02040503050406030204" pitchFamily="18" charset="0"/>
                            <a:ea typeface="Cambria Math" panose="02040503050406030204" pitchFamily="18" charset="0"/>
                          </a:rPr>
                          <m:t>𝑛</m:t>
                        </m:r>
                      </m:sub>
                    </m:sSub>
                    <m:r>
                      <a:rPr lang="en-US" altLang="zh-CN" sz="2800" i="1" smtClean="0">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𝑁</m:t>
                    </m:r>
                    <m:r>
                      <a:rPr lang="en-US" altLang="zh-CN" sz="2800" b="0" i="1" smtClean="0">
                        <a:latin typeface="Cambria Math" panose="02040503050406030204" pitchFamily="18" charset="0"/>
                        <a:ea typeface="Cambria Math" panose="02040503050406030204" pitchFamily="18" charset="0"/>
                      </a:rPr>
                      <m:t>(</m:t>
                    </m:r>
                    <m:r>
                      <a:rPr lang="zh-CN" altLang="en-US" sz="2800" b="0" i="1" smtClean="0">
                        <a:latin typeface="Cambria Math" panose="02040503050406030204" pitchFamily="18" charset="0"/>
                        <a:ea typeface="Cambria Math" panose="02040503050406030204" pitchFamily="18" charset="0"/>
                      </a:rPr>
                      <m:t>𝜇</m:t>
                    </m:r>
                    <m:r>
                      <a:rPr lang="en-US" altLang="zh-CN" sz="2800" b="0" i="1" smtClean="0">
                        <a:latin typeface="Cambria Math" panose="02040503050406030204" pitchFamily="18" charset="0"/>
                        <a:ea typeface="Cambria Math" panose="02040503050406030204" pitchFamily="18" charset="0"/>
                      </a:rPr>
                      <m:t>,</m:t>
                    </m:r>
                    <m:sSup>
                      <m:sSupPr>
                        <m:ctrlPr>
                          <a:rPr lang="en-US" altLang="zh-CN" sz="2800" b="0" i="1" smtClean="0">
                            <a:latin typeface="Cambria Math" panose="02040503050406030204" pitchFamily="18" charset="0"/>
                            <a:ea typeface="Cambria Math" panose="02040503050406030204" pitchFamily="18" charset="0"/>
                          </a:rPr>
                        </m:ctrlPr>
                      </m:sSupPr>
                      <m:e>
                        <m:r>
                          <a:rPr lang="zh-CN" altLang="en-US" sz="2800" b="0" i="1" smtClean="0">
                            <a:latin typeface="Cambria Math" panose="02040503050406030204" pitchFamily="18" charset="0"/>
                            <a:ea typeface="Cambria Math" panose="02040503050406030204" pitchFamily="18" charset="0"/>
                          </a:rPr>
                          <m:t>𝜎</m:t>
                        </m:r>
                      </m:e>
                      <m:sup>
                        <m:r>
                          <a:rPr lang="en-US" altLang="zh-CN" sz="2800" b="0" i="1" smtClean="0">
                            <a:latin typeface="Cambria Math" panose="02040503050406030204" pitchFamily="18" charset="0"/>
                            <a:ea typeface="Cambria Math" panose="02040503050406030204" pitchFamily="18" charset="0"/>
                          </a:rPr>
                          <m:t>2</m:t>
                        </m:r>
                      </m:sup>
                    </m:sSup>
                    <m:r>
                      <a:rPr lang="en-US" altLang="zh-CN" sz="2800" b="0" i="1" smtClean="0">
                        <a:latin typeface="Cambria Math" panose="02040503050406030204" pitchFamily="18" charset="0"/>
                        <a:ea typeface="Cambria Math" panose="02040503050406030204" pitchFamily="18" charset="0"/>
                      </a:rPr>
                      <m:t>)</m:t>
                    </m:r>
                  </m:oMath>
                </a14:m>
                <a:r>
                  <a:rPr lang="en-US" altLang="zh-CN" sz="2800" dirty="0">
                    <a:ea typeface="微软雅黑" panose="020B0503020204020204" pitchFamily="34" charset="-122"/>
                  </a:rPr>
                  <a:t>  (</a:t>
                </a:r>
                <a:r>
                  <a:rPr lang="en-US" altLang="zh-CN" sz="2800" dirty="0" err="1">
                    <a:ea typeface="微软雅黑" panose="020B0503020204020204" pitchFamily="34" charset="-122"/>
                  </a:rPr>
                  <a:t>iid</a:t>
                </a:r>
                <a:r>
                  <a:rPr lang="en-US" altLang="zh-CN" sz="2800" dirty="0">
                    <a:ea typeface="微软雅黑" panose="020B0503020204020204" pitchFamily="34" charset="-122"/>
                  </a:rPr>
                  <a:t>)</a:t>
                </a:r>
              </a:p>
              <a:p>
                <a:pPr>
                  <a:lnSpc>
                    <a:spcPct val="120000"/>
                  </a:lnSpc>
                </a:pPr>
                <a:r>
                  <a:rPr lang="en-US" altLang="zh-CN" sz="2800" dirty="0">
                    <a:ea typeface="微软雅黑" panose="020B0503020204020204" pitchFamily="34" charset="-122"/>
                  </a:rPr>
                  <a:t> </a:t>
                </a:r>
                <a14:m>
                  <m:oMath xmlns:m="http://schemas.openxmlformats.org/officeDocument/2006/math">
                    <m:r>
                      <a:rPr lang="en-US" altLang="zh-CN" sz="2800" b="0" i="1" smtClean="0">
                        <a:latin typeface="Cambria Math" panose="02040503050406030204" pitchFamily="18" charset="0"/>
                        <a:ea typeface="微软雅黑" panose="020B0503020204020204" pitchFamily="34" charset="-122"/>
                      </a:rPr>
                      <m:t>𝑋</m:t>
                    </m:r>
                    <m:r>
                      <a:rPr lang="en-US" altLang="zh-CN" sz="2800" i="1">
                        <a:latin typeface="Cambria Math" panose="02040503050406030204" pitchFamily="18" charset="0"/>
                        <a:ea typeface="Cambria Math" panose="02040503050406030204" pitchFamily="18" charset="0"/>
                      </a:rPr>
                      <m:t>=</m:t>
                    </m:r>
                    <m:nary>
                      <m:naryPr>
                        <m:chr m:val="∑"/>
                        <m:ctrlPr>
                          <a:rPr lang="en-US" altLang="zh-CN" sz="2800" i="1">
                            <a:latin typeface="Cambria Math" panose="02040503050406030204" pitchFamily="18" charset="0"/>
                            <a:ea typeface="Cambria Math" panose="02040503050406030204" pitchFamily="18" charset="0"/>
                          </a:rPr>
                        </m:ctrlPr>
                      </m:naryPr>
                      <m:sub>
                        <m:r>
                          <m:rPr>
                            <m:brk m:alnAt="23"/>
                          </m:rPr>
                          <a:rPr lang="en-US" altLang="zh-CN" sz="2800" i="1">
                            <a:latin typeface="Cambria Math" panose="02040503050406030204" pitchFamily="18" charset="0"/>
                            <a:ea typeface="Cambria Math" panose="02040503050406030204" pitchFamily="18" charset="0"/>
                          </a:rPr>
                          <m:t>𝑖</m:t>
                        </m:r>
                        <m:r>
                          <a:rPr lang="en-US" altLang="zh-CN" sz="2800" i="1">
                            <a:latin typeface="Cambria Math" panose="02040503050406030204" pitchFamily="18" charset="0"/>
                            <a:ea typeface="Cambria Math" panose="02040503050406030204" pitchFamily="18" charset="0"/>
                          </a:rPr>
                          <m:t>=1</m:t>
                        </m:r>
                      </m:sub>
                      <m:sup>
                        <m:r>
                          <a:rPr lang="en-US" altLang="zh-CN" sz="2800" i="1">
                            <a:latin typeface="Cambria Math" panose="02040503050406030204" pitchFamily="18" charset="0"/>
                            <a:ea typeface="Cambria Math" panose="02040503050406030204" pitchFamily="18" charset="0"/>
                          </a:rPr>
                          <m:t>𝑛</m:t>
                        </m:r>
                      </m:sup>
                      <m:e>
                        <m:sSub>
                          <m:sSubPr>
                            <m:ctrlPr>
                              <a:rPr lang="en-US" altLang="zh-CN" sz="2800" i="1">
                                <a:latin typeface="Cambria Math" panose="02040503050406030204" pitchFamily="18" charset="0"/>
                                <a:ea typeface="Cambria Math" panose="02040503050406030204" pitchFamily="18" charset="0"/>
                              </a:rPr>
                            </m:ctrlPr>
                          </m:sSubPr>
                          <m:e>
                            <m:r>
                              <a:rPr lang="en-US" altLang="zh-CN" sz="2800" i="1">
                                <a:latin typeface="Cambria Math" panose="02040503050406030204" pitchFamily="18" charset="0"/>
                                <a:ea typeface="Cambria Math" panose="02040503050406030204" pitchFamily="18" charset="0"/>
                              </a:rPr>
                              <m:t>𝑋</m:t>
                            </m:r>
                          </m:e>
                          <m:sub>
                            <m:r>
                              <a:rPr lang="en-US" altLang="zh-CN" sz="2800" i="1">
                                <a:latin typeface="Cambria Math" panose="02040503050406030204" pitchFamily="18" charset="0"/>
                                <a:ea typeface="Cambria Math" panose="02040503050406030204" pitchFamily="18" charset="0"/>
                              </a:rPr>
                              <m:t>𝑖</m:t>
                            </m:r>
                          </m:sub>
                        </m:sSub>
                      </m:e>
                    </m:nary>
                    <m:r>
                      <a:rPr lang="en-US" altLang="zh-CN" sz="2800" i="1">
                        <a:latin typeface="Cambria Math" panose="02040503050406030204" pitchFamily="18" charset="0"/>
                        <a:ea typeface="Cambria Math" panose="02040503050406030204" pitchFamily="18" charset="0"/>
                      </a:rPr>
                      <m:t>∼</m:t>
                    </m:r>
                    <m:r>
                      <a:rPr lang="en-US" altLang="zh-CN" sz="2800" i="1">
                        <a:latin typeface="Cambria Math" panose="02040503050406030204" pitchFamily="18" charset="0"/>
                        <a:ea typeface="Cambria Math" panose="02040503050406030204" pitchFamily="18" charset="0"/>
                      </a:rPr>
                      <m:t>𝑁</m:t>
                    </m:r>
                    <m:r>
                      <a:rPr lang="en-US" altLang="zh-CN" sz="2800" i="1">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𝑛</m:t>
                    </m:r>
                    <m:r>
                      <a:rPr lang="zh-CN" altLang="en-US" sz="2800" i="1">
                        <a:latin typeface="Cambria Math" panose="02040503050406030204" pitchFamily="18" charset="0"/>
                        <a:ea typeface="Cambria Math" panose="02040503050406030204" pitchFamily="18" charset="0"/>
                      </a:rPr>
                      <m:t>𝜇</m:t>
                    </m:r>
                    <m:r>
                      <a:rPr lang="en-US" altLang="zh-CN" sz="2800" i="1">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𝑛</m:t>
                    </m:r>
                    <m:sSup>
                      <m:sSupPr>
                        <m:ctrlPr>
                          <a:rPr lang="en-US" altLang="zh-CN" sz="2800" i="1">
                            <a:latin typeface="Cambria Math" panose="02040503050406030204" pitchFamily="18" charset="0"/>
                            <a:ea typeface="Cambria Math" panose="02040503050406030204" pitchFamily="18" charset="0"/>
                          </a:rPr>
                        </m:ctrlPr>
                      </m:sSupPr>
                      <m:e>
                        <m:r>
                          <a:rPr lang="zh-CN" altLang="en-US" sz="2800" i="1">
                            <a:latin typeface="Cambria Math" panose="02040503050406030204" pitchFamily="18" charset="0"/>
                            <a:ea typeface="Cambria Math" panose="02040503050406030204" pitchFamily="18" charset="0"/>
                          </a:rPr>
                          <m:t>𝜎</m:t>
                        </m:r>
                      </m:e>
                      <m:sup>
                        <m:r>
                          <a:rPr lang="en-US" altLang="zh-CN" sz="2800" i="1">
                            <a:latin typeface="Cambria Math" panose="02040503050406030204" pitchFamily="18" charset="0"/>
                            <a:ea typeface="Cambria Math" panose="02040503050406030204" pitchFamily="18" charset="0"/>
                          </a:rPr>
                          <m:t>2</m:t>
                        </m:r>
                      </m:sup>
                    </m:sSup>
                    <m:r>
                      <a:rPr lang="en-US" altLang="zh-CN" sz="2800" i="1">
                        <a:latin typeface="Cambria Math" panose="02040503050406030204" pitchFamily="18" charset="0"/>
                        <a:ea typeface="Cambria Math" panose="02040503050406030204" pitchFamily="18" charset="0"/>
                      </a:rPr>
                      <m:t>)</m:t>
                    </m:r>
                  </m:oMath>
                </a14:m>
                <a:endParaRPr lang="en-US" altLang="zh-CN" sz="2800" dirty="0">
                  <a:ea typeface="微软雅黑" panose="020B0503020204020204" pitchFamily="34" charset="-122"/>
                </a:endParaRPr>
              </a:p>
              <a:p>
                <a:pPr>
                  <a:lnSpc>
                    <a:spcPct val="120000"/>
                  </a:lnSpc>
                </a:pPr>
                <a:r>
                  <a:rPr lang="en-US" altLang="zh-CN" sz="2800" dirty="0">
                    <a:ea typeface="微软雅黑" panose="020B0503020204020204" pitchFamily="34" charset="-122"/>
                  </a:rPr>
                  <a:t> </a:t>
                </a:r>
                <a14:m>
                  <m:oMath xmlns:m="http://schemas.openxmlformats.org/officeDocument/2006/math">
                    <m:acc>
                      <m:accPr>
                        <m:chr m:val="̅"/>
                        <m:ctrlPr>
                          <a:rPr lang="en-US" altLang="zh-CN" sz="2800" i="1" smtClean="0">
                            <a:latin typeface="Cambria Math" panose="02040503050406030204" pitchFamily="18" charset="0"/>
                            <a:ea typeface="微软雅黑" panose="020B0503020204020204" pitchFamily="34" charset="-122"/>
                          </a:rPr>
                        </m:ctrlPr>
                      </m:accPr>
                      <m:e>
                        <m:r>
                          <a:rPr lang="en-US" altLang="zh-CN" sz="2800" b="0" i="1" smtClean="0">
                            <a:latin typeface="Cambria Math" panose="02040503050406030204" pitchFamily="18" charset="0"/>
                            <a:ea typeface="微软雅黑" panose="020B0503020204020204" pitchFamily="34" charset="-122"/>
                          </a:rPr>
                          <m:t>𝑋</m:t>
                        </m:r>
                      </m:e>
                    </m:acc>
                    <m:r>
                      <a:rPr lang="en-US" altLang="zh-CN" sz="2800" i="1" smtClean="0">
                        <a:latin typeface="Cambria Math" panose="02040503050406030204" pitchFamily="18" charset="0"/>
                        <a:ea typeface="Cambria Math" panose="02040503050406030204" pitchFamily="18" charset="0"/>
                      </a:rPr>
                      <m:t>=</m:t>
                    </m:r>
                    <m:f>
                      <m:fPr>
                        <m:ctrlPr>
                          <a:rPr lang="en-US" altLang="zh-CN" sz="2800" i="1" smtClean="0">
                            <a:latin typeface="Cambria Math" panose="02040503050406030204" pitchFamily="18" charset="0"/>
                            <a:ea typeface="Cambria Math" panose="02040503050406030204" pitchFamily="18" charset="0"/>
                          </a:rPr>
                        </m:ctrlPr>
                      </m:fPr>
                      <m:num>
                        <m:r>
                          <a:rPr lang="en-US" altLang="zh-CN" sz="2800" b="0" i="1" smtClean="0">
                            <a:latin typeface="Cambria Math" panose="02040503050406030204" pitchFamily="18" charset="0"/>
                            <a:ea typeface="Cambria Math" panose="02040503050406030204" pitchFamily="18" charset="0"/>
                          </a:rPr>
                          <m:t>1</m:t>
                        </m:r>
                      </m:num>
                      <m:den>
                        <m:r>
                          <a:rPr lang="en-US" altLang="zh-CN" sz="2800" b="0" i="1" smtClean="0">
                            <a:latin typeface="Cambria Math" panose="02040503050406030204" pitchFamily="18" charset="0"/>
                            <a:ea typeface="Cambria Math" panose="02040503050406030204" pitchFamily="18" charset="0"/>
                          </a:rPr>
                          <m:t>𝑛</m:t>
                        </m:r>
                      </m:den>
                    </m:f>
                    <m:nary>
                      <m:naryPr>
                        <m:chr m:val="∑"/>
                        <m:ctrlPr>
                          <a:rPr lang="en-US" altLang="zh-CN" sz="2800" i="1" smtClean="0">
                            <a:latin typeface="Cambria Math" panose="02040503050406030204" pitchFamily="18" charset="0"/>
                            <a:ea typeface="Cambria Math" panose="02040503050406030204" pitchFamily="18" charset="0"/>
                          </a:rPr>
                        </m:ctrlPr>
                      </m:naryPr>
                      <m:sub>
                        <m:r>
                          <m:rPr>
                            <m:brk m:alnAt="23"/>
                          </m:rPr>
                          <a:rPr lang="en-US" altLang="zh-CN" sz="2800" b="0" i="1" smtClean="0">
                            <a:latin typeface="Cambria Math" panose="02040503050406030204" pitchFamily="18" charset="0"/>
                            <a:ea typeface="Cambria Math" panose="02040503050406030204" pitchFamily="18" charset="0"/>
                          </a:rPr>
                          <m:t>𝑖</m:t>
                        </m:r>
                        <m:r>
                          <a:rPr lang="en-US" altLang="zh-CN" sz="2800" b="0" i="1" smtClean="0">
                            <a:latin typeface="Cambria Math" panose="02040503050406030204" pitchFamily="18" charset="0"/>
                            <a:ea typeface="Cambria Math" panose="02040503050406030204" pitchFamily="18" charset="0"/>
                          </a:rPr>
                          <m:t>=1</m:t>
                        </m:r>
                      </m:sub>
                      <m:sup>
                        <m:r>
                          <a:rPr lang="en-US" altLang="zh-CN" sz="2800" b="0" i="1" smtClean="0">
                            <a:latin typeface="Cambria Math" panose="02040503050406030204" pitchFamily="18" charset="0"/>
                            <a:ea typeface="Cambria Math" panose="02040503050406030204" pitchFamily="18" charset="0"/>
                          </a:rPr>
                          <m:t>𝑛</m:t>
                        </m:r>
                      </m:sup>
                      <m:e>
                        <m:sSub>
                          <m:sSubPr>
                            <m:ctrlPr>
                              <a:rPr lang="en-US" altLang="zh-CN" sz="2800" i="1" smtClean="0">
                                <a:latin typeface="Cambria Math" panose="02040503050406030204" pitchFamily="18" charset="0"/>
                                <a:ea typeface="Cambria Math" panose="02040503050406030204" pitchFamily="18" charset="0"/>
                              </a:rPr>
                            </m:ctrlPr>
                          </m:sSubPr>
                          <m:e>
                            <m:r>
                              <a:rPr lang="en-US" altLang="zh-CN" sz="2800" b="0" i="1" smtClean="0">
                                <a:latin typeface="Cambria Math" panose="02040503050406030204" pitchFamily="18" charset="0"/>
                                <a:ea typeface="Cambria Math" panose="02040503050406030204" pitchFamily="18" charset="0"/>
                              </a:rPr>
                              <m:t>𝑋</m:t>
                            </m:r>
                          </m:e>
                          <m:sub>
                            <m:r>
                              <a:rPr lang="en-US" altLang="zh-CN" sz="2800" b="0" i="1" smtClean="0">
                                <a:latin typeface="Cambria Math" panose="02040503050406030204" pitchFamily="18" charset="0"/>
                                <a:ea typeface="Cambria Math" panose="02040503050406030204" pitchFamily="18" charset="0"/>
                              </a:rPr>
                              <m:t>𝑖</m:t>
                            </m:r>
                          </m:sub>
                        </m:sSub>
                      </m:e>
                    </m:nary>
                  </m:oMath>
                </a14:m>
                <a:endParaRPr lang="en-US" altLang="zh-CN" sz="2800" b="0" dirty="0">
                  <a:ea typeface="Cambria Math" panose="02040503050406030204" pitchFamily="18" charset="0"/>
                </a:endParaRPr>
              </a:p>
              <a:p>
                <a:r>
                  <a:rPr lang="en-US" altLang="zh-CN" sz="2800" dirty="0"/>
                  <a:t> </a:t>
                </a:r>
                <a14:m>
                  <m:oMath xmlns:m="http://schemas.openxmlformats.org/officeDocument/2006/math">
                    <m:sSup>
                      <m:sSupPr>
                        <m:ctrlPr>
                          <a:rPr lang="en-US" altLang="zh-CN" sz="2800" i="1">
                            <a:latin typeface="Cambria Math" panose="02040503050406030204" pitchFamily="18" charset="0"/>
                          </a:rPr>
                        </m:ctrlPr>
                      </m:sSupPr>
                      <m:e>
                        <m:r>
                          <a:rPr lang="zh-CN" altLang="en-US" sz="2800" i="1">
                            <a:latin typeface="Cambria Math" panose="02040503050406030204" pitchFamily="18" charset="0"/>
                          </a:rPr>
                          <m:t>𝜎</m:t>
                        </m:r>
                      </m:e>
                      <m:sup>
                        <m:r>
                          <a:rPr lang="en-US" altLang="zh-CN" sz="2800" i="1">
                            <a:latin typeface="Cambria Math" panose="02040503050406030204" pitchFamily="18" charset="0"/>
                          </a:rPr>
                          <m:t>2</m:t>
                        </m:r>
                      </m:sup>
                    </m:sSup>
                    <m:r>
                      <a:rPr lang="en-US" altLang="zh-CN" sz="2800" i="1">
                        <a:latin typeface="Cambria Math" panose="02040503050406030204" pitchFamily="18" charset="0"/>
                      </a:rPr>
                      <m:t>=</m:t>
                    </m:r>
                    <m:f>
                      <m:fPr>
                        <m:ctrlPr>
                          <a:rPr lang="en-US" altLang="zh-CN" sz="2800" i="1">
                            <a:latin typeface="Cambria Math" panose="02040503050406030204" pitchFamily="18" charset="0"/>
                          </a:rPr>
                        </m:ctrlPr>
                      </m:fPr>
                      <m:num>
                        <m:r>
                          <a:rPr lang="en-US" altLang="zh-CN" sz="2800" i="1">
                            <a:latin typeface="Cambria Math" panose="02040503050406030204" pitchFamily="18" charset="0"/>
                          </a:rPr>
                          <m:t>1</m:t>
                        </m:r>
                      </m:num>
                      <m:den>
                        <m:r>
                          <a:rPr lang="en-US" altLang="zh-CN" sz="2800" b="0" i="1" smtClean="0">
                            <a:latin typeface="Cambria Math" panose="02040503050406030204" pitchFamily="18" charset="0"/>
                          </a:rPr>
                          <m:t>𝑛</m:t>
                        </m:r>
                        <m:r>
                          <a:rPr lang="en-US" altLang="zh-CN" sz="2800" i="1">
                            <a:latin typeface="Cambria Math" panose="02040503050406030204" pitchFamily="18" charset="0"/>
                          </a:rPr>
                          <m:t>−1</m:t>
                        </m:r>
                      </m:den>
                    </m:f>
                    <m:nary>
                      <m:naryPr>
                        <m:chr m:val="∑"/>
                        <m:ctrlPr>
                          <a:rPr lang="en-US" altLang="zh-CN" sz="2800" i="1">
                            <a:latin typeface="Cambria Math" panose="02040503050406030204" pitchFamily="18" charset="0"/>
                          </a:rPr>
                        </m:ctrlPr>
                      </m:naryPr>
                      <m:sub>
                        <m:r>
                          <m:rPr>
                            <m:brk m:alnAt="23"/>
                          </m:rPr>
                          <a:rPr lang="en-US" altLang="zh-CN" sz="2800" i="1">
                            <a:latin typeface="Cambria Math" panose="02040503050406030204" pitchFamily="18" charset="0"/>
                          </a:rPr>
                          <m:t>𝑖</m:t>
                        </m:r>
                        <m:r>
                          <a:rPr lang="en-US" altLang="zh-CN" sz="2800" i="1">
                            <a:latin typeface="Cambria Math" panose="02040503050406030204" pitchFamily="18" charset="0"/>
                          </a:rPr>
                          <m:t>=1</m:t>
                        </m:r>
                      </m:sub>
                      <m:sup>
                        <m:r>
                          <a:rPr lang="en-US" altLang="zh-CN" sz="2800" b="0" i="1" smtClean="0">
                            <a:latin typeface="Cambria Math" panose="02040503050406030204" pitchFamily="18" charset="0"/>
                          </a:rPr>
                          <m:t>𝑛</m:t>
                        </m:r>
                      </m:sup>
                      <m:e>
                        <m:sSup>
                          <m:sSupPr>
                            <m:ctrlPr>
                              <a:rPr lang="en-US" altLang="zh-CN" sz="2800" i="1">
                                <a:latin typeface="Cambria Math" panose="02040503050406030204" pitchFamily="18" charset="0"/>
                              </a:rPr>
                            </m:ctrlPr>
                          </m:sSupPr>
                          <m:e>
                            <m:d>
                              <m:dPr>
                                <m:ctrlPr>
                                  <a:rPr lang="en-US" altLang="zh-CN" sz="2800" i="1">
                                    <a:latin typeface="Cambria Math" panose="02040503050406030204" pitchFamily="18" charset="0"/>
                                  </a:rPr>
                                </m:ctrlPr>
                              </m:dPr>
                              <m:e>
                                <m:sSub>
                                  <m:sSubPr>
                                    <m:ctrlPr>
                                      <a:rPr lang="en-US" altLang="zh-CN" sz="2800" i="1">
                                        <a:latin typeface="Cambria Math" panose="02040503050406030204" pitchFamily="18" charset="0"/>
                                      </a:rPr>
                                    </m:ctrlPr>
                                  </m:sSubPr>
                                  <m:e>
                                    <m:r>
                                      <m:rPr>
                                        <m:nor/>
                                      </m:rPr>
                                      <a:rPr lang="en-US" altLang="zh-CN" sz="2800" b="0" i="1" smtClean="0">
                                        <a:latin typeface="Cambria Math" panose="02040503050406030204" pitchFamily="18" charset="0"/>
                                      </a:rPr>
                                      <m:t>X</m:t>
                                    </m:r>
                                  </m:e>
                                  <m:sub>
                                    <m:r>
                                      <a:rPr lang="en-US" altLang="zh-CN" sz="2800" i="1">
                                        <a:latin typeface="Cambria Math" panose="02040503050406030204" pitchFamily="18" charset="0"/>
                                      </a:rPr>
                                      <m:t>𝑖</m:t>
                                    </m:r>
                                  </m:sub>
                                </m:sSub>
                                <m:r>
                                  <a:rPr lang="en-US" altLang="zh-CN" sz="2800" i="1">
                                    <a:latin typeface="Cambria Math" panose="02040503050406030204" pitchFamily="18" charset="0"/>
                                  </a:rPr>
                                  <m:t>−</m:t>
                                </m:r>
                                <m:acc>
                                  <m:accPr>
                                    <m:chr m:val="̅"/>
                                    <m:ctrlPr>
                                      <a:rPr lang="en-US" altLang="zh-CN" sz="2800" i="1">
                                        <a:latin typeface="Cambria Math" panose="02040503050406030204" pitchFamily="18" charset="0"/>
                                        <a:ea typeface="微软雅黑" panose="020B0503020204020204" pitchFamily="34" charset="-122"/>
                                      </a:rPr>
                                    </m:ctrlPr>
                                  </m:accPr>
                                  <m:e>
                                    <m:r>
                                      <a:rPr lang="en-US" altLang="zh-CN" sz="2800" i="1">
                                        <a:latin typeface="Cambria Math" panose="02040503050406030204" pitchFamily="18" charset="0"/>
                                        <a:ea typeface="微软雅黑" panose="020B0503020204020204" pitchFamily="34" charset="-122"/>
                                      </a:rPr>
                                      <m:t>𝑋</m:t>
                                    </m:r>
                                  </m:e>
                                </m:acc>
                              </m:e>
                            </m:d>
                          </m:e>
                          <m:sup>
                            <m:r>
                              <a:rPr lang="en-US" altLang="zh-CN" sz="2800" i="1">
                                <a:latin typeface="Cambria Math" panose="02040503050406030204" pitchFamily="18" charset="0"/>
                              </a:rPr>
                              <m:t>2</m:t>
                            </m:r>
                          </m:sup>
                        </m:sSup>
                      </m:e>
                    </m:nary>
                  </m:oMath>
                </a14:m>
                <a:endParaRPr lang="en-US" altLang="zh-CN" sz="2800" dirty="0">
                  <a:latin typeface="Cambria Math" panose="02040503050406030204" pitchFamily="18" charset="0"/>
                  <a:ea typeface="微软雅黑" panose="020B0503020204020204" pitchFamily="34" charset="-122"/>
                </a:endParaRPr>
              </a:p>
              <a:p>
                <a:r>
                  <a:rPr lang="en-US" altLang="zh-CN" sz="2800" b="0" dirty="0">
                    <a:ea typeface="微软雅黑" panose="020B0503020204020204" pitchFamily="34" charset="-122"/>
                  </a:rPr>
                  <a:t> </a:t>
                </a:r>
                <a14:m>
                  <m:oMath xmlns:m="http://schemas.openxmlformats.org/officeDocument/2006/math">
                    <m:r>
                      <a:rPr lang="en-US" altLang="zh-CN" sz="2800" b="0" i="1" smtClean="0">
                        <a:latin typeface="Cambria Math" panose="02040503050406030204" pitchFamily="18" charset="0"/>
                        <a:ea typeface="微软雅黑" panose="020B0503020204020204" pitchFamily="34" charset="-122"/>
                      </a:rPr>
                      <m:t>𝑍</m:t>
                    </m:r>
                    <m:r>
                      <a:rPr lang="en-US" altLang="zh-CN" sz="2800" b="0" i="1" smtClean="0">
                        <a:latin typeface="Cambria Math" panose="02040503050406030204" pitchFamily="18" charset="0"/>
                        <a:ea typeface="微软雅黑" panose="020B0503020204020204" pitchFamily="34" charset="-122"/>
                      </a:rPr>
                      <m:t>=</m:t>
                    </m:r>
                    <m:f>
                      <m:fPr>
                        <m:ctrlPr>
                          <a:rPr lang="en-US" altLang="zh-CN" sz="2800" i="1">
                            <a:latin typeface="Cambria Math" panose="02040503050406030204" pitchFamily="18" charset="0"/>
                            <a:ea typeface="微软雅黑" panose="020B0503020204020204" pitchFamily="34" charset="-122"/>
                          </a:rPr>
                        </m:ctrlPr>
                      </m:fPr>
                      <m:num>
                        <m:nary>
                          <m:naryPr>
                            <m:chr m:val="∑"/>
                            <m:ctrlPr>
                              <a:rPr lang="en-US" altLang="zh-CN" sz="2800" i="1">
                                <a:latin typeface="Cambria Math" panose="02040503050406030204" pitchFamily="18" charset="0"/>
                                <a:ea typeface="Cambria Math" panose="02040503050406030204" pitchFamily="18" charset="0"/>
                              </a:rPr>
                            </m:ctrlPr>
                          </m:naryPr>
                          <m:sub>
                            <m:r>
                              <m:rPr>
                                <m:brk m:alnAt="23"/>
                              </m:rPr>
                              <a:rPr lang="en-US" altLang="zh-CN" sz="2800" i="1">
                                <a:latin typeface="Cambria Math" panose="02040503050406030204" pitchFamily="18" charset="0"/>
                                <a:ea typeface="Cambria Math" panose="02040503050406030204" pitchFamily="18" charset="0"/>
                              </a:rPr>
                              <m:t>𝑖</m:t>
                            </m:r>
                            <m:r>
                              <a:rPr lang="en-US" altLang="zh-CN" sz="2800" i="1">
                                <a:latin typeface="Cambria Math" panose="02040503050406030204" pitchFamily="18" charset="0"/>
                                <a:ea typeface="Cambria Math" panose="02040503050406030204" pitchFamily="18" charset="0"/>
                              </a:rPr>
                              <m:t>=1</m:t>
                            </m:r>
                          </m:sub>
                          <m:sup>
                            <m:r>
                              <a:rPr lang="en-US" altLang="zh-CN" sz="2800" i="1">
                                <a:latin typeface="Cambria Math" panose="02040503050406030204" pitchFamily="18" charset="0"/>
                                <a:ea typeface="Cambria Math" panose="02040503050406030204" pitchFamily="18" charset="0"/>
                              </a:rPr>
                              <m:t>𝑛</m:t>
                            </m:r>
                          </m:sup>
                          <m:e>
                            <m:sSub>
                              <m:sSubPr>
                                <m:ctrlPr>
                                  <a:rPr lang="en-US" altLang="zh-CN" sz="2800" i="1">
                                    <a:latin typeface="Cambria Math" panose="02040503050406030204" pitchFamily="18" charset="0"/>
                                    <a:ea typeface="Cambria Math" panose="02040503050406030204" pitchFamily="18" charset="0"/>
                                  </a:rPr>
                                </m:ctrlPr>
                              </m:sSubPr>
                              <m:e>
                                <m:r>
                                  <a:rPr lang="en-US" altLang="zh-CN" sz="2800" i="1">
                                    <a:latin typeface="Cambria Math" panose="02040503050406030204" pitchFamily="18" charset="0"/>
                                    <a:ea typeface="Cambria Math" panose="02040503050406030204" pitchFamily="18" charset="0"/>
                                  </a:rPr>
                                  <m:t>𝑋</m:t>
                                </m:r>
                              </m:e>
                              <m:sub>
                                <m:r>
                                  <a:rPr lang="en-US" altLang="zh-CN" sz="2800" i="1">
                                    <a:latin typeface="Cambria Math" panose="02040503050406030204" pitchFamily="18" charset="0"/>
                                    <a:ea typeface="Cambria Math" panose="02040503050406030204" pitchFamily="18" charset="0"/>
                                  </a:rPr>
                                  <m:t>𝑖</m:t>
                                </m:r>
                              </m:sub>
                            </m:sSub>
                          </m:e>
                        </m:nary>
                        <m:r>
                          <a:rPr lang="en-US" altLang="zh-CN" sz="2800" i="1">
                            <a:latin typeface="Cambria Math" panose="02040503050406030204" pitchFamily="18" charset="0"/>
                            <a:ea typeface="微软雅黑" panose="020B0503020204020204" pitchFamily="34" charset="-122"/>
                          </a:rPr>
                          <m:t>−</m:t>
                        </m:r>
                        <m:r>
                          <a:rPr lang="en-US" altLang="zh-CN" sz="2800" b="0" i="1" smtClean="0">
                            <a:latin typeface="Cambria Math" panose="02040503050406030204" pitchFamily="18" charset="0"/>
                            <a:ea typeface="微软雅黑" panose="020B0503020204020204" pitchFamily="34" charset="-122"/>
                          </a:rPr>
                          <m:t>𝑛</m:t>
                        </m:r>
                        <m:r>
                          <a:rPr lang="zh-CN" altLang="en-US" sz="2800" i="1">
                            <a:latin typeface="Cambria Math" panose="02040503050406030204" pitchFamily="18" charset="0"/>
                            <a:ea typeface="微软雅黑" panose="020B0503020204020204" pitchFamily="34" charset="-122"/>
                          </a:rPr>
                          <m:t>𝜇</m:t>
                        </m:r>
                      </m:num>
                      <m:den>
                        <m:rad>
                          <m:radPr>
                            <m:degHide m:val="on"/>
                            <m:ctrlPr>
                              <a:rPr lang="en-US" altLang="zh-CN" sz="2800" i="1">
                                <a:latin typeface="Cambria Math" panose="02040503050406030204" pitchFamily="18" charset="0"/>
                                <a:ea typeface="微软雅黑" panose="020B0503020204020204" pitchFamily="34" charset="-122"/>
                              </a:rPr>
                            </m:ctrlPr>
                          </m:radPr>
                          <m:deg/>
                          <m:e>
                            <m:r>
                              <a:rPr lang="en-US" altLang="zh-CN" sz="2800" i="1">
                                <a:latin typeface="Cambria Math" panose="02040503050406030204" pitchFamily="18" charset="0"/>
                                <a:ea typeface="微软雅黑" panose="020B0503020204020204" pitchFamily="34" charset="-122"/>
                              </a:rPr>
                              <m:t>𝑛</m:t>
                            </m:r>
                            <m:sSup>
                              <m:sSupPr>
                                <m:ctrlPr>
                                  <a:rPr lang="en-US" altLang="zh-CN" sz="2800" i="1" smtClean="0">
                                    <a:latin typeface="Cambria Math" panose="02040503050406030204" pitchFamily="18" charset="0"/>
                                    <a:ea typeface="微软雅黑" panose="020B0503020204020204" pitchFamily="34" charset="-122"/>
                                  </a:rPr>
                                </m:ctrlPr>
                              </m:sSupPr>
                              <m:e>
                                <m:r>
                                  <a:rPr lang="zh-CN" altLang="en-US" sz="2800" i="1">
                                    <a:latin typeface="Cambria Math" panose="02040503050406030204" pitchFamily="18" charset="0"/>
                                    <a:ea typeface="微软雅黑" panose="020B0503020204020204" pitchFamily="34" charset="-122"/>
                                  </a:rPr>
                                  <m:t>𝜎</m:t>
                                </m:r>
                              </m:e>
                              <m:sup>
                                <m:r>
                                  <a:rPr lang="en-US" altLang="zh-CN" sz="2800" b="0" i="1" smtClean="0">
                                    <a:latin typeface="Cambria Math" panose="02040503050406030204" pitchFamily="18" charset="0"/>
                                    <a:ea typeface="微软雅黑" panose="020B0503020204020204" pitchFamily="34" charset="-122"/>
                                  </a:rPr>
                                  <m:t>2</m:t>
                                </m:r>
                              </m:sup>
                            </m:sSup>
                          </m:e>
                        </m:rad>
                      </m:den>
                    </m:f>
                    <m:r>
                      <a:rPr lang="en-US" altLang="zh-CN" sz="2800" b="0" i="1" smtClean="0">
                        <a:latin typeface="Cambria Math" panose="02040503050406030204" pitchFamily="18" charset="0"/>
                        <a:ea typeface="微软雅黑" panose="020B0503020204020204" pitchFamily="34" charset="-122"/>
                      </a:rPr>
                      <m:t>=</m:t>
                    </m:r>
                    <m:f>
                      <m:fPr>
                        <m:ctrlPr>
                          <a:rPr lang="en-US" altLang="zh-CN" sz="2800" b="0" i="1" smtClean="0">
                            <a:latin typeface="Cambria Math" panose="02040503050406030204" pitchFamily="18" charset="0"/>
                            <a:ea typeface="微软雅黑" panose="020B0503020204020204" pitchFamily="34" charset="-122"/>
                          </a:rPr>
                        </m:ctrlPr>
                      </m:fPr>
                      <m:num>
                        <m:acc>
                          <m:accPr>
                            <m:chr m:val="̅"/>
                            <m:ctrlPr>
                              <a:rPr lang="en-US" altLang="zh-CN" sz="2800" i="1" smtClean="0">
                                <a:latin typeface="Cambria Math" panose="02040503050406030204" pitchFamily="18" charset="0"/>
                                <a:ea typeface="微软雅黑" panose="020B0503020204020204" pitchFamily="34" charset="-122"/>
                              </a:rPr>
                            </m:ctrlPr>
                          </m:accPr>
                          <m:e>
                            <m:r>
                              <a:rPr lang="en-US" altLang="zh-CN" sz="2800" i="1">
                                <a:latin typeface="Cambria Math" panose="02040503050406030204" pitchFamily="18" charset="0"/>
                                <a:ea typeface="微软雅黑" panose="020B0503020204020204" pitchFamily="34" charset="-122"/>
                              </a:rPr>
                              <m:t>𝑋</m:t>
                            </m:r>
                          </m:e>
                        </m:acc>
                        <m:r>
                          <a:rPr lang="en-US" altLang="zh-CN" sz="2800" b="0" i="1" smtClean="0">
                            <a:latin typeface="Cambria Math" panose="02040503050406030204" pitchFamily="18" charset="0"/>
                            <a:ea typeface="微软雅黑" panose="020B0503020204020204" pitchFamily="34" charset="-122"/>
                          </a:rPr>
                          <m:t>−</m:t>
                        </m:r>
                        <m:r>
                          <a:rPr lang="zh-CN" altLang="en-US" sz="2800" b="0" i="1" smtClean="0">
                            <a:latin typeface="Cambria Math" panose="02040503050406030204" pitchFamily="18" charset="0"/>
                            <a:ea typeface="微软雅黑" panose="020B0503020204020204" pitchFamily="34" charset="-122"/>
                          </a:rPr>
                          <m:t>𝜇</m:t>
                        </m:r>
                      </m:num>
                      <m:den>
                        <m:r>
                          <a:rPr lang="zh-CN" altLang="en-US" sz="2800" i="1">
                            <a:latin typeface="Cambria Math" panose="02040503050406030204" pitchFamily="18" charset="0"/>
                            <a:ea typeface="微软雅黑" panose="020B0503020204020204" pitchFamily="34" charset="-122"/>
                          </a:rPr>
                          <m:t>𝜎</m:t>
                        </m:r>
                        <m:r>
                          <a:rPr lang="en-US" altLang="zh-CN" sz="2800" b="0" i="1" smtClean="0">
                            <a:latin typeface="Cambria Math" panose="02040503050406030204" pitchFamily="18" charset="0"/>
                            <a:ea typeface="微软雅黑" panose="020B0503020204020204" pitchFamily="34" charset="-122"/>
                          </a:rPr>
                          <m:t>/</m:t>
                        </m:r>
                        <m:rad>
                          <m:radPr>
                            <m:degHide m:val="on"/>
                            <m:ctrlPr>
                              <a:rPr lang="en-US" altLang="zh-CN" sz="2800" b="0" i="1" smtClean="0">
                                <a:latin typeface="Cambria Math" panose="02040503050406030204" pitchFamily="18" charset="0"/>
                                <a:ea typeface="微软雅黑" panose="020B0503020204020204" pitchFamily="34" charset="-122"/>
                              </a:rPr>
                            </m:ctrlPr>
                          </m:radPr>
                          <m:deg/>
                          <m:e>
                            <m:r>
                              <a:rPr lang="en-US" altLang="zh-CN" sz="2800" i="1">
                                <a:latin typeface="Cambria Math" panose="02040503050406030204" pitchFamily="18" charset="0"/>
                                <a:ea typeface="微软雅黑" panose="020B0503020204020204" pitchFamily="34" charset="-122"/>
                              </a:rPr>
                              <m:t>𝑛</m:t>
                            </m:r>
                          </m:e>
                        </m:rad>
                      </m:den>
                    </m:f>
                    <m:r>
                      <a:rPr lang="en-US" altLang="zh-CN" sz="2800" i="1">
                        <a:latin typeface="Cambria Math" panose="02040503050406030204" pitchFamily="18" charset="0"/>
                        <a:ea typeface="Cambria Math" panose="02040503050406030204" pitchFamily="18" charset="0"/>
                      </a:rPr>
                      <m:t>∼</m:t>
                    </m:r>
                    <m:r>
                      <a:rPr lang="en-US" altLang="zh-CN" sz="2800" i="1">
                        <a:latin typeface="Cambria Math" panose="02040503050406030204" pitchFamily="18" charset="0"/>
                        <a:ea typeface="Cambria Math" panose="02040503050406030204" pitchFamily="18" charset="0"/>
                      </a:rPr>
                      <m:t>𝑁</m:t>
                    </m:r>
                    <m:r>
                      <a:rPr lang="en-US" altLang="zh-CN" sz="2800" i="1">
                        <a:latin typeface="Cambria Math" panose="02040503050406030204" pitchFamily="18" charset="0"/>
                        <a:ea typeface="Cambria Math" panose="02040503050406030204" pitchFamily="18" charset="0"/>
                      </a:rPr>
                      <m:t>(0,1)</m:t>
                    </m:r>
                  </m:oMath>
                </a14:m>
                <a:endParaRPr lang="en-US" altLang="zh-CN" sz="2800" dirty="0"/>
              </a:p>
            </p:txBody>
          </p:sp>
        </mc:Choice>
        <mc:Fallback xmlns="">
          <p:sp>
            <p:nvSpPr>
              <p:cNvPr id="6" name="文本框 5"/>
              <p:cNvSpPr txBox="1">
                <a:spLocks noRot="1" noChangeAspect="1" noMove="1" noResize="1" noEditPoints="1" noAdjustHandles="1" noChangeArrowheads="1" noChangeShapeType="1" noTextEdit="1"/>
              </p:cNvSpPr>
              <p:nvPr/>
            </p:nvSpPr>
            <p:spPr>
              <a:xfrm>
                <a:off x="4032448" y="3115047"/>
                <a:ext cx="4932040" cy="3122265"/>
              </a:xfrm>
              <a:prstGeom prst="rect">
                <a:avLst/>
              </a:prstGeom>
              <a:blipFill>
                <a:blip r:embed="rId3"/>
                <a:stretch>
                  <a:fillRect t="-2344"/>
                </a:stretch>
              </a:blipFill>
            </p:spPr>
            <p:txBody>
              <a:bodyPr/>
              <a:lstStyle/>
              <a:p>
                <a:r>
                  <a:rPr lang="zh-CN" altLang="en-US">
                    <a:noFill/>
                  </a:rPr>
                  <a:t> </a:t>
                </a:r>
              </a:p>
            </p:txBody>
          </p:sp>
        </mc:Fallback>
      </mc:AlternateContent>
      <p:sp>
        <p:nvSpPr>
          <p:cNvPr id="8" name="文本框 7">
            <a:extLst>
              <a:ext uri="{FF2B5EF4-FFF2-40B4-BE49-F238E27FC236}">
                <a16:creationId xmlns:a16="http://schemas.microsoft.com/office/drawing/2014/main" id="{B3C9E783-F688-4FED-8835-84EC753D48BF}"/>
              </a:ext>
            </a:extLst>
          </p:cNvPr>
          <p:cNvSpPr txBox="1">
            <a:spLocks noChangeArrowheads="1"/>
          </p:cNvSpPr>
          <p:nvPr/>
        </p:nvSpPr>
        <p:spPr bwMode="auto">
          <a:xfrm>
            <a:off x="720000" y="1440000"/>
            <a:ext cx="536416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随机变量 </a:t>
            </a:r>
            <a:r>
              <a:rPr lang="en-US" altLang="zh-CN" sz="3200" dirty="0">
                <a:latin typeface="微软雅黑" panose="020B0503020204020204" pitchFamily="34" charset="-122"/>
                <a:ea typeface="微软雅黑" panose="020B0503020204020204" pitchFamily="34" charset="-122"/>
              </a:rPr>
              <a:t>&amp; </a:t>
            </a:r>
            <a:r>
              <a:rPr lang="zh-CN" altLang="en-US" sz="3200" dirty="0">
                <a:latin typeface="微软雅黑" panose="020B0503020204020204" pitchFamily="34" charset="-122"/>
                <a:ea typeface="微软雅黑" panose="020B0503020204020204" pitchFamily="34" charset="-122"/>
              </a:rPr>
              <a:t>样本的标准化</a:t>
            </a:r>
          </a:p>
        </p:txBody>
      </p:sp>
      <mc:AlternateContent xmlns:mc="http://schemas.openxmlformats.org/markup-compatibility/2006" xmlns:a14="http://schemas.microsoft.com/office/drawing/2010/main">
        <mc:Choice Requires="a14">
          <p:sp>
            <p:nvSpPr>
              <p:cNvPr id="7" name="文本框 6"/>
              <p:cNvSpPr txBox="1"/>
              <p:nvPr/>
            </p:nvSpPr>
            <p:spPr>
              <a:xfrm>
                <a:off x="611560" y="3068960"/>
                <a:ext cx="2915896" cy="1251240"/>
              </a:xfrm>
              <a:prstGeom prst="rect">
                <a:avLst/>
              </a:prstGeom>
              <a:noFill/>
            </p:spPr>
            <p:txBody>
              <a:bodyPr wrap="square" lIns="0" tIns="0" rIns="0" bIns="0" rtlCol="0">
                <a:spAutoFit/>
              </a:bodyPr>
              <a:lstStyle/>
              <a:p>
                <a:pPr>
                  <a:lnSpc>
                    <a:spcPct val="120000"/>
                  </a:lnSpc>
                </a:pPr>
                <a:r>
                  <a:rPr lang="en-US" altLang="zh-CN" sz="2800" dirty="0">
                    <a:ea typeface="Cambria Math" panose="02040503050406030204" pitchFamily="18" charset="0"/>
                  </a:rPr>
                  <a:t> </a:t>
                </a:r>
                <a14:m>
                  <m:oMath xmlns:m="http://schemas.openxmlformats.org/officeDocument/2006/math">
                    <m:r>
                      <a:rPr lang="en-US" altLang="zh-CN" sz="2800" i="1" smtClean="0">
                        <a:latin typeface="Cambria Math" panose="02040503050406030204" pitchFamily="18" charset="0"/>
                        <a:ea typeface="Cambria Math" panose="02040503050406030204" pitchFamily="18" charset="0"/>
                      </a:rPr>
                      <m:t>𝑋</m:t>
                    </m:r>
                    <m:r>
                      <a:rPr lang="en-US" altLang="zh-CN" sz="2800" i="1" smtClean="0">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𝑁</m:t>
                    </m:r>
                    <m:r>
                      <a:rPr lang="en-US" altLang="zh-CN" sz="2800" b="0" i="1" smtClean="0">
                        <a:latin typeface="Cambria Math" panose="02040503050406030204" pitchFamily="18" charset="0"/>
                        <a:ea typeface="Cambria Math" panose="02040503050406030204" pitchFamily="18" charset="0"/>
                      </a:rPr>
                      <m:t>(</m:t>
                    </m:r>
                    <m:r>
                      <a:rPr lang="zh-CN" altLang="en-US" sz="2800" b="0" i="1" smtClean="0">
                        <a:latin typeface="Cambria Math" panose="02040503050406030204" pitchFamily="18" charset="0"/>
                        <a:ea typeface="Cambria Math" panose="02040503050406030204" pitchFamily="18" charset="0"/>
                      </a:rPr>
                      <m:t>𝜇</m:t>
                    </m:r>
                    <m:r>
                      <a:rPr lang="en-US" altLang="zh-CN" sz="2800" b="0" i="1" smtClean="0">
                        <a:latin typeface="Cambria Math" panose="02040503050406030204" pitchFamily="18" charset="0"/>
                        <a:ea typeface="Cambria Math" panose="02040503050406030204" pitchFamily="18" charset="0"/>
                      </a:rPr>
                      <m:t>,</m:t>
                    </m:r>
                    <m:sSup>
                      <m:sSupPr>
                        <m:ctrlPr>
                          <a:rPr lang="en-US" altLang="zh-CN" sz="2800" b="0" i="1" smtClean="0">
                            <a:latin typeface="Cambria Math" panose="02040503050406030204" pitchFamily="18" charset="0"/>
                            <a:ea typeface="Cambria Math" panose="02040503050406030204" pitchFamily="18" charset="0"/>
                          </a:rPr>
                        </m:ctrlPr>
                      </m:sSupPr>
                      <m:e>
                        <m:r>
                          <a:rPr lang="zh-CN" altLang="en-US" sz="2800" b="0" i="1" smtClean="0">
                            <a:latin typeface="Cambria Math" panose="02040503050406030204" pitchFamily="18" charset="0"/>
                            <a:ea typeface="Cambria Math" panose="02040503050406030204" pitchFamily="18" charset="0"/>
                          </a:rPr>
                          <m:t>𝜎</m:t>
                        </m:r>
                      </m:e>
                      <m:sup>
                        <m:r>
                          <a:rPr lang="en-US" altLang="zh-CN" sz="2800" b="0" i="1" smtClean="0">
                            <a:latin typeface="Cambria Math" panose="02040503050406030204" pitchFamily="18" charset="0"/>
                            <a:ea typeface="Cambria Math" panose="02040503050406030204" pitchFamily="18" charset="0"/>
                          </a:rPr>
                          <m:t>2</m:t>
                        </m:r>
                      </m:sup>
                    </m:sSup>
                    <m:r>
                      <a:rPr lang="en-US" altLang="zh-CN" sz="2800" b="0" i="1" smtClean="0">
                        <a:latin typeface="Cambria Math" panose="02040503050406030204" pitchFamily="18" charset="0"/>
                        <a:ea typeface="Cambria Math" panose="02040503050406030204" pitchFamily="18" charset="0"/>
                      </a:rPr>
                      <m:t>)</m:t>
                    </m:r>
                  </m:oMath>
                </a14:m>
                <a:endParaRPr lang="en-US" altLang="zh-CN" sz="2800" dirty="0">
                  <a:latin typeface="Cambria Math" panose="02040503050406030204" pitchFamily="18" charset="0"/>
                  <a:ea typeface="微软雅黑" panose="020B0503020204020204" pitchFamily="34" charset="-122"/>
                </a:endParaRPr>
              </a:p>
              <a:p>
                <a:pPr>
                  <a:lnSpc>
                    <a:spcPct val="120000"/>
                  </a:lnSpc>
                </a:pPr>
                <a:r>
                  <a:rPr lang="en-US" altLang="zh-CN" sz="2800" b="0" dirty="0">
                    <a:ea typeface="微软雅黑" panose="020B0503020204020204" pitchFamily="34" charset="-122"/>
                  </a:rPr>
                  <a:t> </a:t>
                </a:r>
                <a14:m>
                  <m:oMath xmlns:m="http://schemas.openxmlformats.org/officeDocument/2006/math">
                    <m:r>
                      <a:rPr lang="en-US" altLang="zh-CN" sz="2800" b="0" i="1" smtClean="0">
                        <a:latin typeface="Cambria Math" panose="02040503050406030204" pitchFamily="18" charset="0"/>
                        <a:ea typeface="微软雅黑" panose="020B0503020204020204" pitchFamily="34" charset="-122"/>
                      </a:rPr>
                      <m:t>𝑍</m:t>
                    </m:r>
                    <m:r>
                      <a:rPr lang="en-US" altLang="zh-CN" sz="2800" b="0" i="1" smtClean="0">
                        <a:latin typeface="Cambria Math" panose="02040503050406030204" pitchFamily="18" charset="0"/>
                        <a:ea typeface="微软雅黑" panose="020B0503020204020204" pitchFamily="34" charset="-122"/>
                      </a:rPr>
                      <m:t>=</m:t>
                    </m:r>
                    <m:f>
                      <m:fPr>
                        <m:ctrlPr>
                          <a:rPr lang="en-US" altLang="zh-CN" sz="2800" b="0" i="1" smtClean="0">
                            <a:latin typeface="Cambria Math" panose="02040503050406030204" pitchFamily="18" charset="0"/>
                            <a:ea typeface="微软雅黑" panose="020B0503020204020204" pitchFamily="34" charset="-122"/>
                          </a:rPr>
                        </m:ctrlPr>
                      </m:fPr>
                      <m:num>
                        <m:r>
                          <a:rPr lang="en-US" altLang="zh-CN" sz="2800" b="0" i="1" smtClean="0">
                            <a:latin typeface="Cambria Math" panose="02040503050406030204" pitchFamily="18" charset="0"/>
                            <a:ea typeface="微软雅黑" panose="020B0503020204020204" pitchFamily="34" charset="-122"/>
                          </a:rPr>
                          <m:t>𝑋</m:t>
                        </m:r>
                        <m:r>
                          <a:rPr lang="en-US" altLang="zh-CN" sz="2800" b="0" i="1" smtClean="0">
                            <a:latin typeface="Cambria Math" panose="02040503050406030204" pitchFamily="18" charset="0"/>
                            <a:ea typeface="微软雅黑" panose="020B0503020204020204" pitchFamily="34" charset="-122"/>
                          </a:rPr>
                          <m:t>−</m:t>
                        </m:r>
                        <m:r>
                          <a:rPr lang="zh-CN" altLang="en-US" sz="2800" b="0" i="1" smtClean="0">
                            <a:latin typeface="Cambria Math" panose="02040503050406030204" pitchFamily="18" charset="0"/>
                            <a:ea typeface="微软雅黑" panose="020B0503020204020204" pitchFamily="34" charset="-122"/>
                          </a:rPr>
                          <m:t>𝜇</m:t>
                        </m:r>
                      </m:num>
                      <m:den>
                        <m:r>
                          <a:rPr lang="zh-CN" altLang="en-US" sz="2800" i="1">
                            <a:latin typeface="Cambria Math" panose="02040503050406030204" pitchFamily="18" charset="0"/>
                            <a:ea typeface="微软雅黑" panose="020B0503020204020204" pitchFamily="34" charset="-122"/>
                          </a:rPr>
                          <m:t>𝜎</m:t>
                        </m:r>
                      </m:den>
                    </m:f>
                    <m:r>
                      <a:rPr lang="en-US" altLang="zh-CN" sz="2800" i="1">
                        <a:latin typeface="Cambria Math" panose="02040503050406030204" pitchFamily="18" charset="0"/>
                        <a:ea typeface="Cambria Math" panose="02040503050406030204" pitchFamily="18" charset="0"/>
                      </a:rPr>
                      <m:t>∼</m:t>
                    </m:r>
                    <m:r>
                      <a:rPr lang="en-US" altLang="zh-CN" sz="2800" i="1">
                        <a:latin typeface="Cambria Math" panose="02040503050406030204" pitchFamily="18" charset="0"/>
                        <a:ea typeface="Cambria Math" panose="02040503050406030204" pitchFamily="18" charset="0"/>
                      </a:rPr>
                      <m:t>𝑁</m:t>
                    </m:r>
                    <m:r>
                      <a:rPr lang="en-US" altLang="zh-CN" sz="2800" i="1">
                        <a:latin typeface="Cambria Math" panose="02040503050406030204" pitchFamily="18" charset="0"/>
                        <a:ea typeface="Cambria Math" panose="02040503050406030204" pitchFamily="18" charset="0"/>
                      </a:rPr>
                      <m:t>(0,1)</m:t>
                    </m:r>
                  </m:oMath>
                </a14:m>
                <a:endParaRPr lang="en-US" altLang="zh-CN" sz="2800" dirty="0"/>
              </a:p>
            </p:txBody>
          </p:sp>
        </mc:Choice>
        <mc:Fallback xmlns="">
          <p:sp>
            <p:nvSpPr>
              <p:cNvPr id="7" name="文本框 6"/>
              <p:cNvSpPr txBox="1">
                <a:spLocks noRot="1" noChangeAspect="1" noMove="1" noResize="1" noEditPoints="1" noAdjustHandles="1" noChangeArrowheads="1" noChangeShapeType="1" noTextEdit="1"/>
              </p:cNvSpPr>
              <p:nvPr/>
            </p:nvSpPr>
            <p:spPr>
              <a:xfrm>
                <a:off x="611560" y="3068960"/>
                <a:ext cx="2915896" cy="1251240"/>
              </a:xfrm>
              <a:prstGeom prst="rect">
                <a:avLst/>
              </a:prstGeom>
              <a:blipFill>
                <a:blip r:embed="rId4"/>
                <a:stretch>
                  <a:fillRect/>
                </a:stretch>
              </a:blipFill>
            </p:spPr>
            <p:txBody>
              <a:bodyPr/>
              <a:lstStyle/>
              <a:p>
                <a:r>
                  <a:rPr lang="zh-CN" altLang="en-US">
                    <a:noFill/>
                  </a:rPr>
                  <a:t> </a:t>
                </a:r>
              </a:p>
            </p:txBody>
          </p:sp>
        </mc:Fallback>
      </mc:AlternateContent>
      <p:sp>
        <p:nvSpPr>
          <p:cNvPr id="2" name="矩形 1"/>
          <p:cNvSpPr/>
          <p:nvPr/>
        </p:nvSpPr>
        <p:spPr>
          <a:xfrm>
            <a:off x="1217606" y="2348346"/>
            <a:ext cx="1415772" cy="461665"/>
          </a:xfrm>
          <a:prstGeom prst="rect">
            <a:avLst/>
          </a:prstGeom>
        </p:spPr>
        <p:txBody>
          <a:bodyPr wrap="none">
            <a:spAutoFit/>
          </a:bodyPr>
          <a:lstStyle/>
          <a:p>
            <a:r>
              <a:rPr lang="zh-CN" altLang="en-US" sz="2400" dirty="0">
                <a:latin typeface="微软雅黑" panose="020B0503020204020204" pitchFamily="34" charset="-122"/>
                <a:ea typeface="微软雅黑" panose="020B0503020204020204" pitchFamily="34" charset="-122"/>
              </a:rPr>
              <a:t>随机变量</a:t>
            </a:r>
            <a:endParaRPr lang="zh-CN" altLang="en-US" sz="2400" dirty="0"/>
          </a:p>
        </p:txBody>
      </p:sp>
      <p:sp>
        <p:nvSpPr>
          <p:cNvPr id="3" name="矩形 2"/>
          <p:cNvSpPr/>
          <p:nvPr/>
        </p:nvSpPr>
        <p:spPr>
          <a:xfrm>
            <a:off x="5788005" y="2348346"/>
            <a:ext cx="800219" cy="461665"/>
          </a:xfrm>
          <a:prstGeom prst="rect">
            <a:avLst/>
          </a:prstGeom>
        </p:spPr>
        <p:txBody>
          <a:bodyPr wrap="none">
            <a:spAutoFit/>
          </a:bodyPr>
          <a:lstStyle/>
          <a:p>
            <a:r>
              <a:rPr lang="zh-CN" altLang="en-US" sz="2400" dirty="0">
                <a:latin typeface="微软雅黑" panose="020B0503020204020204" pitchFamily="34" charset="-122"/>
                <a:ea typeface="微软雅黑" panose="020B0503020204020204" pitchFamily="34" charset="-122"/>
              </a:rPr>
              <a:t>样本</a:t>
            </a:r>
            <a:endParaRPr lang="zh-CN" altLang="en-US" sz="2400" dirty="0"/>
          </a:p>
        </p:txBody>
      </p:sp>
    </p:spTree>
    <p:extLst>
      <p:ext uri="{BB962C8B-B14F-4D97-AF65-F5344CB8AC3E}">
        <p14:creationId xmlns:p14="http://schemas.microsoft.com/office/powerpoint/2010/main" val="14591961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文本框 5"/>
              <p:cNvSpPr txBox="1"/>
              <p:nvPr/>
            </p:nvSpPr>
            <p:spPr>
              <a:xfrm>
                <a:off x="899592" y="2505369"/>
                <a:ext cx="7200800" cy="813300"/>
              </a:xfrm>
              <a:prstGeom prst="rect">
                <a:avLst/>
              </a:prstGeom>
              <a:noFill/>
            </p:spPr>
            <p:txBody>
              <a:bodyPr wrap="square" lIns="0" tIns="0" rIns="0" bIns="0" rtlCol="0">
                <a:spAutoFit/>
              </a:bodyPr>
              <a:lstStyle/>
              <a:p>
                <a:pPr>
                  <a:lnSpc>
                    <a:spcPct val="150000"/>
                  </a:lnSpc>
                </a:pPr>
                <a:r>
                  <a:rPr lang="zh-CN" altLang="en-US" sz="3200" dirty="0"/>
                  <a:t> </a:t>
                </a:r>
                <a14:m>
                  <m:oMath xmlns:m="http://schemas.openxmlformats.org/officeDocument/2006/math">
                    <m:sSubSup>
                      <m:sSubSupPr>
                        <m:ctrlPr>
                          <a:rPr lang="en-US" altLang="zh-CN" sz="3200" i="1">
                            <a:latin typeface="Cambria Math" panose="02040503050406030204" pitchFamily="18" charset="0"/>
                          </a:rPr>
                        </m:ctrlPr>
                      </m:sSubSupPr>
                      <m:e>
                        <m:r>
                          <a:rPr lang="en-US" altLang="zh-CN" sz="3200" i="1">
                            <a:latin typeface="Cambria Math" panose="02040503050406030204" pitchFamily="18" charset="0"/>
                          </a:rPr>
                          <m:t>𝑋</m:t>
                        </m:r>
                      </m:e>
                      <m:sub>
                        <m:r>
                          <a:rPr lang="en-US" altLang="zh-CN" sz="3200" i="1">
                            <a:latin typeface="Cambria Math" panose="02040503050406030204" pitchFamily="18" charset="0"/>
                          </a:rPr>
                          <m:t>1</m:t>
                        </m:r>
                      </m:sub>
                      <m:sup/>
                    </m:sSubSup>
                    <m:r>
                      <a:rPr lang="en-US" altLang="zh-CN" sz="3200" b="0" i="1" smtClean="0">
                        <a:latin typeface="Cambria Math" panose="02040503050406030204" pitchFamily="18" charset="0"/>
                      </a:rPr>
                      <m:t>,</m:t>
                    </m:r>
                    <m:sSubSup>
                      <m:sSubSupPr>
                        <m:ctrlPr>
                          <a:rPr lang="en-US" altLang="zh-CN" sz="3200" i="1">
                            <a:latin typeface="Cambria Math" panose="02040503050406030204" pitchFamily="18" charset="0"/>
                          </a:rPr>
                        </m:ctrlPr>
                      </m:sSubSupPr>
                      <m:e>
                        <m:r>
                          <a:rPr lang="en-US" altLang="zh-CN" sz="3200" i="1">
                            <a:latin typeface="Cambria Math" panose="02040503050406030204" pitchFamily="18" charset="0"/>
                          </a:rPr>
                          <m:t>𝑋</m:t>
                        </m:r>
                      </m:e>
                      <m:sub>
                        <m:r>
                          <a:rPr lang="en-US" altLang="zh-CN" sz="3200" i="1">
                            <a:latin typeface="Cambria Math" panose="02040503050406030204" pitchFamily="18" charset="0"/>
                          </a:rPr>
                          <m:t>2</m:t>
                        </m:r>
                      </m:sub>
                      <m:sup/>
                    </m:sSubSup>
                    <m:r>
                      <a:rPr lang="en-US" altLang="zh-CN" sz="3200" b="0" i="1" smtClean="0">
                        <a:latin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m:t>
                    </m:r>
                    <m:r>
                      <a:rPr lang="en-US" altLang="zh-CN" sz="3200" b="0" i="1" smtClean="0">
                        <a:latin typeface="Cambria Math" panose="02040503050406030204" pitchFamily="18" charset="0"/>
                        <a:ea typeface="Cambria Math" panose="02040503050406030204" pitchFamily="18" charset="0"/>
                      </a:rPr>
                      <m:t>,</m:t>
                    </m:r>
                    <m:sSubSup>
                      <m:sSubSupPr>
                        <m:ctrlPr>
                          <a:rPr lang="en-US" altLang="zh-CN" sz="3200" i="1">
                            <a:latin typeface="Cambria Math" panose="02040503050406030204" pitchFamily="18" charset="0"/>
                          </a:rPr>
                        </m:ctrlPr>
                      </m:sSubSupPr>
                      <m:e>
                        <m:r>
                          <a:rPr lang="en-US" altLang="zh-CN" sz="3200" i="1">
                            <a:latin typeface="Cambria Math" panose="02040503050406030204" pitchFamily="18" charset="0"/>
                          </a:rPr>
                          <m:t>𝑋</m:t>
                        </m:r>
                      </m:e>
                      <m:sub>
                        <m:r>
                          <a:rPr lang="en-US" altLang="zh-CN" sz="3200" i="1">
                            <a:latin typeface="Cambria Math" panose="02040503050406030204" pitchFamily="18" charset="0"/>
                          </a:rPr>
                          <m:t>𝑛</m:t>
                        </m:r>
                      </m:sub>
                      <m:sup/>
                    </m:sSubSup>
                    <m:r>
                      <a:rPr lang="en-US" altLang="zh-CN" sz="3200" i="1" smtClean="0">
                        <a:latin typeface="Cambria Math" panose="02040503050406030204" pitchFamily="18" charset="0"/>
                        <a:ea typeface="Cambria Math" panose="02040503050406030204" pitchFamily="18" charset="0"/>
                      </a:rPr>
                      <m:t>∼</m:t>
                    </m:r>
                    <m:r>
                      <a:rPr lang="en-US" altLang="zh-CN" sz="3200" b="0" i="1" smtClean="0">
                        <a:latin typeface="Cambria Math" panose="02040503050406030204" pitchFamily="18" charset="0"/>
                        <a:ea typeface="微软雅黑" panose="020B0503020204020204" pitchFamily="34" charset="-122"/>
                      </a:rPr>
                      <m:t>𝑁</m:t>
                    </m:r>
                    <m:r>
                      <a:rPr lang="en-US" altLang="zh-CN" sz="3200" b="0" i="1" smtClean="0">
                        <a:latin typeface="Cambria Math" panose="02040503050406030204" pitchFamily="18" charset="0"/>
                        <a:ea typeface="微软雅黑" panose="020B0503020204020204" pitchFamily="34" charset="-122"/>
                      </a:rPr>
                      <m:t>(0,1)</m:t>
                    </m:r>
                  </m:oMath>
                </a14:m>
                <a:endParaRPr lang="zh-CN" altLang="en-US" sz="3200" dirty="0">
                  <a:latin typeface="微软雅黑" panose="020B0503020204020204" pitchFamily="34" charset="-122"/>
                  <a:ea typeface="微软雅黑" panose="020B0503020204020204" pitchFamily="34" charset="-122"/>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899592" y="2505369"/>
                <a:ext cx="7200800" cy="813300"/>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B3C9E783-F688-4FED-8835-84EC753D48BF}"/>
                  </a:ext>
                </a:extLst>
              </p:cNvPr>
              <p:cNvSpPr txBox="1">
                <a:spLocks noChangeArrowheads="1"/>
              </p:cNvSpPr>
              <p:nvPr/>
            </p:nvSpPr>
            <p:spPr bwMode="auto">
              <a:xfrm>
                <a:off x="720000" y="1440000"/>
                <a:ext cx="2519636" cy="584775"/>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14:m>
                  <m:oMath xmlns:m="http://schemas.openxmlformats.org/officeDocument/2006/math">
                    <m:r>
                      <m:rPr>
                        <m:sty m:val="p"/>
                      </m:rPr>
                      <a:rPr lang="el-GR" altLang="zh-CN" sz="3200">
                        <a:latin typeface="Cambria Math" panose="02040503050406030204" pitchFamily="18" charset="0"/>
                        <a:ea typeface="微软雅黑" panose="020B0503020204020204" pitchFamily="34" charset="-122"/>
                      </a:rPr>
                      <m:t>χ</m:t>
                    </m:r>
                    <m:r>
                      <a:rPr lang="en-US" altLang="zh-CN" sz="3200" baseline="30000">
                        <a:latin typeface="Cambria Math" panose="02040503050406030204" pitchFamily="18" charset="0"/>
                        <a:ea typeface="微软雅黑" panose="020B0503020204020204" pitchFamily="34" charset="-122"/>
                      </a:rPr>
                      <m:t>2</m:t>
                    </m:r>
                  </m:oMath>
                </a14:m>
                <a:r>
                  <a:rPr lang="zh-CN" altLang="en-US" sz="3200" dirty="0">
                    <a:latin typeface="微软雅黑" panose="020B0503020204020204" pitchFamily="34" charset="-122"/>
                    <a:ea typeface="微软雅黑" panose="020B0503020204020204" pitchFamily="34" charset="-122"/>
                  </a:rPr>
                  <a:t>分布</a:t>
                </a:r>
              </a:p>
            </p:txBody>
          </p:sp>
        </mc:Choice>
        <mc:Fallback xmlns="">
          <p:sp>
            <p:nvSpPr>
              <p:cNvPr id="8" name="文本框 7">
                <a:extLst>
                  <a:ext uri="{FF2B5EF4-FFF2-40B4-BE49-F238E27FC236}">
                    <a16:creationId xmlns:a16="http://schemas.microsoft.com/office/drawing/2014/main" id="{B3C9E783-F688-4FED-8835-84EC753D48BF}"/>
                  </a:ext>
                </a:extLst>
              </p:cNvPr>
              <p:cNvSpPr txBox="1">
                <a:spLocks noRot="1" noChangeAspect="1" noMove="1" noResize="1" noEditPoints="1" noAdjustHandles="1" noChangeArrowheads="1" noChangeShapeType="1" noTextEdit="1"/>
              </p:cNvSpPr>
              <p:nvPr/>
            </p:nvSpPr>
            <p:spPr bwMode="auto">
              <a:xfrm>
                <a:off x="720000" y="1440000"/>
                <a:ext cx="2519636" cy="584775"/>
              </a:xfrm>
              <a:prstGeom prst="rect">
                <a:avLst/>
              </a:prstGeom>
              <a:blipFill>
                <a:blip r:embed="rId4"/>
                <a:stretch>
                  <a:fillRect t="-13542" b="-3333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p:cNvSpPr txBox="1"/>
              <p:nvPr/>
            </p:nvSpPr>
            <p:spPr>
              <a:xfrm>
                <a:off x="887674" y="4005064"/>
                <a:ext cx="7056784" cy="1638847"/>
              </a:xfrm>
              <a:prstGeom prst="rect">
                <a:avLst/>
              </a:prstGeom>
              <a:noFill/>
            </p:spPr>
            <p:txBody>
              <a:bodyPr wrap="square" lIns="0" tIns="0" rIns="0" bIns="0" rtlCol="0">
                <a:spAutoFit/>
              </a:bodyPr>
              <a:lstStyle/>
              <a:p>
                <a:pPr>
                  <a:lnSpc>
                    <a:spcPct val="130000"/>
                  </a:lnSpc>
                </a:pPr>
                <a:r>
                  <a:rPr lang="en-US" altLang="zh-CN" sz="3200" dirty="0"/>
                  <a:t> </a:t>
                </a:r>
                <a14:m>
                  <m:oMath xmlns:m="http://schemas.openxmlformats.org/officeDocument/2006/math">
                    <m:r>
                      <a:rPr lang="en-US" altLang="zh-CN" sz="3200" i="1">
                        <a:latin typeface="Cambria Math" panose="02040503050406030204" pitchFamily="18" charset="0"/>
                      </a:rPr>
                      <m:t>𝑦</m:t>
                    </m:r>
                    <m:r>
                      <a:rPr lang="en-US" altLang="zh-CN" sz="3200" b="0" i="1" smtClean="0">
                        <a:latin typeface="Cambria Math" panose="02040503050406030204" pitchFamily="18" charset="0"/>
                      </a:rPr>
                      <m:t>=</m:t>
                    </m:r>
                    <m:sSubSup>
                      <m:sSubSupPr>
                        <m:ctrlPr>
                          <a:rPr lang="en-US" altLang="zh-CN" sz="3200" i="1">
                            <a:latin typeface="Cambria Math" panose="02040503050406030204" pitchFamily="18" charset="0"/>
                          </a:rPr>
                        </m:ctrlPr>
                      </m:sSubSupPr>
                      <m:e>
                        <m:r>
                          <a:rPr lang="en-US" altLang="zh-CN" sz="3200" i="1">
                            <a:latin typeface="Cambria Math" panose="02040503050406030204" pitchFamily="18" charset="0"/>
                          </a:rPr>
                          <m:t>𝑋</m:t>
                        </m:r>
                      </m:e>
                      <m:sub>
                        <m:r>
                          <a:rPr lang="en-US" altLang="zh-CN" sz="3200" i="1">
                            <a:latin typeface="Cambria Math" panose="02040503050406030204" pitchFamily="18" charset="0"/>
                          </a:rPr>
                          <m:t>1</m:t>
                        </m:r>
                      </m:sub>
                      <m:sup>
                        <m:r>
                          <a:rPr lang="en-US" altLang="zh-CN" sz="3200" i="1">
                            <a:latin typeface="Cambria Math" panose="02040503050406030204" pitchFamily="18" charset="0"/>
                          </a:rPr>
                          <m:t>2</m:t>
                        </m:r>
                      </m:sup>
                    </m:sSubSup>
                    <m:r>
                      <a:rPr lang="en-US" altLang="zh-CN" sz="3200" i="1">
                        <a:latin typeface="Cambria Math" panose="02040503050406030204" pitchFamily="18" charset="0"/>
                      </a:rPr>
                      <m:t>+</m:t>
                    </m:r>
                    <m:sSubSup>
                      <m:sSubSupPr>
                        <m:ctrlPr>
                          <a:rPr lang="en-US" altLang="zh-CN" sz="3200" i="1">
                            <a:latin typeface="Cambria Math" panose="02040503050406030204" pitchFamily="18" charset="0"/>
                          </a:rPr>
                        </m:ctrlPr>
                      </m:sSubSupPr>
                      <m:e>
                        <m:r>
                          <a:rPr lang="en-US" altLang="zh-CN" sz="3200" i="1">
                            <a:latin typeface="Cambria Math" panose="02040503050406030204" pitchFamily="18" charset="0"/>
                          </a:rPr>
                          <m:t>𝑋</m:t>
                        </m:r>
                      </m:e>
                      <m:sub>
                        <m:r>
                          <a:rPr lang="en-US" altLang="zh-CN" sz="3200" b="0" i="1" smtClean="0">
                            <a:latin typeface="Cambria Math" panose="02040503050406030204" pitchFamily="18" charset="0"/>
                          </a:rPr>
                          <m:t>2</m:t>
                        </m:r>
                      </m:sub>
                      <m:sup>
                        <m:r>
                          <a:rPr lang="en-US" altLang="zh-CN" sz="3200" i="1">
                            <a:latin typeface="Cambria Math" panose="02040503050406030204" pitchFamily="18" charset="0"/>
                          </a:rPr>
                          <m:t>2</m:t>
                        </m:r>
                      </m:sup>
                    </m:sSubSup>
                    <m:r>
                      <a:rPr lang="en-US" altLang="zh-CN" sz="3200" i="1">
                        <a:latin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m:t>
                    </m:r>
                    <m:r>
                      <a:rPr lang="en-US" altLang="zh-CN" sz="3200" i="1" smtClean="0">
                        <a:latin typeface="Cambria Math" panose="02040503050406030204" pitchFamily="18" charset="0"/>
                        <a:ea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m:t>
                    </m:r>
                    <m:sSubSup>
                      <m:sSubSupPr>
                        <m:ctrlPr>
                          <a:rPr lang="en-US" altLang="zh-CN" sz="3200" i="1">
                            <a:latin typeface="Cambria Math" panose="02040503050406030204" pitchFamily="18" charset="0"/>
                          </a:rPr>
                        </m:ctrlPr>
                      </m:sSubSupPr>
                      <m:e>
                        <m:r>
                          <a:rPr lang="en-US" altLang="zh-CN" sz="3200" i="1">
                            <a:latin typeface="Cambria Math" panose="02040503050406030204" pitchFamily="18" charset="0"/>
                          </a:rPr>
                          <m:t>𝑋</m:t>
                        </m:r>
                      </m:e>
                      <m:sub>
                        <m:r>
                          <a:rPr lang="en-US" altLang="zh-CN" sz="3200" b="0" i="1" smtClean="0">
                            <a:latin typeface="Cambria Math" panose="02040503050406030204" pitchFamily="18" charset="0"/>
                          </a:rPr>
                          <m:t>𝑛</m:t>
                        </m:r>
                      </m:sub>
                      <m:sup>
                        <m:r>
                          <a:rPr lang="en-US" altLang="zh-CN" sz="3200" i="1">
                            <a:latin typeface="Cambria Math" panose="02040503050406030204" pitchFamily="18" charset="0"/>
                          </a:rPr>
                          <m:t>2</m:t>
                        </m:r>
                      </m:sup>
                    </m:sSubSup>
                    <m:r>
                      <a:rPr lang="en-US" altLang="zh-CN" sz="3200" i="1">
                        <a:latin typeface="Cambria Math" panose="02040503050406030204" pitchFamily="18" charset="0"/>
                        <a:ea typeface="Cambria Math" panose="02040503050406030204" pitchFamily="18" charset="0"/>
                      </a:rPr>
                      <m:t>∼</m:t>
                    </m:r>
                  </m:oMath>
                </a14:m>
                <a:endParaRPr lang="en-US" altLang="zh-CN" sz="3200" i="1" dirty="0">
                  <a:latin typeface="Cambria Math" panose="02040503050406030204" pitchFamily="18" charset="0"/>
                  <a:ea typeface="Cambria Math" panose="02040503050406030204" pitchFamily="18" charset="0"/>
                </a:endParaRPr>
              </a:p>
              <a:p>
                <a:pPr>
                  <a:lnSpc>
                    <a:spcPct val="130000"/>
                  </a:lnSpc>
                </a:pPr>
                <a:r>
                  <a:rPr lang="en-US" altLang="zh-CN" sz="3200" dirty="0">
                    <a:ea typeface="微软雅黑" panose="020B0503020204020204" pitchFamily="34" charset="-122"/>
                  </a:rPr>
                  <a:t> </a:t>
                </a:r>
                <a14:m>
                  <m:oMath xmlns:m="http://schemas.openxmlformats.org/officeDocument/2006/math">
                    <m:r>
                      <m:rPr>
                        <m:sty m:val="p"/>
                      </m:rPr>
                      <a:rPr lang="el-GR" altLang="zh-CN" sz="3200">
                        <a:latin typeface="Cambria Math" panose="02040503050406030204" pitchFamily="18" charset="0"/>
                        <a:ea typeface="微软雅黑" panose="020B0503020204020204" pitchFamily="34" charset="-122"/>
                      </a:rPr>
                      <m:t>χ</m:t>
                    </m:r>
                    <m:r>
                      <a:rPr lang="en-US" altLang="zh-CN" sz="3200" baseline="30000">
                        <a:latin typeface="Cambria Math" panose="02040503050406030204" pitchFamily="18" charset="0"/>
                        <a:ea typeface="微软雅黑" panose="020B0503020204020204" pitchFamily="34" charset="-122"/>
                      </a:rPr>
                      <m:t>2</m:t>
                    </m:r>
                    <m:d>
                      <m:dPr>
                        <m:ctrlPr>
                          <a:rPr lang="en-US" altLang="zh-CN" sz="3200" i="1">
                            <a:latin typeface="Cambria Math" panose="02040503050406030204" pitchFamily="18" charset="0"/>
                            <a:ea typeface="Cambria Math" panose="02040503050406030204" pitchFamily="18" charset="0"/>
                          </a:rPr>
                        </m:ctrlPr>
                      </m:dPr>
                      <m:e>
                        <m:r>
                          <a:rPr lang="en-US" altLang="zh-CN" sz="3200" b="0" i="1" smtClean="0">
                            <a:latin typeface="Cambria Math" panose="02040503050406030204" pitchFamily="18" charset="0"/>
                            <a:ea typeface="Cambria Math" panose="02040503050406030204" pitchFamily="18" charset="0"/>
                          </a:rPr>
                          <m:t>𝑛</m:t>
                        </m:r>
                      </m:e>
                    </m:d>
                    <m:r>
                      <a:rPr lang="en-US" altLang="zh-CN" sz="3200" i="1">
                        <a:latin typeface="Cambria Math" panose="02040503050406030204" pitchFamily="18" charset="0"/>
                        <a:ea typeface="Cambria Math" panose="02040503050406030204" pitchFamily="18" charset="0"/>
                      </a:rPr>
                      <m:t>=</m:t>
                    </m:r>
                    <m:f>
                      <m:fPr>
                        <m:ctrlPr>
                          <a:rPr lang="en-US" altLang="zh-CN" sz="3200" i="1" smtClean="0">
                            <a:latin typeface="Cambria Math" panose="02040503050406030204" pitchFamily="18" charset="0"/>
                            <a:ea typeface="Cambria Math" panose="02040503050406030204" pitchFamily="18" charset="0"/>
                          </a:rPr>
                        </m:ctrlPr>
                      </m:fPr>
                      <m:num>
                        <m:r>
                          <a:rPr lang="en-US" altLang="zh-CN" sz="3200" b="0" i="1" smtClean="0">
                            <a:latin typeface="Cambria Math" panose="02040503050406030204" pitchFamily="18" charset="0"/>
                            <a:ea typeface="Cambria Math" panose="02040503050406030204" pitchFamily="18" charset="0"/>
                          </a:rPr>
                          <m:t>1</m:t>
                        </m:r>
                      </m:num>
                      <m:den>
                        <m:sSup>
                          <m:sSupPr>
                            <m:ctrlPr>
                              <a:rPr lang="en-US" altLang="zh-CN" sz="3200" i="1" smtClean="0">
                                <a:latin typeface="Cambria Math" panose="02040503050406030204" pitchFamily="18" charset="0"/>
                                <a:ea typeface="Cambria Math" panose="02040503050406030204" pitchFamily="18" charset="0"/>
                              </a:rPr>
                            </m:ctrlPr>
                          </m:sSupPr>
                          <m:e>
                            <m:r>
                              <a:rPr lang="en-US" altLang="zh-CN" sz="3200" b="0" i="1" smtClean="0">
                                <a:latin typeface="Cambria Math" panose="02040503050406030204" pitchFamily="18" charset="0"/>
                                <a:ea typeface="Cambria Math" panose="02040503050406030204" pitchFamily="18" charset="0"/>
                              </a:rPr>
                              <m:t>2</m:t>
                            </m:r>
                          </m:e>
                          <m:sup>
                            <m:r>
                              <a:rPr lang="en-US" altLang="zh-CN" sz="3200" b="0" i="1" smtClean="0">
                                <a:latin typeface="Cambria Math" panose="02040503050406030204" pitchFamily="18" charset="0"/>
                                <a:ea typeface="Cambria Math" panose="02040503050406030204" pitchFamily="18" charset="0"/>
                              </a:rPr>
                              <m:t>𝑛</m:t>
                            </m:r>
                            <m:r>
                              <a:rPr lang="en-US" altLang="zh-CN" sz="3200" b="0" i="1" smtClean="0">
                                <a:latin typeface="Cambria Math" panose="02040503050406030204" pitchFamily="18" charset="0"/>
                                <a:ea typeface="Cambria Math" panose="02040503050406030204" pitchFamily="18" charset="0"/>
                              </a:rPr>
                              <m:t>/2</m:t>
                            </m:r>
                          </m:sup>
                        </m:sSup>
                        <m:r>
                          <m:rPr>
                            <m:sty m:val="p"/>
                          </m:rPr>
                          <a:rPr lang="el-GR" altLang="zh-CN" sz="3200" i="1" smtClean="0">
                            <a:latin typeface="Cambria Math" panose="02040503050406030204" pitchFamily="18" charset="0"/>
                            <a:ea typeface="Cambria Math" panose="02040503050406030204" pitchFamily="18" charset="0"/>
                          </a:rPr>
                          <m:t>Γ</m:t>
                        </m:r>
                        <m:r>
                          <a:rPr lang="en-US" altLang="zh-CN" sz="3200" b="0" i="1" smtClean="0">
                            <a:latin typeface="Cambria Math" panose="02040503050406030204" pitchFamily="18" charset="0"/>
                            <a:ea typeface="Cambria Math" panose="02040503050406030204" pitchFamily="18" charset="0"/>
                          </a:rPr>
                          <m:t>(</m:t>
                        </m:r>
                        <m:r>
                          <a:rPr lang="en-US" altLang="zh-CN" sz="3200" b="0" i="1" smtClean="0">
                            <a:latin typeface="Cambria Math" panose="02040503050406030204" pitchFamily="18" charset="0"/>
                            <a:ea typeface="Cambria Math" panose="02040503050406030204" pitchFamily="18" charset="0"/>
                          </a:rPr>
                          <m:t>𝑛</m:t>
                        </m:r>
                        <m:r>
                          <a:rPr lang="en-US" altLang="zh-CN" sz="3200" b="0" i="1" smtClean="0">
                            <a:latin typeface="Cambria Math" panose="02040503050406030204" pitchFamily="18" charset="0"/>
                            <a:ea typeface="Cambria Math" panose="02040503050406030204" pitchFamily="18" charset="0"/>
                          </a:rPr>
                          <m:t>/2)</m:t>
                        </m:r>
                      </m:den>
                    </m:f>
                    <m:sSup>
                      <m:sSupPr>
                        <m:ctrlPr>
                          <a:rPr lang="en-US" altLang="zh-CN" sz="3200" b="0" i="1" smtClean="0">
                            <a:latin typeface="Cambria Math" panose="02040503050406030204" pitchFamily="18" charset="0"/>
                            <a:ea typeface="Cambria Math" panose="02040503050406030204" pitchFamily="18" charset="0"/>
                          </a:rPr>
                        </m:ctrlPr>
                      </m:sSupPr>
                      <m:e>
                        <m:r>
                          <a:rPr lang="en-US" altLang="zh-CN" sz="3200" i="1">
                            <a:latin typeface="Cambria Math" panose="02040503050406030204" pitchFamily="18" charset="0"/>
                            <a:ea typeface="Cambria Math" panose="02040503050406030204" pitchFamily="18" charset="0"/>
                          </a:rPr>
                          <m:t>𝑦</m:t>
                        </m:r>
                      </m:e>
                      <m:sup>
                        <m:r>
                          <a:rPr lang="en-US" altLang="zh-CN" sz="3200" b="0" i="1" smtClean="0">
                            <a:latin typeface="Cambria Math" panose="02040503050406030204" pitchFamily="18" charset="0"/>
                            <a:ea typeface="Cambria Math" panose="02040503050406030204" pitchFamily="18" charset="0"/>
                          </a:rPr>
                          <m:t>𝑛</m:t>
                        </m:r>
                        <m:r>
                          <a:rPr lang="en-US" altLang="zh-CN" sz="3200" b="0" i="1" smtClean="0">
                            <a:latin typeface="Cambria Math" panose="02040503050406030204" pitchFamily="18" charset="0"/>
                            <a:ea typeface="Cambria Math" panose="02040503050406030204" pitchFamily="18" charset="0"/>
                          </a:rPr>
                          <m:t>/2−1</m:t>
                        </m:r>
                      </m:sup>
                    </m:sSup>
                    <m:sSup>
                      <m:sSupPr>
                        <m:ctrlPr>
                          <a:rPr lang="en-US" altLang="zh-CN" sz="3200" b="0" i="1" smtClean="0">
                            <a:latin typeface="Cambria Math" panose="02040503050406030204" pitchFamily="18" charset="0"/>
                            <a:ea typeface="Cambria Math" panose="02040503050406030204" pitchFamily="18" charset="0"/>
                          </a:rPr>
                        </m:ctrlPr>
                      </m:sSupPr>
                      <m:e>
                        <m:r>
                          <a:rPr lang="en-US" altLang="zh-CN" sz="3200" b="0" i="1" smtClean="0">
                            <a:latin typeface="Cambria Math" panose="02040503050406030204" pitchFamily="18" charset="0"/>
                            <a:ea typeface="Cambria Math" panose="02040503050406030204" pitchFamily="18" charset="0"/>
                          </a:rPr>
                          <m:t>𝑒</m:t>
                        </m:r>
                      </m:e>
                      <m:sup>
                        <m:r>
                          <a:rPr lang="en-US" altLang="zh-CN" sz="3200" b="0" i="1" smtClean="0">
                            <a:latin typeface="Cambria Math" panose="02040503050406030204" pitchFamily="18" charset="0"/>
                            <a:ea typeface="Cambria Math" panose="02040503050406030204" pitchFamily="18" charset="0"/>
                          </a:rPr>
                          <m:t>−</m:t>
                        </m:r>
                        <m:r>
                          <a:rPr lang="en-US" altLang="zh-CN" sz="3200" b="0" i="1" smtClean="0">
                            <a:latin typeface="Cambria Math" panose="02040503050406030204" pitchFamily="18" charset="0"/>
                            <a:ea typeface="Cambria Math" panose="02040503050406030204" pitchFamily="18" charset="0"/>
                          </a:rPr>
                          <m:t>𝑦</m:t>
                        </m:r>
                        <m:r>
                          <a:rPr lang="en-US" altLang="zh-CN" sz="3200" b="0" i="1" smtClean="0">
                            <a:latin typeface="Cambria Math" panose="02040503050406030204" pitchFamily="18" charset="0"/>
                            <a:ea typeface="Cambria Math" panose="02040503050406030204" pitchFamily="18" charset="0"/>
                          </a:rPr>
                          <m:t>/2</m:t>
                        </m:r>
                      </m:sup>
                    </m:sSup>
                  </m:oMath>
                </a14:m>
                <a:r>
                  <a:rPr lang="en-US" altLang="zh-CN" sz="3600" dirty="0"/>
                  <a:t>, </a:t>
                </a:r>
                <a14:m>
                  <m:oMath xmlns:m="http://schemas.openxmlformats.org/officeDocument/2006/math">
                    <m:r>
                      <a:rPr lang="en-US" altLang="zh-CN" sz="3200" i="1">
                        <a:latin typeface="Cambria Math" panose="02040503050406030204" pitchFamily="18" charset="0"/>
                        <a:ea typeface="Cambria Math" panose="02040503050406030204" pitchFamily="18" charset="0"/>
                      </a:rPr>
                      <m:t>𝑦</m:t>
                    </m:r>
                    <m:r>
                      <a:rPr lang="en-US" altLang="zh-CN" sz="3200" b="0" i="1" smtClean="0">
                        <a:latin typeface="Cambria Math" panose="02040503050406030204" pitchFamily="18" charset="0"/>
                        <a:ea typeface="Cambria Math" panose="02040503050406030204" pitchFamily="18" charset="0"/>
                      </a:rPr>
                      <m:t>&gt;0</m:t>
                    </m:r>
                  </m:oMath>
                </a14:m>
                <a:endParaRPr lang="en-US" altLang="zh-CN" sz="3200" dirty="0"/>
              </a:p>
            </p:txBody>
          </p:sp>
        </mc:Choice>
        <mc:Fallback xmlns="">
          <p:sp>
            <p:nvSpPr>
              <p:cNvPr id="9" name="文本框 8"/>
              <p:cNvSpPr txBox="1">
                <a:spLocks noRot="1" noChangeAspect="1" noMove="1" noResize="1" noEditPoints="1" noAdjustHandles="1" noChangeArrowheads="1" noChangeShapeType="1" noTextEdit="1"/>
              </p:cNvSpPr>
              <p:nvPr/>
            </p:nvSpPr>
            <p:spPr>
              <a:xfrm>
                <a:off x="887674" y="4005064"/>
                <a:ext cx="7056784" cy="1638847"/>
              </a:xfrm>
              <a:prstGeom prst="rect">
                <a:avLst/>
              </a:prstGeom>
              <a:blipFill>
                <a:blip r:embed="rId5"/>
                <a:stretch>
                  <a:fillRect b="-557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2901402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文本框 5"/>
              <p:cNvSpPr txBox="1"/>
              <p:nvPr/>
            </p:nvSpPr>
            <p:spPr>
              <a:xfrm>
                <a:off x="899592" y="2539756"/>
                <a:ext cx="7200800" cy="738664"/>
              </a:xfrm>
              <a:prstGeom prst="rect">
                <a:avLst/>
              </a:prstGeom>
              <a:noFill/>
            </p:spPr>
            <p:txBody>
              <a:bodyPr wrap="square" lIns="0" tIns="0" rIns="0" bIns="0" rtlCol="0">
                <a:spAutoFit/>
              </a:bodyPr>
              <a:lstStyle/>
              <a:p>
                <a:pPr>
                  <a:lnSpc>
                    <a:spcPct val="150000"/>
                  </a:lnSpc>
                </a:pPr>
                <a:r>
                  <a:rPr lang="zh-CN" altLang="en-US" sz="3200" dirty="0"/>
                  <a:t> </a:t>
                </a:r>
                <a14:m>
                  <m:oMath xmlns:m="http://schemas.openxmlformats.org/officeDocument/2006/math">
                    <m:r>
                      <a:rPr lang="en-US" altLang="zh-CN" sz="3200">
                        <a:latin typeface="Cambria Math" panose="02040503050406030204" pitchFamily="18" charset="0"/>
                        <a:ea typeface="微软雅黑" panose="020B0503020204020204" pitchFamily="34" charset="-122"/>
                      </a:rPr>
                      <m:t>𝑋</m:t>
                    </m:r>
                    <m:r>
                      <a:rPr lang="en-US" altLang="zh-CN" sz="3200">
                        <a:latin typeface="Cambria Math" panose="02040503050406030204" pitchFamily="18" charset="0"/>
                        <a:ea typeface="微软雅黑" panose="020B0503020204020204" pitchFamily="34" charset="-122"/>
                      </a:rPr>
                      <m:t>∼</m:t>
                    </m:r>
                    <m:r>
                      <a:rPr lang="en-US" altLang="zh-CN" sz="3200">
                        <a:latin typeface="Cambria Math" panose="02040503050406030204" pitchFamily="18" charset="0"/>
                        <a:ea typeface="微软雅黑" panose="020B0503020204020204" pitchFamily="34" charset="-122"/>
                      </a:rPr>
                      <m:t>𝑁</m:t>
                    </m:r>
                    <m:d>
                      <m:dPr>
                        <m:ctrlPr>
                          <a:rPr lang="en-US" altLang="zh-CN" sz="3200" i="1">
                            <a:latin typeface="Cambria Math" panose="02040503050406030204" pitchFamily="18" charset="0"/>
                            <a:ea typeface="微软雅黑" panose="020B0503020204020204" pitchFamily="34" charset="-122"/>
                          </a:rPr>
                        </m:ctrlPr>
                      </m:dPr>
                      <m:e>
                        <m:r>
                          <a:rPr lang="en-US" altLang="zh-CN" sz="3200">
                            <a:latin typeface="Cambria Math" panose="02040503050406030204" pitchFamily="18" charset="0"/>
                            <a:ea typeface="微软雅黑" panose="020B0503020204020204" pitchFamily="34" charset="-122"/>
                          </a:rPr>
                          <m:t>0,1</m:t>
                        </m:r>
                      </m:e>
                    </m:d>
                    <m:r>
                      <a:rPr lang="en-US" altLang="zh-CN" sz="3200">
                        <a:latin typeface="Cambria Math" panose="02040503050406030204" pitchFamily="18" charset="0"/>
                        <a:ea typeface="微软雅黑" panose="020B0503020204020204" pitchFamily="34" charset="-122"/>
                      </a:rPr>
                      <m:t>,  </m:t>
                    </m:r>
                    <m:r>
                      <a:rPr lang="en-US" altLang="zh-CN" sz="3200">
                        <a:latin typeface="Cambria Math" panose="02040503050406030204" pitchFamily="18" charset="0"/>
                        <a:ea typeface="微软雅黑" panose="020B0503020204020204" pitchFamily="34" charset="-122"/>
                      </a:rPr>
                      <m:t>𝑌</m:t>
                    </m:r>
                    <m:r>
                      <a:rPr lang="en-US" altLang="zh-CN" sz="3200">
                        <a:latin typeface="Cambria Math" panose="02040503050406030204" pitchFamily="18" charset="0"/>
                        <a:ea typeface="微软雅黑" panose="020B0503020204020204" pitchFamily="34" charset="-122"/>
                      </a:rPr>
                      <m:t>∼</m:t>
                    </m:r>
                    <m:r>
                      <m:rPr>
                        <m:sty m:val="p"/>
                      </m:rPr>
                      <a:rPr lang="el-GR" altLang="zh-CN" sz="3200">
                        <a:latin typeface="Cambria Math" panose="02040503050406030204" pitchFamily="18" charset="0"/>
                        <a:ea typeface="微软雅黑" panose="020B0503020204020204" pitchFamily="34" charset="-122"/>
                      </a:rPr>
                      <m:t>χ</m:t>
                    </m:r>
                    <m:r>
                      <a:rPr lang="en-US" altLang="zh-CN" sz="3200" baseline="30000">
                        <a:latin typeface="Cambria Math" panose="02040503050406030204" pitchFamily="18" charset="0"/>
                        <a:ea typeface="微软雅黑" panose="020B0503020204020204" pitchFamily="34" charset="-122"/>
                      </a:rPr>
                      <m:t>2</m:t>
                    </m:r>
                    <m:d>
                      <m:dPr>
                        <m:ctrlPr>
                          <a:rPr lang="en-US" altLang="zh-CN" sz="3200" i="1">
                            <a:latin typeface="Cambria Math" panose="02040503050406030204" pitchFamily="18" charset="0"/>
                            <a:ea typeface="微软雅黑" panose="020B0503020204020204" pitchFamily="34" charset="-122"/>
                          </a:rPr>
                        </m:ctrlPr>
                      </m:dPr>
                      <m:e>
                        <m:r>
                          <a:rPr lang="en-US" altLang="zh-CN" sz="3200">
                            <a:latin typeface="Cambria Math" panose="02040503050406030204" pitchFamily="18" charset="0"/>
                            <a:ea typeface="微软雅黑" panose="020B0503020204020204" pitchFamily="34" charset="-122"/>
                          </a:rPr>
                          <m:t>𝑛</m:t>
                        </m:r>
                      </m:e>
                    </m:d>
                    <m:r>
                      <a:rPr lang="en-US" altLang="zh-CN" sz="3200">
                        <a:latin typeface="Cambria Math" panose="02040503050406030204" pitchFamily="18" charset="0"/>
                        <a:ea typeface="微软雅黑" panose="020B0503020204020204" pitchFamily="34" charset="-122"/>
                      </a:rPr>
                      <m:t>, </m:t>
                    </m:r>
                    <m:r>
                      <a:rPr lang="zh-CN" altLang="en-US" sz="3200">
                        <a:latin typeface="Cambria Math" panose="02040503050406030204" pitchFamily="18" charset="0"/>
                        <a:ea typeface="微软雅黑" panose="020B0503020204020204" pitchFamily="34" charset="-122"/>
                      </a:rPr>
                      <m:t>且</m:t>
                    </m:r>
                    <m:r>
                      <a:rPr lang="en-US" altLang="zh-CN" sz="3200">
                        <a:latin typeface="Cambria Math" panose="02040503050406030204" pitchFamily="18" charset="0"/>
                        <a:ea typeface="微软雅黑" panose="020B0503020204020204" pitchFamily="34" charset="-122"/>
                      </a:rPr>
                      <m:t>𝑋</m:t>
                    </m:r>
                    <m:r>
                      <a:rPr lang="en-US" altLang="zh-CN" sz="3200">
                        <a:latin typeface="Cambria Math" panose="02040503050406030204" pitchFamily="18" charset="0"/>
                        <a:ea typeface="微软雅黑" panose="020B0503020204020204" pitchFamily="34" charset="-122"/>
                      </a:rPr>
                      <m:t>,</m:t>
                    </m:r>
                    <m:r>
                      <a:rPr lang="en-US" altLang="zh-CN" sz="3200">
                        <a:latin typeface="Cambria Math" panose="02040503050406030204" pitchFamily="18" charset="0"/>
                        <a:ea typeface="微软雅黑" panose="020B0503020204020204" pitchFamily="34" charset="-122"/>
                      </a:rPr>
                      <m:t>𝑌</m:t>
                    </m:r>
                    <m:r>
                      <a:rPr lang="zh-CN" altLang="en-US" sz="3200">
                        <a:latin typeface="Cambria Math" panose="02040503050406030204" pitchFamily="18" charset="0"/>
                        <a:ea typeface="微软雅黑" panose="020B0503020204020204" pitchFamily="34" charset="-122"/>
                      </a:rPr>
                      <m:t>相互</m:t>
                    </m:r>
                  </m:oMath>
                </a14:m>
                <a:r>
                  <a:rPr lang="zh-CN" altLang="en-US" sz="3200" dirty="0">
                    <a:latin typeface="微软雅黑" panose="020B0503020204020204" pitchFamily="34" charset="-122"/>
                    <a:ea typeface="微软雅黑" panose="020B0503020204020204" pitchFamily="34" charset="-122"/>
                  </a:rPr>
                  <a:t>独立</a:t>
                </a:r>
              </a:p>
            </p:txBody>
          </p:sp>
        </mc:Choice>
        <mc:Fallback xmlns="">
          <p:sp>
            <p:nvSpPr>
              <p:cNvPr id="6" name="文本框 5"/>
              <p:cNvSpPr txBox="1">
                <a:spLocks noRot="1" noChangeAspect="1" noMove="1" noResize="1" noEditPoints="1" noAdjustHandles="1" noChangeArrowheads="1" noChangeShapeType="1" noTextEdit="1"/>
              </p:cNvSpPr>
              <p:nvPr/>
            </p:nvSpPr>
            <p:spPr>
              <a:xfrm>
                <a:off x="899592" y="2539756"/>
                <a:ext cx="7200800" cy="738664"/>
              </a:xfrm>
              <a:prstGeom prst="rect">
                <a:avLst/>
              </a:prstGeom>
              <a:blipFill>
                <a:blip r:embed="rId3"/>
                <a:stretch>
                  <a:fillRect b="-20661"/>
                </a:stretch>
              </a:blipFill>
            </p:spPr>
            <p:txBody>
              <a:bodyPr/>
              <a:lstStyle/>
              <a:p>
                <a:r>
                  <a:rPr lang="zh-CN" altLang="en-US">
                    <a:noFill/>
                  </a:rPr>
                  <a:t> </a:t>
                </a:r>
              </a:p>
            </p:txBody>
          </p:sp>
        </mc:Fallback>
      </mc:AlternateContent>
      <p:sp>
        <p:nvSpPr>
          <p:cNvPr id="8" name="文本框 7">
            <a:extLst>
              <a:ext uri="{FF2B5EF4-FFF2-40B4-BE49-F238E27FC236}">
                <a16:creationId xmlns:a16="http://schemas.microsoft.com/office/drawing/2014/main" id="{B3C9E783-F688-4FED-8835-84EC753D48BF}"/>
              </a:ext>
            </a:extLst>
          </p:cNvPr>
          <p:cNvSpPr txBox="1">
            <a:spLocks noChangeArrowheads="1"/>
          </p:cNvSpPr>
          <p:nvPr/>
        </p:nvSpPr>
        <p:spPr bwMode="auto">
          <a:xfrm>
            <a:off x="720000" y="1440000"/>
            <a:ext cx="25196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latin typeface="微软雅黑" panose="020B0503020204020204" pitchFamily="34" charset="-122"/>
                <a:ea typeface="微软雅黑" panose="020B0503020204020204" pitchFamily="34" charset="-122"/>
              </a:rPr>
              <a:t>t</a:t>
            </a:r>
            <a:r>
              <a:rPr lang="zh-CN" altLang="en-US" sz="3200" dirty="0">
                <a:latin typeface="微软雅黑" panose="020B0503020204020204" pitchFamily="34" charset="-122"/>
                <a:ea typeface="微软雅黑" panose="020B0503020204020204" pitchFamily="34" charset="-122"/>
              </a:rPr>
              <a:t>分布</a:t>
            </a:r>
          </a:p>
        </p:txBody>
      </p:sp>
      <mc:AlternateContent xmlns:mc="http://schemas.openxmlformats.org/markup-compatibility/2006" xmlns:a14="http://schemas.microsoft.com/office/drawing/2010/main">
        <mc:Choice Requires="a14">
          <p:sp>
            <p:nvSpPr>
              <p:cNvPr id="9" name="文本框 8"/>
              <p:cNvSpPr txBox="1"/>
              <p:nvPr/>
            </p:nvSpPr>
            <p:spPr>
              <a:xfrm>
                <a:off x="899592" y="3933056"/>
                <a:ext cx="7056784" cy="1230593"/>
              </a:xfrm>
              <a:prstGeom prst="rect">
                <a:avLst/>
              </a:prstGeom>
              <a:noFill/>
            </p:spPr>
            <p:txBody>
              <a:bodyPr wrap="square" lIns="0" tIns="0" rIns="0" bIns="0" rtlCol="0">
                <a:spAutoFit/>
              </a:bodyPr>
              <a:lstStyle/>
              <a:p>
                <a:r>
                  <a:rPr lang="en-US" altLang="zh-CN" sz="3200" dirty="0"/>
                  <a:t> </a:t>
                </a:r>
                <a14:m>
                  <m:oMath xmlns:m="http://schemas.openxmlformats.org/officeDocument/2006/math">
                    <m:r>
                      <a:rPr lang="en-US" altLang="zh-CN" sz="3200" b="0" i="1" smtClean="0">
                        <a:latin typeface="Cambria Math" panose="02040503050406030204" pitchFamily="18" charset="0"/>
                      </a:rPr>
                      <m:t>𝑡</m:t>
                    </m:r>
                    <m:r>
                      <a:rPr lang="en-US" altLang="zh-CN" sz="3200" b="0" i="1" smtClean="0">
                        <a:latin typeface="Cambria Math" panose="02040503050406030204" pitchFamily="18" charset="0"/>
                      </a:rPr>
                      <m:t>=</m:t>
                    </m:r>
                    <m:f>
                      <m:fPr>
                        <m:ctrlPr>
                          <a:rPr lang="en-US" altLang="zh-CN" sz="3200" b="0" i="1" smtClean="0">
                            <a:latin typeface="Cambria Math" panose="02040503050406030204" pitchFamily="18" charset="0"/>
                          </a:rPr>
                        </m:ctrlPr>
                      </m:fPr>
                      <m:num>
                        <m:r>
                          <a:rPr lang="en-US" altLang="zh-CN" sz="3200" b="0" i="1" smtClean="0">
                            <a:latin typeface="Cambria Math" panose="02040503050406030204" pitchFamily="18" charset="0"/>
                          </a:rPr>
                          <m:t>𝑋</m:t>
                        </m:r>
                      </m:num>
                      <m:den>
                        <m:rad>
                          <m:radPr>
                            <m:degHide m:val="on"/>
                            <m:ctrlPr>
                              <a:rPr lang="en-US" altLang="zh-CN" sz="3200" b="0" i="1" smtClean="0">
                                <a:latin typeface="Cambria Math" panose="02040503050406030204" pitchFamily="18" charset="0"/>
                              </a:rPr>
                            </m:ctrlPr>
                          </m:radPr>
                          <m:deg/>
                          <m:e>
                            <m:r>
                              <a:rPr lang="en-US" altLang="zh-CN" sz="3200" b="0" i="1" smtClean="0">
                                <a:latin typeface="Cambria Math" panose="02040503050406030204" pitchFamily="18" charset="0"/>
                              </a:rPr>
                              <m:t>𝑌</m:t>
                            </m:r>
                            <m:r>
                              <a:rPr lang="en-US" altLang="zh-CN" sz="3200" b="0" i="1" smtClean="0">
                                <a:latin typeface="Cambria Math" panose="02040503050406030204" pitchFamily="18" charset="0"/>
                              </a:rPr>
                              <m:t>/</m:t>
                            </m:r>
                            <m:r>
                              <a:rPr lang="en-US" altLang="zh-CN" sz="3200" b="0" i="1" smtClean="0">
                                <a:latin typeface="Cambria Math" panose="02040503050406030204" pitchFamily="18" charset="0"/>
                              </a:rPr>
                              <m:t>𝑛</m:t>
                            </m:r>
                          </m:e>
                        </m:rad>
                      </m:den>
                    </m:f>
                    <m:r>
                      <a:rPr lang="en-US" altLang="zh-CN" sz="3200" i="1">
                        <a:latin typeface="Cambria Math" panose="02040503050406030204" pitchFamily="18" charset="0"/>
                        <a:ea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𝑡</m:t>
                    </m:r>
                    <m:d>
                      <m:dPr>
                        <m:ctrlPr>
                          <a:rPr lang="en-US" altLang="zh-CN" sz="3200" i="1">
                            <a:latin typeface="Cambria Math" panose="02040503050406030204" pitchFamily="18" charset="0"/>
                            <a:ea typeface="Cambria Math" panose="02040503050406030204" pitchFamily="18" charset="0"/>
                          </a:rPr>
                        </m:ctrlPr>
                      </m:dPr>
                      <m:e>
                        <m:r>
                          <a:rPr lang="en-US" altLang="zh-CN" sz="3200" b="0" i="1" smtClean="0">
                            <a:latin typeface="Cambria Math" panose="02040503050406030204" pitchFamily="18" charset="0"/>
                            <a:ea typeface="Cambria Math" panose="02040503050406030204" pitchFamily="18" charset="0"/>
                          </a:rPr>
                          <m:t>𝑛</m:t>
                        </m:r>
                      </m:e>
                    </m:d>
                    <m:r>
                      <a:rPr lang="en-US" altLang="zh-CN" sz="3200" i="1">
                        <a:latin typeface="Cambria Math" panose="02040503050406030204" pitchFamily="18" charset="0"/>
                        <a:ea typeface="Cambria Math" panose="02040503050406030204" pitchFamily="18" charset="0"/>
                      </a:rPr>
                      <m:t>=</m:t>
                    </m:r>
                    <m:f>
                      <m:fPr>
                        <m:ctrlPr>
                          <a:rPr lang="en-US" altLang="zh-CN" sz="3200" i="1">
                            <a:latin typeface="Cambria Math" panose="02040503050406030204" pitchFamily="18" charset="0"/>
                            <a:ea typeface="Cambria Math" panose="02040503050406030204" pitchFamily="18" charset="0"/>
                          </a:rPr>
                        </m:ctrlPr>
                      </m:fPr>
                      <m:num>
                        <m:r>
                          <m:rPr>
                            <m:sty m:val="p"/>
                          </m:rPr>
                          <a:rPr lang="el-GR" altLang="zh-CN" sz="3200" i="1">
                            <a:latin typeface="Cambria Math" panose="02040503050406030204" pitchFamily="18" charset="0"/>
                            <a:ea typeface="Cambria Math" panose="02040503050406030204" pitchFamily="18" charset="0"/>
                          </a:rPr>
                          <m:t>Γ</m:t>
                        </m:r>
                        <m:d>
                          <m:dPr>
                            <m:ctrlPr>
                              <a:rPr lang="el-GR" altLang="zh-CN" sz="3200" i="1">
                                <a:latin typeface="Cambria Math" panose="02040503050406030204" pitchFamily="18" charset="0"/>
                                <a:ea typeface="Cambria Math" panose="02040503050406030204" pitchFamily="18" charset="0"/>
                              </a:rPr>
                            </m:ctrlPr>
                          </m:dPr>
                          <m:e>
                            <m:f>
                              <m:fPr>
                                <m:ctrlPr>
                                  <a:rPr lang="el-GR" altLang="zh-CN" sz="3200" i="1">
                                    <a:latin typeface="Cambria Math" panose="02040503050406030204" pitchFamily="18" charset="0"/>
                                    <a:ea typeface="Cambria Math" panose="02040503050406030204" pitchFamily="18" charset="0"/>
                                  </a:rPr>
                                </m:ctrlPr>
                              </m:fPr>
                              <m:num>
                                <m:r>
                                  <a:rPr lang="en-US" altLang="zh-CN" sz="3200" b="0" i="1" smtClean="0">
                                    <a:latin typeface="Cambria Math" panose="02040503050406030204" pitchFamily="18" charset="0"/>
                                    <a:ea typeface="Cambria Math" panose="02040503050406030204" pitchFamily="18" charset="0"/>
                                  </a:rPr>
                                  <m:t>𝑛</m:t>
                                </m:r>
                                <m:r>
                                  <a:rPr lang="en-US" altLang="zh-CN" sz="3200" b="0" i="1" smtClean="0">
                                    <a:latin typeface="Cambria Math" panose="02040503050406030204" pitchFamily="18" charset="0"/>
                                    <a:ea typeface="Cambria Math" panose="02040503050406030204" pitchFamily="18" charset="0"/>
                                  </a:rPr>
                                  <m:t>+1</m:t>
                                </m:r>
                              </m:num>
                              <m:den>
                                <m:r>
                                  <a:rPr lang="en-US" altLang="zh-CN" sz="3200" i="1">
                                    <a:latin typeface="Cambria Math" panose="02040503050406030204" pitchFamily="18" charset="0"/>
                                    <a:ea typeface="Cambria Math" panose="02040503050406030204" pitchFamily="18" charset="0"/>
                                  </a:rPr>
                                  <m:t>2</m:t>
                                </m:r>
                              </m:den>
                            </m:f>
                          </m:e>
                        </m:d>
                      </m:num>
                      <m:den>
                        <m:rad>
                          <m:radPr>
                            <m:degHide m:val="on"/>
                            <m:ctrlPr>
                              <a:rPr lang="en-US" altLang="zh-CN" sz="3200" i="1">
                                <a:latin typeface="Cambria Math" panose="02040503050406030204" pitchFamily="18" charset="0"/>
                                <a:ea typeface="Cambria Math" panose="02040503050406030204" pitchFamily="18" charset="0"/>
                              </a:rPr>
                            </m:ctrlPr>
                          </m:radPr>
                          <m:deg/>
                          <m:e>
                            <m:r>
                              <a:rPr lang="zh-CN" altLang="en-US" sz="3200" i="1">
                                <a:latin typeface="Cambria Math" panose="02040503050406030204" pitchFamily="18" charset="0"/>
                                <a:ea typeface="Cambria Math" panose="02040503050406030204" pitchFamily="18" charset="0"/>
                              </a:rPr>
                              <m:t>𝜋</m:t>
                            </m:r>
                            <m:r>
                              <a:rPr lang="en-US" altLang="zh-CN" sz="3200" b="0" i="1" smtClean="0">
                                <a:latin typeface="Cambria Math" panose="02040503050406030204" pitchFamily="18" charset="0"/>
                                <a:ea typeface="Cambria Math" panose="02040503050406030204" pitchFamily="18" charset="0"/>
                              </a:rPr>
                              <m:t>𝑛</m:t>
                            </m:r>
                          </m:e>
                        </m:rad>
                        <m:r>
                          <m:rPr>
                            <m:sty m:val="p"/>
                          </m:rPr>
                          <a:rPr lang="el-GR" altLang="zh-CN" sz="3200" i="1">
                            <a:latin typeface="Cambria Math" panose="02040503050406030204" pitchFamily="18" charset="0"/>
                            <a:ea typeface="Cambria Math" panose="02040503050406030204" pitchFamily="18" charset="0"/>
                          </a:rPr>
                          <m:t>Γ</m:t>
                        </m:r>
                        <m:d>
                          <m:dPr>
                            <m:ctrlPr>
                              <a:rPr lang="el-GR" altLang="zh-CN" sz="3200" i="1">
                                <a:latin typeface="Cambria Math" panose="02040503050406030204" pitchFamily="18" charset="0"/>
                                <a:ea typeface="Cambria Math" panose="02040503050406030204" pitchFamily="18" charset="0"/>
                              </a:rPr>
                            </m:ctrlPr>
                          </m:dPr>
                          <m:e>
                            <m:f>
                              <m:fPr>
                                <m:ctrlPr>
                                  <a:rPr lang="el-GR" altLang="zh-CN" sz="3200" i="1">
                                    <a:latin typeface="Cambria Math" panose="02040503050406030204" pitchFamily="18" charset="0"/>
                                    <a:ea typeface="Cambria Math" panose="02040503050406030204" pitchFamily="18" charset="0"/>
                                  </a:rPr>
                                </m:ctrlPr>
                              </m:fPr>
                              <m:num>
                                <m:r>
                                  <a:rPr lang="en-US" altLang="zh-CN" sz="3200" b="0" i="1" smtClean="0">
                                    <a:latin typeface="Cambria Math" panose="02040503050406030204" pitchFamily="18" charset="0"/>
                                    <a:ea typeface="Cambria Math" panose="02040503050406030204" pitchFamily="18" charset="0"/>
                                  </a:rPr>
                                  <m:t>𝑛</m:t>
                                </m:r>
                              </m:num>
                              <m:den>
                                <m:r>
                                  <a:rPr lang="en-US" altLang="zh-CN" sz="3200" i="1">
                                    <a:latin typeface="Cambria Math" panose="02040503050406030204" pitchFamily="18" charset="0"/>
                                    <a:ea typeface="Cambria Math" panose="02040503050406030204" pitchFamily="18" charset="0"/>
                                  </a:rPr>
                                  <m:t>2</m:t>
                                </m:r>
                              </m:den>
                            </m:f>
                          </m:e>
                        </m:d>
                      </m:den>
                    </m:f>
                    <m:sSup>
                      <m:sSupPr>
                        <m:ctrlPr>
                          <a:rPr lang="en-US" altLang="zh-CN" sz="3200" i="1">
                            <a:latin typeface="Cambria Math" panose="02040503050406030204" pitchFamily="18" charset="0"/>
                            <a:ea typeface="Cambria Math" panose="02040503050406030204" pitchFamily="18" charset="0"/>
                          </a:rPr>
                        </m:ctrlPr>
                      </m:sSupPr>
                      <m:e>
                        <m:d>
                          <m:dPr>
                            <m:ctrlPr>
                              <a:rPr lang="en-US" altLang="zh-CN" sz="3200" i="1">
                                <a:latin typeface="Cambria Math" panose="02040503050406030204" pitchFamily="18" charset="0"/>
                                <a:ea typeface="Cambria Math" panose="02040503050406030204" pitchFamily="18" charset="0"/>
                              </a:rPr>
                            </m:ctrlPr>
                          </m:dPr>
                          <m:e>
                            <m:r>
                              <a:rPr lang="en-US" altLang="zh-CN" sz="3200" i="1">
                                <a:latin typeface="Cambria Math" panose="02040503050406030204" pitchFamily="18" charset="0"/>
                                <a:ea typeface="Cambria Math" panose="02040503050406030204" pitchFamily="18" charset="0"/>
                              </a:rPr>
                              <m:t>1+</m:t>
                            </m:r>
                            <m:f>
                              <m:fPr>
                                <m:ctrlPr>
                                  <a:rPr lang="en-US" altLang="zh-CN" sz="3200" i="1">
                                    <a:latin typeface="Cambria Math" panose="02040503050406030204" pitchFamily="18" charset="0"/>
                                    <a:ea typeface="Cambria Math" panose="02040503050406030204" pitchFamily="18" charset="0"/>
                                  </a:rPr>
                                </m:ctrlPr>
                              </m:fPr>
                              <m:num>
                                <m:sSup>
                                  <m:sSupPr>
                                    <m:ctrlPr>
                                      <a:rPr lang="en-US" altLang="zh-CN" sz="3200" i="1">
                                        <a:latin typeface="Cambria Math" panose="02040503050406030204" pitchFamily="18" charset="0"/>
                                        <a:ea typeface="Cambria Math" panose="02040503050406030204" pitchFamily="18" charset="0"/>
                                      </a:rPr>
                                    </m:ctrlPr>
                                  </m:sSupPr>
                                  <m:e>
                                    <m:r>
                                      <a:rPr lang="en-US" altLang="zh-CN" sz="3200" b="0" i="1" smtClean="0">
                                        <a:latin typeface="Cambria Math" panose="02040503050406030204" pitchFamily="18" charset="0"/>
                                        <a:ea typeface="Cambria Math" panose="02040503050406030204" pitchFamily="18" charset="0"/>
                                      </a:rPr>
                                      <m:t>𝑡</m:t>
                                    </m:r>
                                  </m:e>
                                  <m:sup>
                                    <m:r>
                                      <a:rPr lang="en-US" altLang="zh-CN" sz="3200" i="1">
                                        <a:latin typeface="Cambria Math" panose="02040503050406030204" pitchFamily="18" charset="0"/>
                                        <a:ea typeface="Cambria Math" panose="02040503050406030204" pitchFamily="18" charset="0"/>
                                      </a:rPr>
                                      <m:t>2</m:t>
                                    </m:r>
                                  </m:sup>
                                </m:sSup>
                              </m:num>
                              <m:den>
                                <m:r>
                                  <a:rPr lang="en-US" altLang="zh-CN" sz="3200" b="0" i="1" smtClean="0">
                                    <a:latin typeface="Cambria Math" panose="02040503050406030204" pitchFamily="18" charset="0"/>
                                    <a:ea typeface="Cambria Math" panose="02040503050406030204" pitchFamily="18" charset="0"/>
                                  </a:rPr>
                                  <m:t>𝑛</m:t>
                                </m:r>
                              </m:den>
                            </m:f>
                          </m:e>
                        </m:d>
                      </m:e>
                      <m:sup>
                        <m:r>
                          <a:rPr lang="en-US" altLang="zh-CN" sz="3200" i="1">
                            <a:latin typeface="Cambria Math" panose="02040503050406030204" pitchFamily="18" charset="0"/>
                            <a:ea typeface="Cambria Math" panose="02040503050406030204" pitchFamily="18" charset="0"/>
                          </a:rPr>
                          <m:t>−</m:t>
                        </m:r>
                        <m:f>
                          <m:fPr>
                            <m:ctrlPr>
                              <a:rPr lang="en-US" altLang="zh-CN" sz="3200" i="1" smtClean="0">
                                <a:latin typeface="Cambria Math" panose="02040503050406030204" pitchFamily="18" charset="0"/>
                                <a:ea typeface="Cambria Math" panose="02040503050406030204" pitchFamily="18" charset="0"/>
                              </a:rPr>
                            </m:ctrlPr>
                          </m:fPr>
                          <m:num>
                            <m:r>
                              <a:rPr lang="en-US" altLang="zh-CN" sz="3200" i="1">
                                <a:latin typeface="Cambria Math" panose="02040503050406030204" pitchFamily="18" charset="0"/>
                                <a:ea typeface="Cambria Math" panose="02040503050406030204" pitchFamily="18" charset="0"/>
                              </a:rPr>
                              <m:t>𝑛</m:t>
                            </m:r>
                            <m:r>
                              <a:rPr lang="en-US" altLang="zh-CN" sz="3200" i="1">
                                <a:latin typeface="Cambria Math" panose="02040503050406030204" pitchFamily="18" charset="0"/>
                                <a:ea typeface="Cambria Math" panose="02040503050406030204" pitchFamily="18" charset="0"/>
                              </a:rPr>
                              <m:t>+1</m:t>
                            </m:r>
                          </m:num>
                          <m:den>
                            <m:r>
                              <a:rPr lang="en-US" altLang="zh-CN" sz="3200" b="0" i="1" smtClean="0">
                                <a:latin typeface="Cambria Math" panose="02040503050406030204" pitchFamily="18" charset="0"/>
                                <a:ea typeface="Cambria Math" panose="02040503050406030204" pitchFamily="18" charset="0"/>
                              </a:rPr>
                              <m:t>2</m:t>
                            </m:r>
                          </m:den>
                        </m:f>
                      </m:sup>
                    </m:sSup>
                  </m:oMath>
                </a14:m>
                <a:endParaRPr lang="en-US" altLang="zh-CN" sz="3600" dirty="0"/>
              </a:p>
            </p:txBody>
          </p:sp>
        </mc:Choice>
        <mc:Fallback xmlns="">
          <p:sp>
            <p:nvSpPr>
              <p:cNvPr id="9" name="文本框 8"/>
              <p:cNvSpPr txBox="1">
                <a:spLocks noRot="1" noChangeAspect="1" noMove="1" noResize="1" noEditPoints="1" noAdjustHandles="1" noChangeArrowheads="1" noChangeShapeType="1" noTextEdit="1"/>
              </p:cNvSpPr>
              <p:nvPr/>
            </p:nvSpPr>
            <p:spPr>
              <a:xfrm>
                <a:off x="899592" y="3933056"/>
                <a:ext cx="7056784" cy="1230593"/>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3088247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https://timgsa.baidu.com/timg?image&amp;quality=80&amp;size=b9999_10000&amp;sec=1527873820256&amp;di=cf43341f9b1d64ca5f3f71c644d12314&amp;imgtype=0&amp;src=http%3A%2F%2Fwww.tinysoft.com.cn%2FResource%2FTSDN%2Fmedia2012-11-14%2Fimage32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1843" y="1268760"/>
            <a:ext cx="4274779" cy="3421274"/>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B3C9E783-F688-4FED-8835-84EC753D48BF}"/>
              </a:ext>
            </a:extLst>
          </p:cNvPr>
          <p:cNvSpPr txBox="1">
            <a:spLocks noChangeArrowheads="1"/>
          </p:cNvSpPr>
          <p:nvPr/>
        </p:nvSpPr>
        <p:spPr bwMode="auto">
          <a:xfrm>
            <a:off x="720000" y="1440000"/>
            <a:ext cx="25196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单总体</a:t>
            </a:r>
            <a:r>
              <a:rPr lang="en-US" altLang="zh-CN" sz="3200" dirty="0">
                <a:latin typeface="微软雅黑" panose="020B0503020204020204" pitchFamily="34" charset="-122"/>
                <a:ea typeface="微软雅黑" panose="020B0503020204020204" pitchFamily="34" charset="-122"/>
              </a:rPr>
              <a:t>t</a:t>
            </a:r>
            <a:r>
              <a:rPr lang="zh-CN" altLang="en-US" sz="3200" dirty="0">
                <a:latin typeface="微软雅黑" panose="020B0503020204020204" pitchFamily="34" charset="-122"/>
                <a:ea typeface="微软雅黑" panose="020B0503020204020204" pitchFamily="34" charset="-122"/>
              </a:rPr>
              <a:t>检验</a:t>
            </a:r>
          </a:p>
        </p:txBody>
      </p:sp>
      <mc:AlternateContent xmlns:mc="http://schemas.openxmlformats.org/markup-compatibility/2006" xmlns:a14="http://schemas.microsoft.com/office/drawing/2010/main">
        <mc:Choice Requires="a14">
          <p:sp>
            <p:nvSpPr>
              <p:cNvPr id="2" name="矩形 1">
                <a:extLst>
                  <a:ext uri="{FF2B5EF4-FFF2-40B4-BE49-F238E27FC236}">
                    <a16:creationId xmlns:a16="http://schemas.microsoft.com/office/drawing/2014/main" id="{C53DA8FC-C4BA-49F8-8D49-578BA5BE6082}"/>
                  </a:ext>
                </a:extLst>
              </p:cNvPr>
              <p:cNvSpPr/>
              <p:nvPr/>
            </p:nvSpPr>
            <p:spPr>
              <a:xfrm>
                <a:off x="720000" y="2340000"/>
                <a:ext cx="3528392" cy="2308324"/>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总体服从正态分布，其总体标准差</a:t>
                </a:r>
                <a:r>
                  <a:rPr lang="en-US" altLang="zh-CN" sz="2400" dirty="0">
                    <a:latin typeface="微软雅黑" panose="020B0503020204020204" pitchFamily="34" charset="-122"/>
                    <a:ea typeface="微软雅黑" panose="020B0503020204020204" pitchFamily="34" charset="-122"/>
                  </a:rPr>
                  <a:t>σ</a:t>
                </a:r>
                <a:r>
                  <a:rPr lang="zh-CN" altLang="en-US" sz="2400" dirty="0">
                    <a:latin typeface="微软雅黑" panose="020B0503020204020204" pitchFamily="34" charset="-122"/>
                    <a:ea typeface="微软雅黑" panose="020B0503020204020204" pitchFamily="34" charset="-122"/>
                  </a:rPr>
                  <a:t>未知，关于均值</a:t>
                </a:r>
                <a:r>
                  <a:rPr lang="en-US" altLang="zh-CN" sz="2400" dirty="0">
                    <a:latin typeface="微软雅黑" panose="020B0503020204020204" pitchFamily="34" charset="-122"/>
                    <a:ea typeface="微软雅黑" panose="020B0503020204020204" pitchFamily="34" charset="-122"/>
                  </a:rPr>
                  <a:t>μ</a:t>
                </a:r>
                <a:r>
                  <a:rPr lang="zh-CN" altLang="en-US" sz="2400" dirty="0">
                    <a:latin typeface="微软雅黑" panose="020B0503020204020204" pitchFamily="34" charset="-122"/>
                    <a:ea typeface="微软雅黑" panose="020B0503020204020204" pitchFamily="34" charset="-122"/>
                  </a:rPr>
                  <a:t>进行检验</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零假设</a:t>
                </a: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a:t>
                </a:r>
                <a:r>
                  <a:rPr lang="en-US" altLang="zh-CN" sz="2400" dirty="0">
                    <a:latin typeface="微软雅黑" panose="020B0503020204020204" pitchFamily="34" charset="-122"/>
                    <a:ea typeface="微软雅黑" panose="020B0503020204020204" pitchFamily="34" charset="-122"/>
                  </a:rPr>
                  <a:t> : </a:t>
                </a:r>
                <a14:m>
                  <m:oMath xmlns:m="http://schemas.openxmlformats.org/officeDocument/2006/math">
                    <m:acc>
                      <m:accPr>
                        <m:chr m:val="̅"/>
                        <m:ctrlPr>
                          <a:rPr lang="en-US" altLang="zh-CN" sz="2400" i="1">
                            <a:latin typeface="Cambria Math" panose="02040503050406030204" pitchFamily="18" charset="0"/>
                          </a:rPr>
                        </m:ctrlPr>
                      </m:accPr>
                      <m:e>
                        <m:r>
                          <a:rPr lang="en-US" altLang="zh-CN" sz="2400" i="1">
                            <a:latin typeface="Cambria Math" panose="02040503050406030204" pitchFamily="18" charset="0"/>
                          </a:rPr>
                          <m:t>𝑋</m:t>
                        </m:r>
                      </m:e>
                    </m:acc>
                    <m:r>
                      <a:rPr lang="en-US" altLang="zh-CN" sz="2400" b="0" i="1" smtClean="0">
                        <a:latin typeface="Cambria Math" panose="02040503050406030204" pitchFamily="18" charset="0"/>
                      </a:rPr>
                      <m:t>−</m:t>
                    </m:r>
                    <m:r>
                      <m:rPr>
                        <m:nor/>
                      </m:rPr>
                      <a:rPr lang="zh-CN" altLang="en-US" sz="2400" dirty="0">
                        <a:latin typeface="微软雅黑" panose="020B0503020204020204" pitchFamily="34" charset="-122"/>
                        <a:ea typeface="微软雅黑" panose="020B0503020204020204" pitchFamily="34" charset="-122"/>
                      </a:rPr>
                      <m:t>𝜇</m:t>
                    </m:r>
                    <m:r>
                      <m:rPr>
                        <m:nor/>
                      </m:rPr>
                      <a:rPr lang="en-US" altLang="zh-CN" sz="2400" baseline="-25000" dirty="0">
                        <a:latin typeface="微软雅黑" panose="020B0503020204020204" pitchFamily="34" charset="-122"/>
                        <a:ea typeface="微软雅黑" panose="020B0503020204020204" pitchFamily="34" charset="-122"/>
                      </a:rPr>
                      <m:t>0</m:t>
                    </m:r>
                    <m:r>
                      <m:rPr>
                        <m:nor/>
                      </m:rPr>
                      <a:rPr lang="en-US" altLang="zh-CN" sz="2400" b="0" i="0" dirty="0" smtClean="0">
                        <a:latin typeface="微软雅黑" panose="020B0503020204020204" pitchFamily="34" charset="-122"/>
                        <a:ea typeface="微软雅黑" panose="020B0503020204020204" pitchFamily="34" charset="-122"/>
                      </a:rPr>
                      <m:t>=0</m:t>
                    </m:r>
                  </m:oMath>
                </a14:m>
                <a:endParaRPr lang="en-US" altLang="zh-CN" sz="2400" dirty="0">
                  <a:latin typeface="微软雅黑" panose="020B0503020204020204" pitchFamily="34" charset="-122"/>
                  <a:ea typeface="微软雅黑" panose="020B0503020204020204" pitchFamily="34" charset="-122"/>
                </a:endParaRPr>
              </a:p>
            </p:txBody>
          </p:sp>
        </mc:Choice>
        <mc:Fallback xmlns="">
          <p:sp>
            <p:nvSpPr>
              <p:cNvPr id="2" name="矩形 1">
                <a:extLst>
                  <a:ext uri="{FF2B5EF4-FFF2-40B4-BE49-F238E27FC236}">
                    <a16:creationId xmlns:a16="http://schemas.microsoft.com/office/drawing/2014/main" id="{C53DA8FC-C4BA-49F8-8D49-578BA5BE6082}"/>
                  </a:ext>
                </a:extLst>
              </p:cNvPr>
              <p:cNvSpPr>
                <a:spLocks noRot="1" noChangeAspect="1" noMove="1" noResize="1" noEditPoints="1" noAdjustHandles="1" noChangeArrowheads="1" noChangeShapeType="1" noTextEdit="1"/>
              </p:cNvSpPr>
              <p:nvPr/>
            </p:nvSpPr>
            <p:spPr>
              <a:xfrm>
                <a:off x="720000" y="2340000"/>
                <a:ext cx="3528392" cy="2308324"/>
              </a:xfrm>
              <a:prstGeom prst="rect">
                <a:avLst/>
              </a:prstGeom>
              <a:blipFill>
                <a:blip r:embed="rId4"/>
                <a:stretch>
                  <a:fillRect l="-2245" r="-691" b="-237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p:cNvSpPr txBox="1"/>
              <p:nvPr/>
            </p:nvSpPr>
            <p:spPr>
              <a:xfrm>
                <a:off x="5580112" y="5157192"/>
                <a:ext cx="3096344" cy="706732"/>
              </a:xfrm>
              <a:prstGeom prst="rect">
                <a:avLst/>
              </a:prstGeom>
              <a:noFill/>
            </p:spPr>
            <p:txBody>
              <a:bodyPr wrap="square" lIns="0" tIns="0" rIns="0" bIns="0" rtlCol="0">
                <a:spAutoFit/>
              </a:bodyPr>
              <a:lstStyle/>
              <a:p>
                <a:r>
                  <a:rPr lang="en-US" altLang="zh-CN" sz="2800" dirty="0"/>
                  <a:t> </a:t>
                </a:r>
                <a14:m>
                  <m:oMath xmlns:m="http://schemas.openxmlformats.org/officeDocument/2006/math">
                    <m:r>
                      <a:rPr lang="en-US" altLang="zh-CN" sz="2800" b="0" i="1" smtClean="0">
                        <a:latin typeface="Cambria Math" panose="02040503050406030204" pitchFamily="18" charset="0"/>
                      </a:rPr>
                      <m:t>𝑡</m:t>
                    </m:r>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rPr>
                        </m:ctrlPr>
                      </m:fPr>
                      <m:num>
                        <m:acc>
                          <m:accPr>
                            <m:chr m:val="̅"/>
                            <m:ctrlPr>
                              <a:rPr lang="en-US" altLang="zh-CN" sz="2800" b="0" i="1" smtClean="0">
                                <a:latin typeface="Cambria Math" panose="02040503050406030204" pitchFamily="18" charset="0"/>
                              </a:rPr>
                            </m:ctrlPr>
                          </m:accPr>
                          <m:e>
                            <m:r>
                              <a:rPr lang="en-US" altLang="zh-CN" sz="2800" i="1" smtClean="0">
                                <a:latin typeface="Cambria Math" panose="02040503050406030204" pitchFamily="18" charset="0"/>
                              </a:rPr>
                              <m:t>𝑋</m:t>
                            </m:r>
                          </m:e>
                        </m:acc>
                        <m:r>
                          <a:rPr lang="en-US" altLang="zh-CN" sz="2800" b="0" i="1" smtClean="0">
                            <a:latin typeface="Cambria Math" panose="02040503050406030204" pitchFamily="18" charset="0"/>
                          </a:rPr>
                          <m:t>−</m:t>
                        </m:r>
                        <m:r>
                          <a:rPr lang="zh-CN" altLang="en-US" sz="2800" b="0" i="1" smtClean="0">
                            <a:latin typeface="Cambria Math" panose="02040503050406030204" pitchFamily="18" charset="0"/>
                          </a:rPr>
                          <m:t>𝜇</m:t>
                        </m:r>
                        <m:r>
                          <a:rPr lang="en-US" altLang="zh-CN" sz="2800" i="1" baseline="-25000">
                            <a:latin typeface="Cambria Math" panose="02040503050406030204" pitchFamily="18" charset="0"/>
                          </a:rPr>
                          <m:t>0</m:t>
                        </m:r>
                      </m:num>
                      <m:den>
                        <m:r>
                          <a:rPr lang="zh-CN" altLang="en-US" sz="2800" b="0" i="1" smtClean="0">
                            <a:latin typeface="Cambria Math" panose="02040503050406030204" pitchFamily="18" charset="0"/>
                          </a:rPr>
                          <m:t>𝜎</m:t>
                        </m:r>
                        <m:r>
                          <a:rPr lang="en-US" altLang="zh-CN" sz="2800" b="0" i="1" smtClean="0">
                            <a:latin typeface="Cambria Math" panose="02040503050406030204" pitchFamily="18" charset="0"/>
                          </a:rPr>
                          <m:t>/</m:t>
                        </m:r>
                        <m:rad>
                          <m:radPr>
                            <m:degHide m:val="on"/>
                            <m:ctrlPr>
                              <a:rPr lang="en-US" altLang="zh-CN" sz="2800" b="0" i="1" smtClean="0">
                                <a:latin typeface="Cambria Math" panose="02040503050406030204" pitchFamily="18" charset="0"/>
                              </a:rPr>
                            </m:ctrlPr>
                          </m:radPr>
                          <m:deg/>
                          <m:e>
                            <m:r>
                              <a:rPr lang="en-US" altLang="zh-CN" sz="2800" b="0" i="1" smtClean="0">
                                <a:latin typeface="Cambria Math" panose="02040503050406030204" pitchFamily="18" charset="0"/>
                              </a:rPr>
                              <m:t>𝑛</m:t>
                            </m:r>
                          </m:e>
                        </m:rad>
                      </m:den>
                    </m:f>
                    <m:r>
                      <a:rPr lang="en-US" altLang="zh-CN" sz="2800" i="1">
                        <a:latin typeface="Cambria Math" panose="02040503050406030204" pitchFamily="18" charset="0"/>
                        <a:ea typeface="Cambria Math" panose="02040503050406030204" pitchFamily="18" charset="0"/>
                      </a:rPr>
                      <m:t>∼</m:t>
                    </m:r>
                    <m:r>
                      <a:rPr lang="en-US" altLang="zh-CN" sz="2800" i="1">
                        <a:latin typeface="Cambria Math" panose="02040503050406030204" pitchFamily="18" charset="0"/>
                        <a:ea typeface="Cambria Math" panose="02040503050406030204" pitchFamily="18" charset="0"/>
                      </a:rPr>
                      <m:t>𝑡</m:t>
                    </m:r>
                    <m:d>
                      <m:dPr>
                        <m:ctrlPr>
                          <a:rPr lang="en-US" altLang="zh-CN" sz="2800" i="1">
                            <a:latin typeface="Cambria Math" panose="02040503050406030204" pitchFamily="18" charset="0"/>
                            <a:ea typeface="Cambria Math" panose="02040503050406030204" pitchFamily="18" charset="0"/>
                          </a:rPr>
                        </m:ctrlPr>
                      </m:dPr>
                      <m:e>
                        <m:r>
                          <a:rPr lang="en-US" altLang="zh-CN" sz="2800" b="0" i="1" smtClean="0">
                            <a:latin typeface="Cambria Math" panose="02040503050406030204" pitchFamily="18" charset="0"/>
                            <a:ea typeface="Cambria Math" panose="02040503050406030204" pitchFamily="18" charset="0"/>
                          </a:rPr>
                          <m:t>𝑛</m:t>
                        </m:r>
                        <m:r>
                          <a:rPr lang="en-US" altLang="zh-CN" sz="2800" i="1">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1</m:t>
                        </m:r>
                      </m:e>
                    </m:d>
                  </m:oMath>
                </a14:m>
                <a:endParaRPr lang="en-US" altLang="zh-CN" sz="3200" dirty="0"/>
              </a:p>
            </p:txBody>
          </p:sp>
        </mc:Choice>
        <mc:Fallback xmlns="">
          <p:sp>
            <p:nvSpPr>
              <p:cNvPr id="8" name="文本框 7"/>
              <p:cNvSpPr txBox="1">
                <a:spLocks noRot="1" noChangeAspect="1" noMove="1" noResize="1" noEditPoints="1" noAdjustHandles="1" noChangeArrowheads="1" noChangeShapeType="1" noTextEdit="1"/>
              </p:cNvSpPr>
              <p:nvPr/>
            </p:nvSpPr>
            <p:spPr>
              <a:xfrm>
                <a:off x="5580112" y="5157192"/>
                <a:ext cx="3096344" cy="706732"/>
              </a:xfrm>
              <a:prstGeom prst="rect">
                <a:avLst/>
              </a:prstGeom>
              <a:blipFill>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953006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https://timgsa.baidu.com/timg?image&amp;quality=80&amp;size=b9999_10000&amp;sec=1527873820256&amp;di=cf43341f9b1d64ca5f3f71c644d12314&amp;imgtype=0&amp;src=http%3A%2F%2Fwww.tinysoft.com.cn%2FResource%2FTSDN%2Fmedia2012-11-14%2Fimage32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1843" y="1268760"/>
            <a:ext cx="4274779" cy="3421274"/>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B3C9E783-F688-4FED-8835-84EC753D48BF}"/>
              </a:ext>
            </a:extLst>
          </p:cNvPr>
          <p:cNvSpPr txBox="1">
            <a:spLocks noChangeArrowheads="1"/>
          </p:cNvSpPr>
          <p:nvPr/>
        </p:nvSpPr>
        <p:spPr bwMode="auto">
          <a:xfrm>
            <a:off x="720000" y="1440000"/>
            <a:ext cx="25196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单总体</a:t>
            </a:r>
            <a:r>
              <a:rPr lang="en-US" altLang="zh-CN" sz="3200" dirty="0">
                <a:latin typeface="微软雅黑" panose="020B0503020204020204" pitchFamily="34" charset="-122"/>
                <a:ea typeface="微软雅黑" panose="020B0503020204020204" pitchFamily="34" charset="-122"/>
              </a:rPr>
              <a:t>t</a:t>
            </a:r>
            <a:r>
              <a:rPr lang="zh-CN" altLang="en-US" sz="3200" dirty="0">
                <a:latin typeface="微软雅黑" panose="020B0503020204020204" pitchFamily="34" charset="-122"/>
                <a:ea typeface="微软雅黑" panose="020B0503020204020204" pitchFamily="34" charset="-122"/>
              </a:rPr>
              <a:t>检验</a:t>
            </a:r>
          </a:p>
        </p:txBody>
      </p:sp>
      <p:sp>
        <p:nvSpPr>
          <p:cNvPr id="2" name="矩形 1">
            <a:extLst>
              <a:ext uri="{FF2B5EF4-FFF2-40B4-BE49-F238E27FC236}">
                <a16:creationId xmlns:a16="http://schemas.microsoft.com/office/drawing/2014/main" id="{C53DA8FC-C4BA-49F8-8D49-578BA5BE6082}"/>
              </a:ext>
            </a:extLst>
          </p:cNvPr>
          <p:cNvSpPr/>
          <p:nvPr/>
        </p:nvSpPr>
        <p:spPr>
          <a:xfrm>
            <a:off x="720000" y="2340000"/>
            <a:ext cx="3528392" cy="2862322"/>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总体服从正态分布，其总体标准差</a:t>
            </a:r>
            <a:r>
              <a:rPr lang="en-US" altLang="zh-CN" sz="2400" dirty="0">
                <a:latin typeface="微软雅黑" panose="020B0503020204020204" pitchFamily="34" charset="-122"/>
                <a:ea typeface="微软雅黑" panose="020B0503020204020204" pitchFamily="34" charset="-122"/>
              </a:rPr>
              <a:t>σ</a:t>
            </a:r>
            <a:r>
              <a:rPr lang="zh-CN" altLang="en-US" sz="2400" dirty="0">
                <a:latin typeface="微软雅黑" panose="020B0503020204020204" pitchFamily="34" charset="-122"/>
                <a:ea typeface="微软雅黑" panose="020B0503020204020204" pitchFamily="34" charset="-122"/>
              </a:rPr>
              <a:t>未知，关于均值</a:t>
            </a:r>
            <a:r>
              <a:rPr lang="en-US" altLang="zh-CN" sz="2400" dirty="0">
                <a:latin typeface="微软雅黑" panose="020B0503020204020204" pitchFamily="34" charset="-122"/>
                <a:ea typeface="微软雅黑" panose="020B0503020204020204" pitchFamily="34" charset="-122"/>
              </a:rPr>
              <a:t>μ</a:t>
            </a:r>
            <a:r>
              <a:rPr lang="zh-CN" altLang="en-US" sz="2400" dirty="0">
                <a:latin typeface="微软雅黑" panose="020B0503020204020204" pitchFamily="34" charset="-122"/>
                <a:ea typeface="微软雅黑" panose="020B0503020204020204" pitchFamily="34" charset="-122"/>
              </a:rPr>
              <a:t>进行检验</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rPr>
              <a:t>t</a:t>
            </a:r>
            <a:r>
              <a:rPr lang="zh-CN" altLang="en-US" sz="2400" dirty="0">
                <a:latin typeface="微软雅黑" panose="020B0503020204020204" pitchFamily="34" charset="-122"/>
                <a:ea typeface="微软雅黑" panose="020B0503020204020204" pitchFamily="34" charset="-122"/>
              </a:rPr>
              <a:t>检验相对高斯检验更为保守</a:t>
            </a:r>
          </a:p>
        </p:txBody>
      </p:sp>
      <mc:AlternateContent xmlns:mc="http://schemas.openxmlformats.org/markup-compatibility/2006" xmlns:a14="http://schemas.microsoft.com/office/drawing/2010/main">
        <mc:Choice Requires="a14">
          <p:sp>
            <p:nvSpPr>
              <p:cNvPr id="8" name="文本框 7"/>
              <p:cNvSpPr txBox="1"/>
              <p:nvPr/>
            </p:nvSpPr>
            <p:spPr>
              <a:xfrm>
                <a:off x="5580112" y="5157192"/>
                <a:ext cx="3096344" cy="706732"/>
              </a:xfrm>
              <a:prstGeom prst="rect">
                <a:avLst/>
              </a:prstGeom>
              <a:noFill/>
            </p:spPr>
            <p:txBody>
              <a:bodyPr wrap="square" lIns="0" tIns="0" rIns="0" bIns="0" rtlCol="0">
                <a:spAutoFit/>
              </a:bodyPr>
              <a:lstStyle/>
              <a:p>
                <a:r>
                  <a:rPr lang="en-US" altLang="zh-CN" sz="2800" dirty="0"/>
                  <a:t> </a:t>
                </a:r>
                <a14:m>
                  <m:oMath xmlns:m="http://schemas.openxmlformats.org/officeDocument/2006/math">
                    <m:r>
                      <a:rPr lang="en-US" altLang="zh-CN" sz="2800" b="0" i="1" smtClean="0">
                        <a:latin typeface="Cambria Math" panose="02040503050406030204" pitchFamily="18" charset="0"/>
                      </a:rPr>
                      <m:t>𝑡</m:t>
                    </m:r>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rPr>
                        </m:ctrlPr>
                      </m:fPr>
                      <m:num>
                        <m:acc>
                          <m:accPr>
                            <m:chr m:val="̅"/>
                            <m:ctrlPr>
                              <a:rPr lang="en-US" altLang="zh-CN" sz="2800" b="0" i="1" smtClean="0">
                                <a:latin typeface="Cambria Math" panose="02040503050406030204" pitchFamily="18" charset="0"/>
                              </a:rPr>
                            </m:ctrlPr>
                          </m:accPr>
                          <m:e>
                            <m:r>
                              <a:rPr lang="en-US" altLang="zh-CN" sz="2800" i="1">
                                <a:latin typeface="Cambria Math" panose="02040503050406030204" pitchFamily="18" charset="0"/>
                              </a:rPr>
                              <m:t>𝑋</m:t>
                            </m:r>
                          </m:e>
                        </m:acc>
                        <m:r>
                          <a:rPr lang="en-US" altLang="zh-CN" sz="2800" b="0" i="1" smtClean="0">
                            <a:latin typeface="Cambria Math" panose="02040503050406030204" pitchFamily="18" charset="0"/>
                          </a:rPr>
                          <m:t>−</m:t>
                        </m:r>
                        <m:r>
                          <a:rPr lang="zh-CN" altLang="en-US" sz="2800" b="0" i="1" smtClean="0">
                            <a:latin typeface="Cambria Math" panose="02040503050406030204" pitchFamily="18" charset="0"/>
                          </a:rPr>
                          <m:t>𝜇</m:t>
                        </m:r>
                        <m:r>
                          <a:rPr lang="en-US" altLang="zh-CN" sz="2800" i="1" baseline="-25000">
                            <a:latin typeface="Cambria Math" panose="02040503050406030204" pitchFamily="18" charset="0"/>
                          </a:rPr>
                          <m:t>0</m:t>
                        </m:r>
                      </m:num>
                      <m:den>
                        <m:r>
                          <a:rPr lang="zh-CN" altLang="en-US" sz="2800" b="0" i="1" smtClean="0">
                            <a:latin typeface="Cambria Math" panose="02040503050406030204" pitchFamily="18" charset="0"/>
                          </a:rPr>
                          <m:t>𝜎</m:t>
                        </m:r>
                        <m:r>
                          <a:rPr lang="en-US" altLang="zh-CN" sz="2800" b="0" i="1" smtClean="0">
                            <a:latin typeface="Cambria Math" panose="02040503050406030204" pitchFamily="18" charset="0"/>
                          </a:rPr>
                          <m:t>/</m:t>
                        </m:r>
                        <m:rad>
                          <m:radPr>
                            <m:degHide m:val="on"/>
                            <m:ctrlPr>
                              <a:rPr lang="en-US" altLang="zh-CN" sz="2800" b="0" i="1" smtClean="0">
                                <a:latin typeface="Cambria Math" panose="02040503050406030204" pitchFamily="18" charset="0"/>
                              </a:rPr>
                            </m:ctrlPr>
                          </m:radPr>
                          <m:deg/>
                          <m:e>
                            <m:r>
                              <a:rPr lang="en-US" altLang="zh-CN" sz="2800" b="0" i="1" smtClean="0">
                                <a:latin typeface="Cambria Math" panose="02040503050406030204" pitchFamily="18" charset="0"/>
                              </a:rPr>
                              <m:t>𝑛</m:t>
                            </m:r>
                          </m:e>
                        </m:rad>
                      </m:den>
                    </m:f>
                    <m:r>
                      <a:rPr lang="en-US" altLang="zh-CN" sz="2800" i="1">
                        <a:latin typeface="Cambria Math" panose="02040503050406030204" pitchFamily="18" charset="0"/>
                        <a:ea typeface="Cambria Math" panose="02040503050406030204" pitchFamily="18" charset="0"/>
                      </a:rPr>
                      <m:t>∼</m:t>
                    </m:r>
                    <m:r>
                      <a:rPr lang="en-US" altLang="zh-CN" sz="2800" i="1">
                        <a:latin typeface="Cambria Math" panose="02040503050406030204" pitchFamily="18" charset="0"/>
                        <a:ea typeface="Cambria Math" panose="02040503050406030204" pitchFamily="18" charset="0"/>
                      </a:rPr>
                      <m:t>𝑡</m:t>
                    </m:r>
                    <m:d>
                      <m:dPr>
                        <m:ctrlPr>
                          <a:rPr lang="en-US" altLang="zh-CN" sz="2800" i="1">
                            <a:latin typeface="Cambria Math" panose="02040503050406030204" pitchFamily="18" charset="0"/>
                            <a:ea typeface="Cambria Math" panose="02040503050406030204" pitchFamily="18" charset="0"/>
                          </a:rPr>
                        </m:ctrlPr>
                      </m:dPr>
                      <m:e>
                        <m:r>
                          <a:rPr lang="en-US" altLang="zh-CN" sz="2800" b="0" i="1" smtClean="0">
                            <a:latin typeface="Cambria Math" panose="02040503050406030204" pitchFamily="18" charset="0"/>
                            <a:ea typeface="Cambria Math" panose="02040503050406030204" pitchFamily="18" charset="0"/>
                          </a:rPr>
                          <m:t>𝑛</m:t>
                        </m:r>
                        <m:r>
                          <a:rPr lang="en-US" altLang="zh-CN" sz="2800" i="1">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1</m:t>
                        </m:r>
                      </m:e>
                    </m:d>
                  </m:oMath>
                </a14:m>
                <a:endParaRPr lang="en-US" altLang="zh-CN" sz="3200" dirty="0"/>
              </a:p>
            </p:txBody>
          </p:sp>
        </mc:Choice>
        <mc:Fallback xmlns="">
          <p:sp>
            <p:nvSpPr>
              <p:cNvPr id="8" name="文本框 7"/>
              <p:cNvSpPr txBox="1">
                <a:spLocks noRot="1" noChangeAspect="1" noMove="1" noResize="1" noEditPoints="1" noAdjustHandles="1" noChangeArrowheads="1" noChangeShapeType="1" noTextEdit="1"/>
              </p:cNvSpPr>
              <p:nvPr/>
            </p:nvSpPr>
            <p:spPr>
              <a:xfrm>
                <a:off x="5580112" y="5157192"/>
                <a:ext cx="3096344" cy="706732"/>
              </a:xfrm>
              <a:prstGeom prst="rect">
                <a:avLst/>
              </a:prstGeom>
              <a:blipFill>
                <a:blip r:embed="rId4"/>
                <a:stretch>
                  <a:fillRect/>
                </a:stretch>
              </a:blipFill>
            </p:spPr>
            <p:txBody>
              <a:bodyPr/>
              <a:lstStyle/>
              <a:p>
                <a:r>
                  <a:rPr lang="zh-CN" altLang="en-US">
                    <a:noFill/>
                  </a:rPr>
                  <a:t> </a:t>
                </a:r>
              </a:p>
            </p:txBody>
          </p:sp>
        </mc:Fallback>
      </mc:AlternateContent>
      <p:cxnSp>
        <p:nvCxnSpPr>
          <p:cNvPr id="6" name="直接箭头连接符 5"/>
          <p:cNvCxnSpPr/>
          <p:nvPr/>
        </p:nvCxnSpPr>
        <p:spPr>
          <a:xfrm flipV="1">
            <a:off x="7596336" y="1570354"/>
            <a:ext cx="0" cy="1539292"/>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8652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pic2.zhimg.com/afa034d52962681db09b4dc1060f8075_r.jpg">
            <a:extLst>
              <a:ext uri="{FF2B5EF4-FFF2-40B4-BE49-F238E27FC236}">
                <a16:creationId xmlns:a16="http://schemas.microsoft.com/office/drawing/2014/main" id="{8D90AA60-D3FF-4866-84DD-163A6BAAD3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213" y="3573463"/>
            <a:ext cx="7991475" cy="201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9" name="文本框 1">
            <a:extLst>
              <a:ext uri="{FF2B5EF4-FFF2-40B4-BE49-F238E27FC236}">
                <a16:creationId xmlns:a16="http://schemas.microsoft.com/office/drawing/2014/main" id="{0CF46386-1C00-43C2-9AE9-31C68563AF44}"/>
              </a:ext>
            </a:extLst>
          </p:cNvPr>
          <p:cNvSpPr txBox="1">
            <a:spLocks noChangeArrowheads="1"/>
          </p:cNvSpPr>
          <p:nvPr/>
        </p:nvSpPr>
        <p:spPr bwMode="auto">
          <a:xfrm>
            <a:off x="827088" y="1412875"/>
            <a:ext cx="7345362" cy="193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过拟合</a:t>
            </a:r>
            <a:r>
              <a:rPr lang="en-US" altLang="zh-CN" sz="2400"/>
              <a:t>(Overfitting)</a:t>
            </a:r>
          </a:p>
          <a:p>
            <a:pPr>
              <a:spcBef>
                <a:spcPct val="0"/>
              </a:spcBef>
              <a:buFontTx/>
              <a:buNone/>
            </a:pPr>
            <a:r>
              <a:rPr lang="en-US" altLang="zh-CN" sz="1800"/>
              <a:t>         </a:t>
            </a:r>
            <a:r>
              <a:rPr lang="zh-CN" altLang="en-US" sz="1800"/>
              <a:t>学习器将训练样本自身的一些</a:t>
            </a:r>
            <a:r>
              <a:rPr lang="zh-CN" altLang="en-US" sz="1800">
                <a:solidFill>
                  <a:srgbClr val="FF0000"/>
                </a:solidFill>
              </a:rPr>
              <a:t>特有特点</a:t>
            </a:r>
            <a:r>
              <a:rPr lang="zh-CN" altLang="en-US" sz="1800"/>
              <a:t>作为所有潜在样本的</a:t>
            </a:r>
            <a:r>
              <a:rPr lang="zh-CN" altLang="en-US" sz="1800">
                <a:solidFill>
                  <a:srgbClr val="FF0000"/>
                </a:solidFill>
              </a:rPr>
              <a:t>一般性质</a:t>
            </a:r>
            <a:r>
              <a:rPr lang="zh-CN" altLang="en-US" sz="1800"/>
              <a:t>进行学习，导致模型泛化性能下降。</a:t>
            </a:r>
            <a:endParaRPr lang="en-US" altLang="zh-CN" sz="1800"/>
          </a:p>
          <a:p>
            <a:pPr>
              <a:spcBef>
                <a:spcPct val="0"/>
              </a:spcBef>
              <a:buFontTx/>
              <a:buNone/>
            </a:pPr>
            <a:r>
              <a:rPr lang="en-US" altLang="zh-CN" sz="1800"/>
              <a:t>         </a:t>
            </a:r>
            <a:r>
              <a:rPr lang="zh-CN" altLang="en-US" sz="1800"/>
              <a:t>表现：在训练集上表现很好，在测试集上表现很差</a:t>
            </a:r>
            <a:endParaRPr lang="en-US" altLang="zh-CN" sz="1800"/>
          </a:p>
          <a:p>
            <a:pPr>
              <a:spcBef>
                <a:spcPct val="0"/>
              </a:spcBef>
              <a:buFontTx/>
              <a:buNone/>
            </a:pPr>
            <a:r>
              <a:rPr lang="zh-CN" altLang="en-US" sz="2400"/>
              <a:t>欠拟合</a:t>
            </a:r>
            <a:r>
              <a:rPr lang="en-US" altLang="zh-CN" sz="2400"/>
              <a:t>(Underfitting)</a:t>
            </a:r>
          </a:p>
          <a:p>
            <a:pPr>
              <a:spcBef>
                <a:spcPct val="0"/>
              </a:spcBef>
              <a:buFontTx/>
              <a:buNone/>
            </a:pPr>
            <a:r>
              <a:rPr lang="en-US" altLang="zh-CN" sz="1800"/>
              <a:t>         </a:t>
            </a:r>
            <a:r>
              <a:rPr lang="zh-CN" altLang="en-US" sz="1800"/>
              <a:t>学习器对训练样本的一般性质未进行很好的学习</a:t>
            </a:r>
          </a:p>
        </p:txBody>
      </p:sp>
    </p:spTree>
    <p:extLst>
      <p:ext uri="{BB962C8B-B14F-4D97-AF65-F5344CB8AC3E}">
        <p14:creationId xmlns:p14="http://schemas.microsoft.com/office/powerpoint/2010/main" val="269909993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https://timgsa.baidu.com/timg?image&amp;quality=80&amp;size=b9999_10000&amp;sec=1527873820256&amp;di=cf43341f9b1d64ca5f3f71c644d12314&amp;imgtype=0&amp;src=http%3A%2F%2Fwww.tinysoft.com.cn%2FResource%2FTSDN%2Fmedia2012-11-14%2Fimage32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1843" y="1268760"/>
            <a:ext cx="4274779" cy="3421274"/>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B3C9E783-F688-4FED-8835-84EC753D48BF}"/>
              </a:ext>
            </a:extLst>
          </p:cNvPr>
          <p:cNvSpPr txBox="1">
            <a:spLocks noChangeArrowheads="1"/>
          </p:cNvSpPr>
          <p:nvPr/>
        </p:nvSpPr>
        <p:spPr bwMode="auto">
          <a:xfrm>
            <a:off x="720000" y="1440000"/>
            <a:ext cx="25196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单总体</a:t>
            </a:r>
            <a:r>
              <a:rPr lang="en-US" altLang="zh-CN" sz="3200" dirty="0">
                <a:latin typeface="微软雅黑" panose="020B0503020204020204" pitchFamily="34" charset="-122"/>
                <a:ea typeface="微软雅黑" panose="020B0503020204020204" pitchFamily="34" charset="-122"/>
              </a:rPr>
              <a:t>t</a:t>
            </a:r>
            <a:r>
              <a:rPr lang="zh-CN" altLang="en-US" sz="3200" dirty="0">
                <a:latin typeface="微软雅黑" panose="020B0503020204020204" pitchFamily="34" charset="-122"/>
                <a:ea typeface="微软雅黑" panose="020B0503020204020204" pitchFamily="34" charset="-122"/>
              </a:rPr>
              <a:t>检验</a:t>
            </a:r>
          </a:p>
        </p:txBody>
      </p:sp>
      <p:sp>
        <p:nvSpPr>
          <p:cNvPr id="2" name="矩形 1">
            <a:extLst>
              <a:ext uri="{FF2B5EF4-FFF2-40B4-BE49-F238E27FC236}">
                <a16:creationId xmlns:a16="http://schemas.microsoft.com/office/drawing/2014/main" id="{C53DA8FC-C4BA-49F8-8D49-578BA5BE6082}"/>
              </a:ext>
            </a:extLst>
          </p:cNvPr>
          <p:cNvSpPr/>
          <p:nvPr/>
        </p:nvSpPr>
        <p:spPr>
          <a:xfrm>
            <a:off x="720000" y="2340000"/>
            <a:ext cx="3528392" cy="224305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总体服从正态分布，其总体标准差</a:t>
            </a:r>
            <a:r>
              <a:rPr lang="en-US" altLang="zh-CN" sz="2400" dirty="0">
                <a:latin typeface="微软雅黑" panose="020B0503020204020204" pitchFamily="34" charset="-122"/>
                <a:ea typeface="微软雅黑" panose="020B0503020204020204" pitchFamily="34" charset="-122"/>
              </a:rPr>
              <a:t>σ</a:t>
            </a:r>
            <a:r>
              <a:rPr lang="zh-CN" altLang="en-US" sz="2400" dirty="0">
                <a:latin typeface="微软雅黑" panose="020B0503020204020204" pitchFamily="34" charset="-122"/>
                <a:ea typeface="微软雅黑" panose="020B0503020204020204" pitchFamily="34" charset="-122"/>
              </a:rPr>
              <a:t>未知，关于均值</a:t>
            </a:r>
            <a:r>
              <a:rPr lang="en-US" altLang="zh-CN" sz="2400" dirty="0">
                <a:latin typeface="微软雅黑" panose="020B0503020204020204" pitchFamily="34" charset="-122"/>
                <a:ea typeface="微软雅黑" panose="020B0503020204020204" pitchFamily="34" charset="-122"/>
              </a:rPr>
              <a:t>μ</a:t>
            </a:r>
            <a:r>
              <a:rPr lang="zh-CN" altLang="en-US" sz="2400" dirty="0">
                <a:latin typeface="微软雅黑" panose="020B0503020204020204" pitchFamily="34" charset="-122"/>
                <a:ea typeface="微软雅黑" panose="020B0503020204020204" pitchFamily="34" charset="-122"/>
              </a:rPr>
              <a:t>进行检验</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样本数量少</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如</a:t>
            </a:r>
            <a:r>
              <a:rPr lang="en-US" altLang="zh-CN" sz="2400" dirty="0">
                <a:latin typeface="微软雅黑" panose="020B0503020204020204" pitchFamily="34" charset="-122"/>
                <a:ea typeface="微软雅黑" panose="020B0503020204020204" pitchFamily="34" charset="-122"/>
              </a:rPr>
              <a:t>&lt;30)</a:t>
            </a:r>
            <a:endParaRPr lang="zh-CN" altLang="en-US" sz="2400"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5"/>
              <p:cNvSpPr txBox="1"/>
              <p:nvPr/>
            </p:nvSpPr>
            <p:spPr>
              <a:xfrm>
                <a:off x="5580112" y="5157192"/>
                <a:ext cx="3096344" cy="706732"/>
              </a:xfrm>
              <a:prstGeom prst="rect">
                <a:avLst/>
              </a:prstGeom>
              <a:noFill/>
            </p:spPr>
            <p:txBody>
              <a:bodyPr wrap="square" lIns="0" tIns="0" rIns="0" bIns="0" rtlCol="0">
                <a:spAutoFit/>
              </a:bodyPr>
              <a:lstStyle/>
              <a:p>
                <a:r>
                  <a:rPr lang="en-US" altLang="zh-CN" sz="2800" dirty="0"/>
                  <a:t> </a:t>
                </a:r>
                <a14:m>
                  <m:oMath xmlns:m="http://schemas.openxmlformats.org/officeDocument/2006/math">
                    <m:r>
                      <a:rPr lang="en-US" altLang="zh-CN" sz="2800" b="0" i="1" smtClean="0">
                        <a:latin typeface="Cambria Math" panose="02040503050406030204" pitchFamily="18" charset="0"/>
                      </a:rPr>
                      <m:t>𝑡</m:t>
                    </m:r>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rPr>
                        </m:ctrlPr>
                      </m:fPr>
                      <m:num>
                        <m:acc>
                          <m:accPr>
                            <m:chr m:val="̅"/>
                            <m:ctrlPr>
                              <a:rPr lang="en-US" altLang="zh-CN" sz="2800" b="0" i="1" smtClean="0">
                                <a:latin typeface="Cambria Math" panose="02040503050406030204" pitchFamily="18" charset="0"/>
                              </a:rPr>
                            </m:ctrlPr>
                          </m:accPr>
                          <m:e>
                            <m:r>
                              <a:rPr lang="en-US" altLang="zh-CN" sz="2800" i="1">
                                <a:latin typeface="Cambria Math" panose="02040503050406030204" pitchFamily="18" charset="0"/>
                              </a:rPr>
                              <m:t>𝑋</m:t>
                            </m:r>
                          </m:e>
                        </m:acc>
                        <m:r>
                          <a:rPr lang="en-US" altLang="zh-CN" sz="2800" b="0" i="1" smtClean="0">
                            <a:latin typeface="Cambria Math" panose="02040503050406030204" pitchFamily="18" charset="0"/>
                          </a:rPr>
                          <m:t>−</m:t>
                        </m:r>
                        <m:r>
                          <a:rPr lang="zh-CN" altLang="en-US" sz="2800" b="0" i="1" smtClean="0">
                            <a:latin typeface="Cambria Math" panose="02040503050406030204" pitchFamily="18" charset="0"/>
                          </a:rPr>
                          <m:t>𝜇</m:t>
                        </m:r>
                        <m:r>
                          <a:rPr lang="en-US" altLang="zh-CN" sz="2800" i="1" baseline="-25000">
                            <a:latin typeface="Cambria Math" panose="02040503050406030204" pitchFamily="18" charset="0"/>
                          </a:rPr>
                          <m:t>0</m:t>
                        </m:r>
                      </m:num>
                      <m:den>
                        <m:r>
                          <a:rPr lang="zh-CN" altLang="en-US" sz="2800" b="0" i="1" smtClean="0">
                            <a:latin typeface="Cambria Math" panose="02040503050406030204" pitchFamily="18" charset="0"/>
                          </a:rPr>
                          <m:t>𝜎</m:t>
                        </m:r>
                        <m:r>
                          <a:rPr lang="en-US" altLang="zh-CN" sz="2800" b="0" i="1" smtClean="0">
                            <a:latin typeface="Cambria Math" panose="02040503050406030204" pitchFamily="18" charset="0"/>
                          </a:rPr>
                          <m:t>/</m:t>
                        </m:r>
                        <m:rad>
                          <m:radPr>
                            <m:degHide m:val="on"/>
                            <m:ctrlPr>
                              <a:rPr lang="en-US" altLang="zh-CN" sz="2800" b="0" i="1" smtClean="0">
                                <a:latin typeface="Cambria Math" panose="02040503050406030204" pitchFamily="18" charset="0"/>
                              </a:rPr>
                            </m:ctrlPr>
                          </m:radPr>
                          <m:deg/>
                          <m:e>
                            <m:r>
                              <a:rPr lang="en-US" altLang="zh-CN" sz="2800" b="0" i="1" smtClean="0">
                                <a:latin typeface="Cambria Math" panose="02040503050406030204" pitchFamily="18" charset="0"/>
                              </a:rPr>
                              <m:t>𝑛</m:t>
                            </m:r>
                          </m:e>
                        </m:rad>
                      </m:den>
                    </m:f>
                    <m:r>
                      <a:rPr lang="en-US" altLang="zh-CN" sz="2800" i="1">
                        <a:latin typeface="Cambria Math" panose="02040503050406030204" pitchFamily="18" charset="0"/>
                        <a:ea typeface="Cambria Math" panose="02040503050406030204" pitchFamily="18" charset="0"/>
                      </a:rPr>
                      <m:t>∼</m:t>
                    </m:r>
                    <m:r>
                      <a:rPr lang="en-US" altLang="zh-CN" sz="2800" i="1">
                        <a:latin typeface="Cambria Math" panose="02040503050406030204" pitchFamily="18" charset="0"/>
                        <a:ea typeface="Cambria Math" panose="02040503050406030204" pitchFamily="18" charset="0"/>
                      </a:rPr>
                      <m:t>𝑡</m:t>
                    </m:r>
                    <m:d>
                      <m:dPr>
                        <m:ctrlPr>
                          <a:rPr lang="en-US" altLang="zh-CN" sz="2800" i="1">
                            <a:latin typeface="Cambria Math" panose="02040503050406030204" pitchFamily="18" charset="0"/>
                            <a:ea typeface="Cambria Math" panose="02040503050406030204" pitchFamily="18" charset="0"/>
                          </a:rPr>
                        </m:ctrlPr>
                      </m:dPr>
                      <m:e>
                        <m:r>
                          <a:rPr lang="en-US" altLang="zh-CN" sz="2800" b="0" i="1" smtClean="0">
                            <a:latin typeface="Cambria Math" panose="02040503050406030204" pitchFamily="18" charset="0"/>
                            <a:ea typeface="Cambria Math" panose="02040503050406030204" pitchFamily="18" charset="0"/>
                          </a:rPr>
                          <m:t>𝑛</m:t>
                        </m:r>
                        <m:r>
                          <a:rPr lang="en-US" altLang="zh-CN" sz="2800" i="1">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1</m:t>
                        </m:r>
                      </m:e>
                    </m:d>
                  </m:oMath>
                </a14:m>
                <a:endParaRPr lang="en-US" altLang="zh-CN" sz="3200" dirty="0"/>
              </a:p>
            </p:txBody>
          </p:sp>
        </mc:Choice>
        <mc:Fallback xmlns="">
          <p:sp>
            <p:nvSpPr>
              <p:cNvPr id="6" name="文本框 5"/>
              <p:cNvSpPr txBox="1">
                <a:spLocks noRot="1" noChangeAspect="1" noMove="1" noResize="1" noEditPoints="1" noAdjustHandles="1" noChangeArrowheads="1" noChangeShapeType="1" noTextEdit="1"/>
              </p:cNvSpPr>
              <p:nvPr/>
            </p:nvSpPr>
            <p:spPr>
              <a:xfrm>
                <a:off x="5580112" y="5157192"/>
                <a:ext cx="3096344" cy="706732"/>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4044921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8"/>
          <p:cNvSpPr txBox="1">
            <a:spLocks noChangeArrowheads="1"/>
          </p:cNvSpPr>
          <p:nvPr/>
        </p:nvSpPr>
        <p:spPr bwMode="auto">
          <a:xfrm>
            <a:off x="899592" y="2852936"/>
            <a:ext cx="7344815"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多次留出法</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交叉验证</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多个测试错误率数据</a:t>
            </a:r>
            <a:r>
              <a:rPr lang="el-GR" altLang="zh-CN" sz="2400" dirty="0"/>
              <a:t>ε </a:t>
            </a:r>
            <a:r>
              <a:rPr lang="en-US" altLang="zh-CN" sz="2400" baseline="-25000" dirty="0">
                <a:latin typeface="微软雅黑" panose="020B0503020204020204" pitchFamily="34" charset="-122"/>
                <a:ea typeface="微软雅黑" panose="020B0503020204020204" pitchFamily="34" charset="-122"/>
              </a:rPr>
              <a:t>1</a:t>
            </a:r>
            <a:r>
              <a:rPr lang="en-US" altLang="zh-CN" sz="2400" dirty="0">
                <a:latin typeface="微软雅黑" panose="020B0503020204020204" pitchFamily="34" charset="-122"/>
                <a:ea typeface="微软雅黑" panose="020B0503020204020204" pitchFamily="34" charset="-122"/>
              </a:rPr>
              <a:t>,</a:t>
            </a:r>
            <a:r>
              <a:rPr lang="el-GR" altLang="zh-CN" sz="2400" dirty="0">
                <a:latin typeface="微软雅黑" panose="020B0503020204020204" pitchFamily="34" charset="-122"/>
                <a:ea typeface="微软雅黑" panose="020B0503020204020204" pitchFamily="34" charset="-122"/>
              </a:rPr>
              <a:t> </a:t>
            </a:r>
            <a:r>
              <a:rPr lang="el-GR" altLang="zh-CN" sz="2400" dirty="0"/>
              <a:t>ε </a:t>
            </a:r>
            <a:r>
              <a:rPr lang="en-US" altLang="zh-CN" sz="2400" baseline="-25000" dirty="0">
                <a:latin typeface="微软雅黑" panose="020B0503020204020204" pitchFamily="34" charset="-122"/>
                <a:ea typeface="微软雅黑" panose="020B0503020204020204" pitchFamily="34" charset="-122"/>
              </a:rPr>
              <a:t>2</a:t>
            </a:r>
            <a:r>
              <a:rPr lang="en-US" altLang="zh-CN" sz="2400" dirty="0">
                <a:latin typeface="微软雅黑" panose="020B0503020204020204" pitchFamily="34" charset="-122"/>
                <a:ea typeface="微软雅黑" panose="020B0503020204020204" pitchFamily="34" charset="-122"/>
              </a:rPr>
              <a:t>,</a:t>
            </a:r>
            <a:r>
              <a:rPr lang="el-GR" altLang="zh-CN"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a:t>
            </a:r>
            <a:r>
              <a:rPr lang="el-GR" altLang="zh-CN" sz="2400" dirty="0">
                <a:latin typeface="微软雅黑" panose="020B0503020204020204" pitchFamily="34" charset="-122"/>
                <a:ea typeface="微软雅黑" panose="020B0503020204020204" pitchFamily="34" charset="-122"/>
              </a:rPr>
              <a:t> </a:t>
            </a:r>
            <a:r>
              <a:rPr lang="el-GR" altLang="zh-CN" sz="2400" dirty="0"/>
              <a:t>ε </a:t>
            </a:r>
            <a:r>
              <a:rPr lang="en-US" altLang="zh-CN" sz="2400" baseline="-25000" dirty="0">
                <a:latin typeface="微软雅黑" panose="020B0503020204020204" pitchFamily="34" charset="-122"/>
                <a:ea typeface="微软雅黑" panose="020B0503020204020204" pitchFamily="34" charset="-122"/>
              </a:rPr>
              <a:t>k</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认为测试错误率</a:t>
            </a:r>
            <a:r>
              <a:rPr lang="el-GR" altLang="zh-CN" sz="2400" dirty="0"/>
              <a:t>ε </a:t>
            </a:r>
            <a:r>
              <a:rPr lang="en-US" altLang="zh-CN" sz="2400" baseline="-25000" dirty="0" err="1">
                <a:latin typeface="微软雅黑" panose="020B0503020204020204" pitchFamily="34" charset="-122"/>
                <a:ea typeface="微软雅黑" panose="020B0503020204020204" pitchFamily="34" charset="-122"/>
              </a:rPr>
              <a:t>i</a:t>
            </a:r>
            <a:r>
              <a:rPr lang="zh-CN" altLang="en-US" sz="2400" dirty="0">
                <a:latin typeface="微软雅黑" panose="020B0503020204020204" pitchFamily="34" charset="-122"/>
                <a:ea typeface="微软雅黑" panose="020B0503020204020204" pitchFamily="34" charset="-122"/>
              </a:rPr>
              <a:t>是用于估计泛化错误率</a:t>
            </a:r>
            <a:r>
              <a:rPr lang="el-GR" altLang="zh-CN" sz="2400" dirty="0"/>
              <a:t>ε</a:t>
            </a:r>
            <a:r>
              <a:rPr lang="zh-CN" altLang="en-US" sz="2400" dirty="0">
                <a:latin typeface="微软雅黑" panose="020B0503020204020204" pitchFamily="34" charset="-122"/>
                <a:ea typeface="微软雅黑" panose="020B0503020204020204" pitchFamily="34" charset="-122"/>
              </a:rPr>
              <a:t>的样本</a:t>
            </a:r>
          </a:p>
        </p:txBody>
      </p:sp>
      <p:sp>
        <p:nvSpPr>
          <p:cNvPr id="3" name="文本框 2"/>
          <p:cNvSpPr txBox="1">
            <a:spLocks noChangeArrowheads="1"/>
          </p:cNvSpPr>
          <p:nvPr/>
        </p:nvSpPr>
        <p:spPr bwMode="auto">
          <a:xfrm>
            <a:off x="720000" y="1440000"/>
            <a:ext cx="331172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latin typeface="微软雅黑" panose="020B0503020204020204" pitchFamily="34" charset="-122"/>
                <a:ea typeface="微软雅黑" panose="020B0503020204020204" pitchFamily="34" charset="-122"/>
              </a:rPr>
              <a:t>K</a:t>
            </a:r>
            <a:r>
              <a:rPr lang="zh-CN" altLang="en-US" sz="3200" dirty="0">
                <a:latin typeface="微软雅黑" panose="020B0503020204020204" pitchFamily="34" charset="-122"/>
                <a:ea typeface="微软雅黑" panose="020B0503020204020204" pitchFamily="34" charset="-122"/>
              </a:rPr>
              <a:t>折假设检验</a:t>
            </a:r>
          </a:p>
        </p:txBody>
      </p:sp>
    </p:spTree>
    <p:extLst>
      <p:ext uri="{BB962C8B-B14F-4D97-AF65-F5344CB8AC3E}">
        <p14:creationId xmlns:p14="http://schemas.microsoft.com/office/powerpoint/2010/main" val="141186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imgsa.baidu.com/timg?image&amp;quality=80&amp;size=b9999_10000&amp;sec=1527873820256&amp;di=cf43341f9b1d64ca5f3f71c644d12314&amp;imgtype=0&amp;src=http%3A%2F%2Fwww.tinysoft.com.cn%2FResource%2FTSDN%2Fmedia2012-11-14%2Fimage32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9873" y="1581518"/>
            <a:ext cx="5724128" cy="458124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6" name="文本框 5"/>
              <p:cNvSpPr txBox="1"/>
              <p:nvPr/>
            </p:nvSpPr>
            <p:spPr>
              <a:xfrm>
                <a:off x="323528" y="2405198"/>
                <a:ext cx="3456384" cy="2933880"/>
              </a:xfrm>
              <a:prstGeom prst="rect">
                <a:avLst/>
              </a:prstGeom>
              <a:noFill/>
            </p:spPr>
            <p:txBody>
              <a:bodyPr wrap="square" lIns="0" tIns="0" rIns="0" bIns="0" rtlCol="0">
                <a:spAutoFit/>
              </a:bodyPr>
              <a:lstStyle/>
              <a:p>
                <a:pPr>
                  <a:lnSpc>
                    <a:spcPct val="150000"/>
                  </a:lnSpc>
                </a:pPr>
                <a:r>
                  <a:rPr lang="zh-CN" altLang="en-US" sz="2400" dirty="0"/>
                  <a:t> </a:t>
                </a:r>
                <a14:m>
                  <m:oMath xmlns:m="http://schemas.openxmlformats.org/officeDocument/2006/math">
                    <m:r>
                      <a:rPr lang="en-US" altLang="zh-CN" sz="2400" b="0" i="1" smtClean="0">
                        <a:latin typeface="Cambria Math" panose="02040503050406030204" pitchFamily="18" charset="0"/>
                      </a:rPr>
                      <m:t>𝐻</m:t>
                    </m:r>
                    <m:r>
                      <a:rPr lang="en-US" altLang="zh-CN" sz="2400" b="0" i="0" baseline="-25000" smtClean="0">
                        <a:latin typeface="Cambria Math" panose="02040503050406030204" pitchFamily="18" charset="0"/>
                      </a:rPr>
                      <m:t>0</m:t>
                    </m:r>
                    <m:r>
                      <a:rPr lang="en-US" altLang="zh-CN" sz="2400" b="0" i="1" baseline="-25000" smtClean="0">
                        <a:latin typeface="Cambria Math" panose="02040503050406030204" pitchFamily="18" charset="0"/>
                      </a:rPr>
                      <m:t> </m:t>
                    </m:r>
                    <m:r>
                      <a:rPr lang="en-US" altLang="zh-CN" sz="2400" b="0" i="1" smtClean="0">
                        <a:latin typeface="Cambria Math" panose="02040503050406030204" pitchFamily="18" charset="0"/>
                      </a:rPr>
                      <m:t>:</m:t>
                    </m:r>
                    <m:r>
                      <a:rPr lang="zh-CN" altLang="en-US" sz="2400" i="1">
                        <a:latin typeface="Cambria Math" panose="02040503050406030204" pitchFamily="18" charset="0"/>
                      </a:rPr>
                      <m:t>𝜇</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m:t>
                        </m:r>
                        <m:r>
                          <a:rPr lang="zh-CN" altLang="en-US" sz="2400" i="1">
                            <a:latin typeface="Cambria Math" panose="02040503050406030204" pitchFamily="18" charset="0"/>
                          </a:rPr>
                          <m:t>𝜂</m:t>
                        </m:r>
                      </m:e>
                      <m:sub>
                        <m:r>
                          <a:rPr lang="en-US" altLang="zh-CN" sz="2400" i="1">
                            <a:latin typeface="Cambria Math" panose="02040503050406030204" pitchFamily="18" charset="0"/>
                          </a:rPr>
                          <m:t>0</m:t>
                        </m:r>
                      </m:sub>
                    </m:sSub>
                    <m:r>
                      <a:rPr lang="en-US" altLang="zh-CN" sz="2400" i="1">
                        <a:latin typeface="Cambria Math" panose="02040503050406030204" pitchFamily="18" charset="0"/>
                      </a:rPr>
                      <m:t>=0</m:t>
                    </m:r>
                  </m:oMath>
                </a14:m>
                <a:endParaRPr lang="en-US" altLang="zh-CN" sz="2400" dirty="0"/>
              </a:p>
              <a:p>
                <a:pPr>
                  <a:lnSpc>
                    <a:spcPct val="150000"/>
                  </a:lnSpc>
                </a:pPr>
                <a:r>
                  <a:rPr lang="en-US" altLang="zh-CN" sz="2400" dirty="0"/>
                  <a:t> </a:t>
                </a:r>
                <a14:m>
                  <m:oMath xmlns:m="http://schemas.openxmlformats.org/officeDocument/2006/math">
                    <m:r>
                      <a:rPr lang="zh-CN" altLang="en-US" sz="2400" i="1" smtClean="0">
                        <a:latin typeface="Cambria Math" panose="02040503050406030204" pitchFamily="18" charset="0"/>
                      </a:rPr>
                      <m:t>𝜇</m:t>
                    </m:r>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1</m:t>
                        </m:r>
                      </m:num>
                      <m:den>
                        <m:r>
                          <a:rPr lang="en-US" altLang="zh-CN" sz="2400" i="1">
                            <a:latin typeface="Cambria Math" panose="02040503050406030204" pitchFamily="18" charset="0"/>
                          </a:rPr>
                          <m:t>𝑘</m:t>
                        </m:r>
                      </m:den>
                    </m:f>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𝑘</m:t>
                        </m:r>
                      </m:sup>
                      <m:e>
                        <m:sSub>
                          <m:sSubPr>
                            <m:ctrlPr>
                              <a:rPr lang="en-US" altLang="zh-CN" sz="2400" i="1">
                                <a:latin typeface="Cambria Math" panose="02040503050406030204" pitchFamily="18" charset="0"/>
                              </a:rPr>
                            </m:ctrlPr>
                          </m:sSubPr>
                          <m:e>
                            <m:r>
                              <a:rPr lang="zh-CN" altLang="el-GR" sz="2400" i="1" dirty="0" smtClean="0">
                                <a:latin typeface="Cambria Math" panose="02040503050406030204" pitchFamily="18" charset="0"/>
                                <a:ea typeface="Cambria Math" panose="02040503050406030204" pitchFamily="18" charset="0"/>
                              </a:rPr>
                              <m:t>𝜀</m:t>
                            </m:r>
                          </m:e>
                          <m:sub>
                            <m:r>
                              <a:rPr lang="en-US" altLang="zh-CN" sz="2400" i="1">
                                <a:latin typeface="Cambria Math" panose="02040503050406030204" pitchFamily="18" charset="0"/>
                              </a:rPr>
                              <m:t>𝑖</m:t>
                            </m:r>
                          </m:sub>
                        </m:sSub>
                      </m:e>
                    </m:nary>
                  </m:oMath>
                </a14:m>
                <a:endParaRPr lang="en-US" altLang="zh-CN" sz="2400" i="1" dirty="0">
                  <a:latin typeface="Cambria Math" panose="02040503050406030204" pitchFamily="18" charset="0"/>
                </a:endParaRPr>
              </a:p>
              <a:p>
                <a:pPr>
                  <a:lnSpc>
                    <a:spcPct val="150000"/>
                  </a:lnSpc>
                </a:pPr>
                <a:r>
                  <a:rPr lang="en-US" altLang="zh-CN" sz="2400" dirty="0"/>
                  <a:t> </a:t>
                </a:r>
                <a14:m>
                  <m:oMath xmlns:m="http://schemas.openxmlformats.org/officeDocument/2006/math">
                    <m:sSup>
                      <m:sSupPr>
                        <m:ctrlPr>
                          <a:rPr lang="en-US" altLang="zh-CN" sz="2400" i="1" smtClean="0">
                            <a:latin typeface="Cambria Math" panose="02040503050406030204" pitchFamily="18" charset="0"/>
                          </a:rPr>
                        </m:ctrlPr>
                      </m:sSupPr>
                      <m:e>
                        <m:r>
                          <a:rPr lang="zh-CN" altLang="en-US" sz="2400" b="0" i="1" smtClean="0">
                            <a:latin typeface="Cambria Math" panose="02040503050406030204" pitchFamily="18" charset="0"/>
                          </a:rPr>
                          <m:t>𝜎</m:t>
                        </m:r>
                      </m:e>
                      <m:sup>
                        <m:r>
                          <a:rPr lang="en-US" altLang="zh-CN" sz="2400" b="0" i="1" smtClean="0">
                            <a:latin typeface="Cambria Math" panose="02040503050406030204" pitchFamily="18" charset="0"/>
                          </a:rPr>
                          <m:t>2</m:t>
                        </m:r>
                      </m:sup>
                    </m:sSup>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1</m:t>
                        </m:r>
                      </m:num>
                      <m:den>
                        <m:r>
                          <a:rPr lang="en-US" altLang="zh-CN" sz="2400" i="1">
                            <a:latin typeface="Cambria Math" panose="02040503050406030204" pitchFamily="18" charset="0"/>
                          </a:rPr>
                          <m:t>𝑘</m:t>
                        </m:r>
                        <m:r>
                          <a:rPr lang="en-US" altLang="zh-CN" sz="2400" b="0" i="1" smtClean="0">
                            <a:latin typeface="Cambria Math" panose="02040503050406030204" pitchFamily="18" charset="0"/>
                          </a:rPr>
                          <m:t>−1</m:t>
                        </m:r>
                      </m:den>
                    </m:f>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𝑘</m:t>
                        </m:r>
                      </m:sup>
                      <m:e>
                        <m:sSup>
                          <m:sSupPr>
                            <m:ctrlPr>
                              <a:rPr lang="en-US" altLang="zh-CN" sz="2400" i="1" smtClean="0">
                                <a:latin typeface="Cambria Math" panose="02040503050406030204" pitchFamily="18" charset="0"/>
                              </a:rPr>
                            </m:ctrlPr>
                          </m:sSupPr>
                          <m:e>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m:rPr>
                                        <m:nor/>
                                      </m:rPr>
                                      <a:rPr lang="el-GR" altLang="zh-CN" sz="2400" dirty="0" smtClean="0">
                                        <a:latin typeface="Cambria Math" panose="02040503050406030204" pitchFamily="18" charset="0"/>
                                        <a:ea typeface="Cambria Math" panose="02040503050406030204" pitchFamily="18" charset="0"/>
                                      </a:rPr>
                                      <m:t>ε</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r>
                                  <a:rPr lang="zh-CN" altLang="en-US" sz="2400" i="1">
                                    <a:latin typeface="Cambria Math" panose="02040503050406030204" pitchFamily="18" charset="0"/>
                                  </a:rPr>
                                  <m:t>𝜇</m:t>
                                </m:r>
                              </m:e>
                            </m:d>
                          </m:e>
                          <m:sup>
                            <m:r>
                              <a:rPr lang="en-US" altLang="zh-CN" sz="2400" b="0" i="1" smtClean="0">
                                <a:latin typeface="Cambria Math" panose="02040503050406030204" pitchFamily="18" charset="0"/>
                              </a:rPr>
                              <m:t>2</m:t>
                            </m:r>
                          </m:sup>
                        </m:sSup>
                      </m:e>
                    </m:nary>
                  </m:oMath>
                </a14:m>
                <a:endParaRPr lang="zh-CN" altLang="en-US" sz="2400" dirty="0"/>
              </a:p>
              <a:p>
                <a:pPr>
                  <a:lnSpc>
                    <a:spcPct val="150000"/>
                  </a:lnSpc>
                </a:pPr>
                <a:r>
                  <a:rPr lang="en-US" altLang="zh-CN" sz="2400" dirty="0"/>
                  <a:t> </a:t>
                </a:r>
                <a14:m>
                  <m:oMath xmlns:m="http://schemas.openxmlformats.org/officeDocument/2006/math">
                    <m:sSub>
                      <m:sSubPr>
                        <m:ctrlPr>
                          <a:rPr lang="en-US" altLang="zh-CN" sz="2400" i="1" smtClean="0">
                            <a:latin typeface="Cambria Math" panose="02040503050406030204" pitchFamily="18" charset="0"/>
                          </a:rPr>
                        </m:ctrlPr>
                      </m:sSubPr>
                      <m:e>
                        <m:r>
                          <a:rPr lang="zh-CN" altLang="en-US" sz="2400" i="1">
                            <a:latin typeface="Cambria Math" panose="02040503050406030204" pitchFamily="18" charset="0"/>
                          </a:rPr>
                          <m:t>𝜏</m:t>
                        </m:r>
                      </m:e>
                      <m:sub>
                        <m:r>
                          <a:rPr lang="en-US" altLang="zh-CN" sz="2400" b="0" i="1" smtClean="0">
                            <a:latin typeface="Cambria Math" panose="02040503050406030204" pitchFamily="18" charset="0"/>
                          </a:rPr>
                          <m:t>𝑡</m:t>
                        </m:r>
                      </m:sub>
                    </m:sSub>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r>
                          <a:rPr lang="zh-CN" altLang="en-US" sz="2400" i="1">
                            <a:latin typeface="Cambria Math" panose="02040503050406030204" pitchFamily="18" charset="0"/>
                          </a:rPr>
                          <m:t>𝜇</m:t>
                        </m:r>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zh-CN" altLang="en-US" sz="2400" i="1">
                                <a:latin typeface="Cambria Math" panose="02040503050406030204" pitchFamily="18" charset="0"/>
                              </a:rPr>
                              <m:t>𝜂</m:t>
                            </m:r>
                          </m:e>
                          <m:sub>
                            <m:r>
                              <a:rPr lang="en-US" altLang="zh-CN" sz="2400" i="1">
                                <a:latin typeface="Cambria Math" panose="02040503050406030204" pitchFamily="18" charset="0"/>
                              </a:rPr>
                              <m:t>0</m:t>
                            </m:r>
                          </m:sub>
                        </m:sSub>
                      </m:num>
                      <m:den>
                        <m:r>
                          <a:rPr lang="zh-CN" altLang="en-US" sz="2400" i="1">
                            <a:latin typeface="Cambria Math" panose="02040503050406030204" pitchFamily="18" charset="0"/>
                          </a:rPr>
                          <m:t>𝜎</m:t>
                        </m:r>
                        <m:r>
                          <a:rPr lang="en-US" altLang="zh-CN" sz="2400" i="1">
                            <a:latin typeface="Cambria Math" panose="02040503050406030204" pitchFamily="18" charset="0"/>
                          </a:rPr>
                          <m:t>/</m:t>
                        </m:r>
                        <m:rad>
                          <m:radPr>
                            <m:degHide m:val="on"/>
                            <m:ctrlPr>
                              <a:rPr lang="en-US" altLang="zh-CN" sz="2400" i="1" smtClean="0">
                                <a:latin typeface="Cambria Math" panose="02040503050406030204" pitchFamily="18" charset="0"/>
                              </a:rPr>
                            </m:ctrlPr>
                          </m:radPr>
                          <m:deg/>
                          <m:e>
                            <m:r>
                              <a:rPr lang="en-US" altLang="zh-CN" sz="2400" b="0" i="1" smtClean="0">
                                <a:latin typeface="Cambria Math" panose="02040503050406030204" pitchFamily="18" charset="0"/>
                              </a:rPr>
                              <m:t>𝑘</m:t>
                            </m:r>
                          </m:e>
                        </m:rad>
                      </m:den>
                    </m:f>
                    <m:r>
                      <a:rPr lang="en-US" altLang="zh-CN" sz="2400" b="0" i="1" smtClean="0">
                        <a:latin typeface="Cambria Math" panose="02040503050406030204" pitchFamily="18" charset="0"/>
                        <a:ea typeface="Cambria Math" panose="02040503050406030204" pitchFamily="18" charset="0"/>
                      </a:rPr>
                      <m:t>~</m:t>
                    </m:r>
                    <m:r>
                      <a:rPr lang="en-US" altLang="zh-CN" sz="2400" b="0" i="1" smtClean="0">
                        <a:latin typeface="Cambria Math" panose="02040503050406030204" pitchFamily="18" charset="0"/>
                        <a:ea typeface="Cambria Math" panose="02040503050406030204" pitchFamily="18" charset="0"/>
                      </a:rPr>
                      <m:t>𝑡</m:t>
                    </m:r>
                    <m:d>
                      <m:dPr>
                        <m:ctrlPr>
                          <a:rPr lang="en-US" altLang="zh-CN" sz="2400" b="0" i="1" smtClean="0">
                            <a:latin typeface="Cambria Math" panose="02040503050406030204" pitchFamily="18" charset="0"/>
                            <a:ea typeface="Cambria Math" panose="02040503050406030204" pitchFamily="18" charset="0"/>
                          </a:rPr>
                        </m:ctrlPr>
                      </m:dPr>
                      <m:e>
                        <m:r>
                          <a:rPr lang="en-US" altLang="zh-CN" sz="2400" b="0" i="1" smtClean="0">
                            <a:latin typeface="Cambria Math" panose="02040503050406030204" pitchFamily="18" charset="0"/>
                            <a:ea typeface="Cambria Math" panose="02040503050406030204" pitchFamily="18" charset="0"/>
                          </a:rPr>
                          <m:t>𝑘</m:t>
                        </m:r>
                        <m:r>
                          <a:rPr lang="en-US" altLang="zh-CN" sz="2400" b="0" i="1" smtClean="0">
                            <a:latin typeface="Cambria Math" panose="02040503050406030204" pitchFamily="18" charset="0"/>
                            <a:ea typeface="Cambria Math" panose="02040503050406030204" pitchFamily="18" charset="0"/>
                          </a:rPr>
                          <m:t>−1</m:t>
                        </m:r>
                      </m:e>
                    </m:d>
                  </m:oMath>
                </a14:m>
                <a:endParaRPr lang="zh-CN" altLang="en-US" sz="2400" dirty="0"/>
              </a:p>
            </p:txBody>
          </p:sp>
        </mc:Choice>
        <mc:Fallback xmlns="">
          <p:sp>
            <p:nvSpPr>
              <p:cNvPr id="6" name="文本框 5"/>
              <p:cNvSpPr txBox="1">
                <a:spLocks noRot="1" noChangeAspect="1" noMove="1" noResize="1" noEditPoints="1" noAdjustHandles="1" noChangeArrowheads="1" noChangeShapeType="1" noTextEdit="1"/>
              </p:cNvSpPr>
              <p:nvPr/>
            </p:nvSpPr>
            <p:spPr>
              <a:xfrm>
                <a:off x="323528" y="2405198"/>
                <a:ext cx="3456384" cy="2933880"/>
              </a:xfrm>
              <a:prstGeom prst="rect">
                <a:avLst/>
              </a:prstGeom>
              <a:blipFill>
                <a:blip r:embed="rId4"/>
                <a:stretch>
                  <a:fillRect l="-52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8982427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imgsa.baidu.com/timg?image&amp;quality=80&amp;size=b9999_10000&amp;sec=1527873820256&amp;di=cf43341f9b1d64ca5f3f71c644d12314&amp;imgtype=0&amp;src=http%3A%2F%2Fwww.tinysoft.com.cn%2FResource%2FTSDN%2Fmedia2012-11-14%2Fimage32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9873" y="1581518"/>
            <a:ext cx="5724128" cy="4581240"/>
          </a:xfrm>
          <a:prstGeom prst="rect">
            <a:avLst/>
          </a:prstGeom>
          <a:noFill/>
          <a:extLst>
            <a:ext uri="{909E8E84-426E-40DD-AFC4-6F175D3DCCD1}">
              <a14:hiddenFill xmlns:a14="http://schemas.microsoft.com/office/drawing/2010/main">
                <a:solidFill>
                  <a:srgbClr val="FFFFFF"/>
                </a:solidFill>
              </a14:hiddenFill>
            </a:ext>
          </a:extLst>
        </p:spPr>
      </p:pic>
      <p:cxnSp>
        <p:nvCxnSpPr>
          <p:cNvPr id="4" name="直接连接符 3"/>
          <p:cNvCxnSpPr/>
          <p:nvPr/>
        </p:nvCxnSpPr>
        <p:spPr>
          <a:xfrm flipV="1">
            <a:off x="5868144" y="3063604"/>
            <a:ext cx="0" cy="2125112"/>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7129351" y="3063604"/>
            <a:ext cx="0" cy="2125112"/>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 name="文本框 8"/>
              <p:cNvSpPr txBox="1"/>
              <p:nvPr/>
            </p:nvSpPr>
            <p:spPr>
              <a:xfrm>
                <a:off x="5311712" y="4126160"/>
                <a:ext cx="304714" cy="52950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sz="2000" b="1" i="1" smtClean="0">
                              <a:solidFill>
                                <a:srgbClr val="008000"/>
                              </a:solidFill>
                              <a:latin typeface="Cambria Math" panose="02040503050406030204" pitchFamily="18" charset="0"/>
                              <a:ea typeface="Cambria Math" panose="02040503050406030204" pitchFamily="18" charset="0"/>
                            </a:rPr>
                          </m:ctrlPr>
                        </m:fPr>
                        <m:num>
                          <m:r>
                            <a:rPr lang="zh-CN" altLang="en-US" sz="2000" b="1" i="1">
                              <a:solidFill>
                                <a:srgbClr val="008000"/>
                              </a:solidFill>
                              <a:latin typeface="Cambria Math" panose="02040503050406030204" pitchFamily="18" charset="0"/>
                              <a:ea typeface="Cambria Math" panose="02040503050406030204" pitchFamily="18" charset="0"/>
                            </a:rPr>
                            <m:t>𝜶</m:t>
                          </m:r>
                          <m:r>
                            <m:rPr>
                              <m:nor/>
                            </m:rPr>
                            <a:rPr lang="zh-CN" altLang="en-US" sz="2000" b="1" dirty="0">
                              <a:solidFill>
                                <a:srgbClr val="008000"/>
                              </a:solidFill>
                            </a:rPr>
                            <m:t> </m:t>
                          </m:r>
                        </m:num>
                        <m:den>
                          <m:r>
                            <a:rPr lang="en-US" altLang="zh-CN" sz="2000" b="1" i="1" smtClean="0">
                              <a:solidFill>
                                <a:srgbClr val="008000"/>
                              </a:solidFill>
                              <a:latin typeface="Cambria Math" panose="02040503050406030204" pitchFamily="18" charset="0"/>
                              <a:ea typeface="Cambria Math" panose="02040503050406030204" pitchFamily="18" charset="0"/>
                            </a:rPr>
                            <m:t>𝟐</m:t>
                          </m:r>
                        </m:den>
                      </m:f>
                    </m:oMath>
                  </m:oMathPara>
                </a14:m>
                <a:endParaRPr lang="zh-CN" altLang="en-US" sz="2000" b="1" dirty="0">
                  <a:solidFill>
                    <a:srgbClr val="008000"/>
                  </a:solidFill>
                </a:endParaRPr>
              </a:p>
            </p:txBody>
          </p:sp>
        </mc:Choice>
        <mc:Fallback xmlns="">
          <p:sp>
            <p:nvSpPr>
              <p:cNvPr id="9" name="文本框 8"/>
              <p:cNvSpPr txBox="1">
                <a:spLocks noRot="1" noChangeAspect="1" noMove="1" noResize="1" noEditPoints="1" noAdjustHandles="1" noChangeArrowheads="1" noChangeShapeType="1" noTextEdit="1"/>
              </p:cNvSpPr>
              <p:nvPr/>
            </p:nvSpPr>
            <p:spPr>
              <a:xfrm>
                <a:off x="5311712" y="4126160"/>
                <a:ext cx="304714" cy="529504"/>
              </a:xfrm>
              <a:prstGeom prst="rect">
                <a:avLst/>
              </a:prstGeom>
              <a:blipFill>
                <a:blip r:embed="rId4"/>
                <a:stretch>
                  <a:fillRect/>
                </a:stretch>
              </a:blipFill>
            </p:spPr>
            <p:txBody>
              <a:bodyPr/>
              <a:lstStyle/>
              <a:p>
                <a:r>
                  <a:rPr lang="zh-CN" altLang="en-US">
                    <a:noFill/>
                  </a:rPr>
                  <a:t> </a:t>
                </a:r>
              </a:p>
            </p:txBody>
          </p:sp>
        </mc:Fallback>
      </mc:AlternateContent>
      <p:cxnSp>
        <p:nvCxnSpPr>
          <p:cNvPr id="10" name="直接连接符 9"/>
          <p:cNvCxnSpPr/>
          <p:nvPr/>
        </p:nvCxnSpPr>
        <p:spPr>
          <a:xfrm>
            <a:off x="5464069" y="4773771"/>
            <a:ext cx="351699" cy="334592"/>
          </a:xfrm>
          <a:prstGeom prst="line">
            <a:avLst/>
          </a:prstGeom>
          <a:ln w="12700">
            <a:solidFill>
              <a:srgbClr val="008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 name="文本框 12"/>
              <p:cNvSpPr txBox="1"/>
              <p:nvPr/>
            </p:nvSpPr>
            <p:spPr>
              <a:xfrm>
                <a:off x="7471754" y="4126160"/>
                <a:ext cx="304714" cy="52950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sz="2000" b="1" i="1" smtClean="0">
                              <a:solidFill>
                                <a:srgbClr val="008000"/>
                              </a:solidFill>
                              <a:latin typeface="Cambria Math" panose="02040503050406030204" pitchFamily="18" charset="0"/>
                              <a:ea typeface="Cambria Math" panose="02040503050406030204" pitchFamily="18" charset="0"/>
                            </a:rPr>
                          </m:ctrlPr>
                        </m:fPr>
                        <m:num>
                          <m:r>
                            <a:rPr lang="zh-CN" altLang="en-US" sz="2000" b="1" i="1">
                              <a:solidFill>
                                <a:srgbClr val="008000"/>
                              </a:solidFill>
                              <a:latin typeface="Cambria Math" panose="02040503050406030204" pitchFamily="18" charset="0"/>
                              <a:ea typeface="Cambria Math" panose="02040503050406030204" pitchFamily="18" charset="0"/>
                            </a:rPr>
                            <m:t>𝜶</m:t>
                          </m:r>
                          <m:r>
                            <m:rPr>
                              <m:nor/>
                            </m:rPr>
                            <a:rPr lang="zh-CN" altLang="en-US" sz="2000" b="1" dirty="0">
                              <a:solidFill>
                                <a:srgbClr val="008000"/>
                              </a:solidFill>
                            </a:rPr>
                            <m:t> </m:t>
                          </m:r>
                        </m:num>
                        <m:den>
                          <m:r>
                            <a:rPr lang="en-US" altLang="zh-CN" sz="2000" b="1" i="1" smtClean="0">
                              <a:solidFill>
                                <a:srgbClr val="008000"/>
                              </a:solidFill>
                              <a:latin typeface="Cambria Math" panose="02040503050406030204" pitchFamily="18" charset="0"/>
                              <a:ea typeface="Cambria Math" panose="02040503050406030204" pitchFamily="18" charset="0"/>
                            </a:rPr>
                            <m:t>𝟐</m:t>
                          </m:r>
                        </m:den>
                      </m:f>
                    </m:oMath>
                  </m:oMathPara>
                </a14:m>
                <a:endParaRPr lang="zh-CN" altLang="en-US" sz="2000" b="1" dirty="0">
                  <a:solidFill>
                    <a:srgbClr val="008000"/>
                  </a:solidFill>
                </a:endParaRPr>
              </a:p>
            </p:txBody>
          </p:sp>
        </mc:Choice>
        <mc:Fallback xmlns="">
          <p:sp>
            <p:nvSpPr>
              <p:cNvPr id="13" name="文本框 12"/>
              <p:cNvSpPr txBox="1">
                <a:spLocks noRot="1" noChangeAspect="1" noMove="1" noResize="1" noEditPoints="1" noAdjustHandles="1" noChangeArrowheads="1" noChangeShapeType="1" noTextEdit="1"/>
              </p:cNvSpPr>
              <p:nvPr/>
            </p:nvSpPr>
            <p:spPr>
              <a:xfrm>
                <a:off x="7471754" y="4126160"/>
                <a:ext cx="304714" cy="529504"/>
              </a:xfrm>
              <a:prstGeom prst="rect">
                <a:avLst/>
              </a:prstGeom>
              <a:blipFill>
                <a:blip r:embed="rId5"/>
                <a:stretch>
                  <a:fillRect/>
                </a:stretch>
              </a:blipFill>
            </p:spPr>
            <p:txBody>
              <a:bodyPr/>
              <a:lstStyle/>
              <a:p>
                <a:r>
                  <a:rPr lang="zh-CN" altLang="en-US">
                    <a:noFill/>
                  </a:rPr>
                  <a:t> </a:t>
                </a:r>
              </a:p>
            </p:txBody>
          </p:sp>
        </mc:Fallback>
      </mc:AlternateContent>
      <p:cxnSp>
        <p:nvCxnSpPr>
          <p:cNvPr id="14" name="直接连接符 13"/>
          <p:cNvCxnSpPr/>
          <p:nvPr/>
        </p:nvCxnSpPr>
        <p:spPr>
          <a:xfrm flipH="1">
            <a:off x="7187780" y="4785529"/>
            <a:ext cx="351699" cy="334592"/>
          </a:xfrm>
          <a:prstGeom prst="line">
            <a:avLst/>
          </a:prstGeom>
          <a:ln w="12700">
            <a:solidFill>
              <a:srgbClr val="008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 name="文本框 10"/>
              <p:cNvSpPr txBox="1"/>
              <p:nvPr/>
            </p:nvSpPr>
            <p:spPr>
              <a:xfrm>
                <a:off x="5417167" y="2601635"/>
                <a:ext cx="304714" cy="4445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sz="2000" b="1" i="1" smtClean="0">
                              <a:solidFill>
                                <a:srgbClr val="FF0000"/>
                              </a:solidFill>
                              <a:latin typeface="Cambria Math" panose="02040503050406030204" pitchFamily="18" charset="0"/>
                              <a:ea typeface="Cambria Math" panose="02040503050406030204" pitchFamily="18" charset="0"/>
                            </a:rPr>
                          </m:ctrlPr>
                        </m:sSubPr>
                        <m:e>
                          <m:r>
                            <a:rPr lang="en-US" altLang="zh-CN" sz="2000" b="1" i="1" smtClean="0">
                              <a:solidFill>
                                <a:srgbClr val="FF0000"/>
                              </a:solidFill>
                              <a:latin typeface="Cambria Math" panose="02040503050406030204" pitchFamily="18" charset="0"/>
                              <a:ea typeface="Cambria Math" panose="02040503050406030204" pitchFamily="18" charset="0"/>
                            </a:rPr>
                            <m:t>𝒕</m:t>
                          </m:r>
                        </m:e>
                        <m:sub>
                          <m:r>
                            <a:rPr lang="en-US" altLang="zh-CN" sz="2000" b="1" i="1" smtClean="0">
                              <a:solidFill>
                                <a:srgbClr val="FF0000"/>
                              </a:solidFill>
                              <a:latin typeface="Cambria Math" panose="02040503050406030204" pitchFamily="18" charset="0"/>
                              <a:ea typeface="Cambria Math" panose="02040503050406030204" pitchFamily="18" charset="0"/>
                            </a:rPr>
                            <m:t>−</m:t>
                          </m:r>
                          <m:f>
                            <m:fPr>
                              <m:ctrlPr>
                                <a:rPr lang="en-US" altLang="zh-CN" sz="2000" b="1" i="1">
                                  <a:solidFill>
                                    <a:srgbClr val="FF0000"/>
                                  </a:solidFill>
                                  <a:latin typeface="Cambria Math" panose="02040503050406030204" pitchFamily="18" charset="0"/>
                                  <a:ea typeface="Cambria Math" panose="02040503050406030204" pitchFamily="18" charset="0"/>
                                </a:rPr>
                              </m:ctrlPr>
                            </m:fPr>
                            <m:num>
                              <m:r>
                                <a:rPr lang="zh-CN" altLang="en-US" sz="2000" b="1" i="1">
                                  <a:solidFill>
                                    <a:srgbClr val="FF0000"/>
                                  </a:solidFill>
                                  <a:latin typeface="Cambria Math" panose="02040503050406030204" pitchFamily="18" charset="0"/>
                                  <a:ea typeface="Cambria Math" panose="02040503050406030204" pitchFamily="18" charset="0"/>
                                </a:rPr>
                                <m:t>𝜶</m:t>
                              </m:r>
                              <m:r>
                                <m:rPr>
                                  <m:nor/>
                                </m:rPr>
                                <a:rPr lang="zh-CN" altLang="en-US" sz="2000" b="1" dirty="0">
                                  <a:solidFill>
                                    <a:srgbClr val="FF0000"/>
                                  </a:solidFill>
                                </a:rPr>
                                <m:t> </m:t>
                              </m:r>
                            </m:num>
                            <m:den>
                              <m:r>
                                <a:rPr lang="en-US" altLang="zh-CN" sz="2000" b="1" i="1">
                                  <a:solidFill>
                                    <a:srgbClr val="FF0000"/>
                                  </a:solidFill>
                                  <a:latin typeface="Cambria Math" panose="02040503050406030204" pitchFamily="18" charset="0"/>
                                  <a:ea typeface="Cambria Math" panose="02040503050406030204" pitchFamily="18" charset="0"/>
                                </a:rPr>
                                <m:t>𝟐</m:t>
                              </m:r>
                            </m:den>
                          </m:f>
                        </m:sub>
                      </m:sSub>
                    </m:oMath>
                  </m:oMathPara>
                </a14:m>
                <a:endParaRPr lang="zh-CN" altLang="en-US" sz="2000" b="1" dirty="0">
                  <a:solidFill>
                    <a:srgbClr val="FF0000"/>
                  </a:solidFill>
                </a:endParaRPr>
              </a:p>
            </p:txBody>
          </p:sp>
        </mc:Choice>
        <mc:Fallback xmlns="">
          <p:sp>
            <p:nvSpPr>
              <p:cNvPr id="11" name="文本框 10"/>
              <p:cNvSpPr txBox="1">
                <a:spLocks noRot="1" noChangeAspect="1" noMove="1" noResize="1" noEditPoints="1" noAdjustHandles="1" noChangeArrowheads="1" noChangeShapeType="1" noTextEdit="1"/>
              </p:cNvSpPr>
              <p:nvPr/>
            </p:nvSpPr>
            <p:spPr>
              <a:xfrm>
                <a:off x="5417167" y="2601635"/>
                <a:ext cx="304714" cy="444545"/>
              </a:xfrm>
              <a:prstGeom prst="rect">
                <a:avLst/>
              </a:prstGeom>
              <a:blipFill>
                <a:blip r:embed="rId6"/>
                <a:stretch>
                  <a:fillRect l="-28000" r="-54000" b="-1369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文本框 11"/>
              <p:cNvSpPr txBox="1"/>
              <p:nvPr/>
            </p:nvSpPr>
            <p:spPr>
              <a:xfrm>
                <a:off x="7128227" y="2619059"/>
                <a:ext cx="304714" cy="4445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sz="2000" b="1" i="1" smtClean="0">
                              <a:solidFill>
                                <a:srgbClr val="FF0000"/>
                              </a:solidFill>
                              <a:latin typeface="Cambria Math" panose="02040503050406030204" pitchFamily="18" charset="0"/>
                              <a:ea typeface="Cambria Math" panose="02040503050406030204" pitchFamily="18" charset="0"/>
                            </a:rPr>
                          </m:ctrlPr>
                        </m:sSubPr>
                        <m:e>
                          <m:r>
                            <a:rPr lang="en-US" altLang="zh-CN" sz="2000" b="1" i="1" smtClean="0">
                              <a:solidFill>
                                <a:srgbClr val="FF0000"/>
                              </a:solidFill>
                              <a:latin typeface="Cambria Math" panose="02040503050406030204" pitchFamily="18" charset="0"/>
                              <a:ea typeface="Cambria Math" panose="02040503050406030204" pitchFamily="18" charset="0"/>
                            </a:rPr>
                            <m:t>𝒕</m:t>
                          </m:r>
                        </m:e>
                        <m:sub>
                          <m:f>
                            <m:fPr>
                              <m:ctrlPr>
                                <a:rPr lang="en-US" altLang="zh-CN" sz="2000" b="1" i="1">
                                  <a:solidFill>
                                    <a:srgbClr val="FF0000"/>
                                  </a:solidFill>
                                  <a:latin typeface="Cambria Math" panose="02040503050406030204" pitchFamily="18" charset="0"/>
                                  <a:ea typeface="Cambria Math" panose="02040503050406030204" pitchFamily="18" charset="0"/>
                                </a:rPr>
                              </m:ctrlPr>
                            </m:fPr>
                            <m:num>
                              <m:r>
                                <a:rPr lang="zh-CN" altLang="en-US" sz="2000" b="1" i="1">
                                  <a:solidFill>
                                    <a:srgbClr val="FF0000"/>
                                  </a:solidFill>
                                  <a:latin typeface="Cambria Math" panose="02040503050406030204" pitchFamily="18" charset="0"/>
                                  <a:ea typeface="Cambria Math" panose="02040503050406030204" pitchFamily="18" charset="0"/>
                                </a:rPr>
                                <m:t>𝜶</m:t>
                              </m:r>
                              <m:r>
                                <m:rPr>
                                  <m:nor/>
                                </m:rPr>
                                <a:rPr lang="zh-CN" altLang="en-US" sz="2000" b="1" dirty="0">
                                  <a:solidFill>
                                    <a:srgbClr val="FF0000"/>
                                  </a:solidFill>
                                </a:rPr>
                                <m:t> </m:t>
                              </m:r>
                            </m:num>
                            <m:den>
                              <m:r>
                                <a:rPr lang="en-US" altLang="zh-CN" sz="2000" b="1" i="1">
                                  <a:solidFill>
                                    <a:srgbClr val="FF0000"/>
                                  </a:solidFill>
                                  <a:latin typeface="Cambria Math" panose="02040503050406030204" pitchFamily="18" charset="0"/>
                                  <a:ea typeface="Cambria Math" panose="02040503050406030204" pitchFamily="18" charset="0"/>
                                </a:rPr>
                                <m:t>𝟐</m:t>
                              </m:r>
                            </m:den>
                          </m:f>
                        </m:sub>
                      </m:sSub>
                    </m:oMath>
                  </m:oMathPara>
                </a14:m>
                <a:endParaRPr lang="zh-CN" altLang="en-US" sz="2000" b="1" dirty="0">
                  <a:solidFill>
                    <a:srgbClr val="FF0000"/>
                  </a:solidFill>
                </a:endParaRPr>
              </a:p>
            </p:txBody>
          </p:sp>
        </mc:Choice>
        <mc:Fallback xmlns="">
          <p:sp>
            <p:nvSpPr>
              <p:cNvPr id="12" name="文本框 11"/>
              <p:cNvSpPr txBox="1">
                <a:spLocks noRot="1" noChangeAspect="1" noMove="1" noResize="1" noEditPoints="1" noAdjustHandles="1" noChangeArrowheads="1" noChangeShapeType="1" noTextEdit="1"/>
              </p:cNvSpPr>
              <p:nvPr/>
            </p:nvSpPr>
            <p:spPr>
              <a:xfrm>
                <a:off x="7128227" y="2619059"/>
                <a:ext cx="304714" cy="444545"/>
              </a:xfrm>
              <a:prstGeom prst="rect">
                <a:avLst/>
              </a:prstGeom>
              <a:blipFill>
                <a:blip r:embed="rId7"/>
                <a:stretch>
                  <a:fillRect l="-26000" r="-8000" b="-13699"/>
                </a:stretch>
              </a:blipFill>
            </p:spPr>
            <p:txBody>
              <a:bodyPr/>
              <a:lstStyle/>
              <a:p>
                <a:r>
                  <a:rPr lang="zh-CN" altLang="en-US">
                    <a:noFill/>
                  </a:rPr>
                  <a:t> </a:t>
                </a:r>
              </a:p>
            </p:txBody>
          </p:sp>
        </mc:Fallback>
      </mc:AlternateContent>
      <p:cxnSp>
        <p:nvCxnSpPr>
          <p:cNvPr id="15" name="直接连接符 14"/>
          <p:cNvCxnSpPr/>
          <p:nvPr/>
        </p:nvCxnSpPr>
        <p:spPr>
          <a:xfrm flipV="1">
            <a:off x="6742807" y="1803790"/>
            <a:ext cx="0" cy="3380003"/>
          </a:xfrm>
          <a:prstGeom prst="line">
            <a:avLst/>
          </a:prstGeom>
          <a:ln w="19050">
            <a:solidFill>
              <a:srgbClr val="0070C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6" name="文本框 15"/>
              <p:cNvSpPr txBox="1"/>
              <p:nvPr/>
            </p:nvSpPr>
            <p:spPr>
              <a:xfrm>
                <a:off x="6101327" y="1431080"/>
                <a:ext cx="1331614"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sz="2000" b="1" i="1" smtClean="0">
                          <a:solidFill>
                            <a:srgbClr val="0070C0"/>
                          </a:solidFill>
                          <a:latin typeface="Cambria Math" panose="02040503050406030204" pitchFamily="18" charset="0"/>
                          <a:ea typeface="Cambria Math" panose="02040503050406030204" pitchFamily="18" charset="0"/>
                        </a:rPr>
                        <m:t>𝝉</m:t>
                      </m:r>
                      <m:r>
                        <a:rPr lang="zh-CN" altLang="en-US" sz="2000" b="1" i="1" baseline="-25000">
                          <a:solidFill>
                            <a:srgbClr val="0070C0"/>
                          </a:solidFill>
                          <a:latin typeface="Cambria Math" panose="02040503050406030204" pitchFamily="18" charset="0"/>
                          <a:ea typeface="Cambria Math" panose="02040503050406030204" pitchFamily="18" charset="0"/>
                        </a:rPr>
                        <m:t>𝒕</m:t>
                      </m:r>
                    </m:oMath>
                  </m:oMathPara>
                </a14:m>
                <a:endParaRPr lang="zh-CN" altLang="en-US" sz="2000" b="1" baseline="-25000" dirty="0">
                  <a:solidFill>
                    <a:srgbClr val="0070C0"/>
                  </a:solidFill>
                </a:endParaRPr>
              </a:p>
            </p:txBody>
          </p:sp>
        </mc:Choice>
        <mc:Fallback xmlns="">
          <p:sp>
            <p:nvSpPr>
              <p:cNvPr id="16" name="文本框 15"/>
              <p:cNvSpPr txBox="1">
                <a:spLocks noRot="1" noChangeAspect="1" noMove="1" noResize="1" noEditPoints="1" noAdjustHandles="1" noChangeArrowheads="1" noChangeShapeType="1" noTextEdit="1"/>
              </p:cNvSpPr>
              <p:nvPr/>
            </p:nvSpPr>
            <p:spPr>
              <a:xfrm>
                <a:off x="6101327" y="1431080"/>
                <a:ext cx="1331614" cy="307777"/>
              </a:xfrm>
              <a:prstGeom prst="rect">
                <a:avLst/>
              </a:prstGeom>
              <a:blipFill>
                <a:blip r:embed="rId8"/>
                <a:stretch>
                  <a:fillRect b="-160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9" name="文本框 18"/>
              <p:cNvSpPr txBox="1"/>
              <p:nvPr/>
            </p:nvSpPr>
            <p:spPr>
              <a:xfrm>
                <a:off x="323528" y="2405198"/>
                <a:ext cx="3456384" cy="2933880"/>
              </a:xfrm>
              <a:prstGeom prst="rect">
                <a:avLst/>
              </a:prstGeom>
              <a:noFill/>
            </p:spPr>
            <p:txBody>
              <a:bodyPr wrap="square" lIns="0" tIns="0" rIns="0" bIns="0" rtlCol="0">
                <a:spAutoFit/>
              </a:bodyPr>
              <a:lstStyle/>
              <a:p>
                <a:pPr>
                  <a:lnSpc>
                    <a:spcPct val="150000"/>
                  </a:lnSpc>
                </a:pPr>
                <a:r>
                  <a:rPr lang="zh-CN" altLang="en-US" sz="2400" dirty="0"/>
                  <a:t> </a:t>
                </a:r>
                <a14:m>
                  <m:oMath xmlns:m="http://schemas.openxmlformats.org/officeDocument/2006/math">
                    <m:r>
                      <a:rPr lang="en-US" altLang="zh-CN" sz="2400" b="0" i="1" smtClean="0">
                        <a:latin typeface="Cambria Math" panose="02040503050406030204" pitchFamily="18" charset="0"/>
                      </a:rPr>
                      <m:t>𝐻</m:t>
                    </m:r>
                    <m:r>
                      <a:rPr lang="en-US" altLang="zh-CN" sz="2400" b="0" i="0" baseline="-25000" smtClean="0">
                        <a:latin typeface="Cambria Math" panose="02040503050406030204" pitchFamily="18" charset="0"/>
                      </a:rPr>
                      <m:t>0</m:t>
                    </m:r>
                    <m:r>
                      <a:rPr lang="en-US" altLang="zh-CN" sz="2400" b="0" i="1" baseline="-25000" smtClean="0">
                        <a:latin typeface="Cambria Math" panose="02040503050406030204" pitchFamily="18" charset="0"/>
                      </a:rPr>
                      <m:t> </m:t>
                    </m:r>
                    <m:r>
                      <a:rPr lang="en-US" altLang="zh-CN" sz="2400" b="0" i="1" smtClean="0">
                        <a:latin typeface="Cambria Math" panose="02040503050406030204" pitchFamily="18" charset="0"/>
                      </a:rPr>
                      <m:t>:</m:t>
                    </m:r>
                    <m:r>
                      <a:rPr lang="zh-CN" altLang="en-US" sz="2400" i="1">
                        <a:latin typeface="Cambria Math" panose="02040503050406030204" pitchFamily="18" charset="0"/>
                      </a:rPr>
                      <m:t>𝜇</m:t>
                    </m:r>
                    <m:sSub>
                      <m:sSubPr>
                        <m:ctrlPr>
                          <a:rPr lang="en-US" altLang="zh-CN" sz="2400" i="1">
                            <a:latin typeface="Cambria Math" panose="02040503050406030204" pitchFamily="18" charset="0"/>
                          </a:rPr>
                        </m:ctrlPr>
                      </m:sSubPr>
                      <m:e>
                        <m:r>
                          <a:rPr lang="en-US" altLang="zh-CN" sz="2400" b="0" i="1" smtClean="0">
                            <a:latin typeface="Cambria Math" panose="02040503050406030204" pitchFamily="18" charset="0"/>
                          </a:rPr>
                          <m:t>−</m:t>
                        </m:r>
                        <m:r>
                          <a:rPr lang="zh-CN" altLang="en-US" sz="2400" i="1">
                            <a:latin typeface="Cambria Math" panose="02040503050406030204" pitchFamily="18" charset="0"/>
                          </a:rPr>
                          <m:t>𝜂</m:t>
                        </m:r>
                      </m:e>
                      <m:sub>
                        <m:r>
                          <a:rPr lang="en-US" altLang="zh-CN" sz="2400" i="1">
                            <a:latin typeface="Cambria Math" panose="02040503050406030204" pitchFamily="18" charset="0"/>
                          </a:rPr>
                          <m:t>0</m:t>
                        </m:r>
                      </m:sub>
                    </m:sSub>
                    <m:r>
                      <a:rPr lang="en-US" altLang="zh-CN" sz="2400" i="1">
                        <a:latin typeface="Cambria Math" panose="02040503050406030204" pitchFamily="18" charset="0"/>
                      </a:rPr>
                      <m:t>=</m:t>
                    </m:r>
                    <m:r>
                      <a:rPr lang="en-US" altLang="zh-CN" sz="2400" b="0" i="1" smtClean="0">
                        <a:latin typeface="Cambria Math" panose="02040503050406030204" pitchFamily="18" charset="0"/>
                      </a:rPr>
                      <m:t>0</m:t>
                    </m:r>
                  </m:oMath>
                </a14:m>
                <a:endParaRPr lang="en-US" altLang="zh-CN" sz="2400" dirty="0"/>
              </a:p>
              <a:p>
                <a:pPr>
                  <a:lnSpc>
                    <a:spcPct val="150000"/>
                  </a:lnSpc>
                </a:pPr>
                <a:r>
                  <a:rPr lang="en-US" altLang="zh-CN" sz="2400" dirty="0"/>
                  <a:t> </a:t>
                </a:r>
                <a14:m>
                  <m:oMath xmlns:m="http://schemas.openxmlformats.org/officeDocument/2006/math">
                    <m:r>
                      <a:rPr lang="zh-CN" altLang="en-US" sz="2400" i="1" smtClean="0">
                        <a:latin typeface="Cambria Math" panose="02040503050406030204" pitchFamily="18" charset="0"/>
                      </a:rPr>
                      <m:t>𝜇</m:t>
                    </m:r>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1</m:t>
                        </m:r>
                      </m:num>
                      <m:den>
                        <m:r>
                          <a:rPr lang="en-US" altLang="zh-CN" sz="2400" i="1">
                            <a:latin typeface="Cambria Math" panose="02040503050406030204" pitchFamily="18" charset="0"/>
                          </a:rPr>
                          <m:t>𝑘</m:t>
                        </m:r>
                      </m:den>
                    </m:f>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𝑘</m:t>
                        </m:r>
                      </m:sup>
                      <m:e>
                        <m:sSub>
                          <m:sSubPr>
                            <m:ctrlPr>
                              <a:rPr lang="en-US" altLang="zh-CN" sz="2400" i="1">
                                <a:latin typeface="Cambria Math" panose="02040503050406030204" pitchFamily="18" charset="0"/>
                              </a:rPr>
                            </m:ctrlPr>
                          </m:sSubPr>
                          <m:e>
                            <m:r>
                              <a:rPr lang="zh-CN" altLang="el-GR" sz="2400" i="1" dirty="0" smtClean="0">
                                <a:latin typeface="Cambria Math" panose="02040503050406030204" pitchFamily="18" charset="0"/>
                                <a:ea typeface="Cambria Math" panose="02040503050406030204" pitchFamily="18" charset="0"/>
                              </a:rPr>
                              <m:t>𝜀</m:t>
                            </m:r>
                          </m:e>
                          <m:sub>
                            <m:r>
                              <a:rPr lang="en-US" altLang="zh-CN" sz="2400" i="1">
                                <a:latin typeface="Cambria Math" panose="02040503050406030204" pitchFamily="18" charset="0"/>
                              </a:rPr>
                              <m:t>𝑖</m:t>
                            </m:r>
                          </m:sub>
                        </m:sSub>
                      </m:e>
                    </m:nary>
                  </m:oMath>
                </a14:m>
                <a:endParaRPr lang="en-US" altLang="zh-CN" sz="2400" i="1" dirty="0">
                  <a:latin typeface="Cambria Math" panose="02040503050406030204" pitchFamily="18" charset="0"/>
                </a:endParaRPr>
              </a:p>
              <a:p>
                <a:pPr>
                  <a:lnSpc>
                    <a:spcPct val="150000"/>
                  </a:lnSpc>
                </a:pPr>
                <a:r>
                  <a:rPr lang="en-US" altLang="zh-CN" sz="2400" dirty="0"/>
                  <a:t> </a:t>
                </a:r>
                <a14:m>
                  <m:oMath xmlns:m="http://schemas.openxmlformats.org/officeDocument/2006/math">
                    <m:sSup>
                      <m:sSupPr>
                        <m:ctrlPr>
                          <a:rPr lang="en-US" altLang="zh-CN" sz="2400" i="1" smtClean="0">
                            <a:latin typeface="Cambria Math" panose="02040503050406030204" pitchFamily="18" charset="0"/>
                          </a:rPr>
                        </m:ctrlPr>
                      </m:sSupPr>
                      <m:e>
                        <m:r>
                          <a:rPr lang="zh-CN" altLang="en-US" sz="2400" b="0" i="1" smtClean="0">
                            <a:latin typeface="Cambria Math" panose="02040503050406030204" pitchFamily="18" charset="0"/>
                          </a:rPr>
                          <m:t>𝜎</m:t>
                        </m:r>
                      </m:e>
                      <m:sup>
                        <m:r>
                          <a:rPr lang="en-US" altLang="zh-CN" sz="2400" b="0" i="1" smtClean="0">
                            <a:latin typeface="Cambria Math" panose="02040503050406030204" pitchFamily="18" charset="0"/>
                          </a:rPr>
                          <m:t>2</m:t>
                        </m:r>
                      </m:sup>
                    </m:sSup>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1</m:t>
                        </m:r>
                      </m:num>
                      <m:den>
                        <m:r>
                          <a:rPr lang="en-US" altLang="zh-CN" sz="2400" i="1">
                            <a:latin typeface="Cambria Math" panose="02040503050406030204" pitchFamily="18" charset="0"/>
                          </a:rPr>
                          <m:t>𝑘</m:t>
                        </m:r>
                        <m:r>
                          <a:rPr lang="en-US" altLang="zh-CN" sz="2400" b="0" i="1" smtClean="0">
                            <a:latin typeface="Cambria Math" panose="02040503050406030204" pitchFamily="18" charset="0"/>
                          </a:rPr>
                          <m:t>−1</m:t>
                        </m:r>
                      </m:den>
                    </m:f>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𝑘</m:t>
                        </m:r>
                      </m:sup>
                      <m:e>
                        <m:sSup>
                          <m:sSupPr>
                            <m:ctrlPr>
                              <a:rPr lang="en-US" altLang="zh-CN" sz="2400" i="1" smtClean="0">
                                <a:latin typeface="Cambria Math" panose="02040503050406030204" pitchFamily="18" charset="0"/>
                              </a:rPr>
                            </m:ctrlPr>
                          </m:sSupPr>
                          <m:e>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m:rPr>
                                        <m:nor/>
                                      </m:rPr>
                                      <a:rPr lang="el-GR" altLang="zh-CN" sz="2400" dirty="0" smtClean="0">
                                        <a:latin typeface="Cambria Math" panose="02040503050406030204" pitchFamily="18" charset="0"/>
                                        <a:ea typeface="Cambria Math" panose="02040503050406030204" pitchFamily="18" charset="0"/>
                                      </a:rPr>
                                      <m:t>ε</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r>
                                  <a:rPr lang="zh-CN" altLang="en-US" sz="2400" i="1">
                                    <a:latin typeface="Cambria Math" panose="02040503050406030204" pitchFamily="18" charset="0"/>
                                  </a:rPr>
                                  <m:t>𝜇</m:t>
                                </m:r>
                              </m:e>
                            </m:d>
                          </m:e>
                          <m:sup>
                            <m:r>
                              <a:rPr lang="en-US" altLang="zh-CN" sz="2400" b="0" i="1" smtClean="0">
                                <a:latin typeface="Cambria Math" panose="02040503050406030204" pitchFamily="18" charset="0"/>
                              </a:rPr>
                              <m:t>2</m:t>
                            </m:r>
                          </m:sup>
                        </m:sSup>
                      </m:e>
                    </m:nary>
                  </m:oMath>
                </a14:m>
                <a:endParaRPr lang="zh-CN" altLang="en-US" sz="2400" dirty="0"/>
              </a:p>
              <a:p>
                <a:pPr>
                  <a:lnSpc>
                    <a:spcPct val="150000"/>
                  </a:lnSpc>
                </a:pPr>
                <a:r>
                  <a:rPr lang="en-US" altLang="zh-CN" sz="2400" dirty="0"/>
                  <a:t> </a:t>
                </a:r>
                <a14:m>
                  <m:oMath xmlns:m="http://schemas.openxmlformats.org/officeDocument/2006/math">
                    <m:sSub>
                      <m:sSubPr>
                        <m:ctrlPr>
                          <a:rPr lang="en-US" altLang="zh-CN" sz="2400" i="1" smtClean="0">
                            <a:latin typeface="Cambria Math" panose="02040503050406030204" pitchFamily="18" charset="0"/>
                          </a:rPr>
                        </m:ctrlPr>
                      </m:sSubPr>
                      <m:e>
                        <m:r>
                          <a:rPr lang="zh-CN" altLang="en-US" sz="2400" i="1">
                            <a:latin typeface="Cambria Math" panose="02040503050406030204" pitchFamily="18" charset="0"/>
                          </a:rPr>
                          <m:t>𝜏</m:t>
                        </m:r>
                      </m:e>
                      <m:sub>
                        <m:r>
                          <a:rPr lang="en-US" altLang="zh-CN" sz="2400" b="0" i="1" smtClean="0">
                            <a:latin typeface="Cambria Math" panose="02040503050406030204" pitchFamily="18" charset="0"/>
                          </a:rPr>
                          <m:t>𝑡</m:t>
                        </m:r>
                      </m:sub>
                    </m:sSub>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r>
                          <a:rPr lang="zh-CN" altLang="en-US" sz="2400" i="1">
                            <a:latin typeface="Cambria Math" panose="02040503050406030204" pitchFamily="18" charset="0"/>
                          </a:rPr>
                          <m:t>𝜇</m:t>
                        </m:r>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zh-CN" altLang="en-US" sz="2400" i="1">
                                <a:latin typeface="Cambria Math" panose="02040503050406030204" pitchFamily="18" charset="0"/>
                              </a:rPr>
                              <m:t>𝜂</m:t>
                            </m:r>
                          </m:e>
                          <m:sub>
                            <m:r>
                              <a:rPr lang="en-US" altLang="zh-CN" sz="2400" i="1">
                                <a:latin typeface="Cambria Math" panose="02040503050406030204" pitchFamily="18" charset="0"/>
                              </a:rPr>
                              <m:t>0</m:t>
                            </m:r>
                          </m:sub>
                        </m:sSub>
                      </m:num>
                      <m:den>
                        <m:r>
                          <a:rPr lang="zh-CN" altLang="en-US" sz="2400" i="1">
                            <a:latin typeface="Cambria Math" panose="02040503050406030204" pitchFamily="18" charset="0"/>
                          </a:rPr>
                          <m:t>𝜎</m:t>
                        </m:r>
                        <m:r>
                          <a:rPr lang="en-US" altLang="zh-CN" sz="2400" i="1">
                            <a:latin typeface="Cambria Math" panose="02040503050406030204" pitchFamily="18" charset="0"/>
                          </a:rPr>
                          <m:t>/</m:t>
                        </m:r>
                        <m:rad>
                          <m:radPr>
                            <m:degHide m:val="on"/>
                            <m:ctrlPr>
                              <a:rPr lang="en-US" altLang="zh-CN" sz="2400" i="1" smtClean="0">
                                <a:latin typeface="Cambria Math" panose="02040503050406030204" pitchFamily="18" charset="0"/>
                              </a:rPr>
                            </m:ctrlPr>
                          </m:radPr>
                          <m:deg/>
                          <m:e>
                            <m:r>
                              <a:rPr lang="en-US" altLang="zh-CN" sz="2400" b="0" i="1" smtClean="0">
                                <a:latin typeface="Cambria Math" panose="02040503050406030204" pitchFamily="18" charset="0"/>
                              </a:rPr>
                              <m:t>𝑘</m:t>
                            </m:r>
                          </m:e>
                        </m:rad>
                      </m:den>
                    </m:f>
                    <m:r>
                      <a:rPr lang="en-US" altLang="zh-CN" sz="2400" b="0" i="1" smtClean="0">
                        <a:latin typeface="Cambria Math" panose="02040503050406030204" pitchFamily="18" charset="0"/>
                        <a:ea typeface="Cambria Math" panose="02040503050406030204" pitchFamily="18" charset="0"/>
                      </a:rPr>
                      <m:t>~</m:t>
                    </m:r>
                    <m:r>
                      <a:rPr lang="en-US" altLang="zh-CN" sz="2400" b="0" i="1" smtClean="0">
                        <a:latin typeface="Cambria Math" panose="02040503050406030204" pitchFamily="18" charset="0"/>
                        <a:ea typeface="Cambria Math" panose="02040503050406030204" pitchFamily="18" charset="0"/>
                      </a:rPr>
                      <m:t>𝑡</m:t>
                    </m:r>
                    <m:d>
                      <m:dPr>
                        <m:ctrlPr>
                          <a:rPr lang="en-US" altLang="zh-CN" sz="2400" b="0" i="1" smtClean="0">
                            <a:latin typeface="Cambria Math" panose="02040503050406030204" pitchFamily="18" charset="0"/>
                            <a:ea typeface="Cambria Math" panose="02040503050406030204" pitchFamily="18" charset="0"/>
                          </a:rPr>
                        </m:ctrlPr>
                      </m:dPr>
                      <m:e>
                        <m:r>
                          <a:rPr lang="en-US" altLang="zh-CN" sz="2400" b="0" i="1" smtClean="0">
                            <a:latin typeface="Cambria Math" panose="02040503050406030204" pitchFamily="18" charset="0"/>
                            <a:ea typeface="Cambria Math" panose="02040503050406030204" pitchFamily="18" charset="0"/>
                          </a:rPr>
                          <m:t>𝑘</m:t>
                        </m:r>
                        <m:r>
                          <a:rPr lang="en-US" altLang="zh-CN" sz="2400" b="0" i="1" smtClean="0">
                            <a:latin typeface="Cambria Math" panose="02040503050406030204" pitchFamily="18" charset="0"/>
                            <a:ea typeface="Cambria Math" panose="02040503050406030204" pitchFamily="18" charset="0"/>
                          </a:rPr>
                          <m:t>−1</m:t>
                        </m:r>
                      </m:e>
                    </m:d>
                  </m:oMath>
                </a14:m>
                <a:endParaRPr lang="zh-CN" altLang="en-US" sz="2400" dirty="0"/>
              </a:p>
            </p:txBody>
          </p:sp>
        </mc:Choice>
        <mc:Fallback xmlns="">
          <p:sp>
            <p:nvSpPr>
              <p:cNvPr id="19" name="文本框 18"/>
              <p:cNvSpPr txBox="1">
                <a:spLocks noRot="1" noChangeAspect="1" noMove="1" noResize="1" noEditPoints="1" noAdjustHandles="1" noChangeArrowheads="1" noChangeShapeType="1" noTextEdit="1"/>
              </p:cNvSpPr>
              <p:nvPr/>
            </p:nvSpPr>
            <p:spPr>
              <a:xfrm>
                <a:off x="323528" y="2405198"/>
                <a:ext cx="3456384" cy="2933880"/>
              </a:xfrm>
              <a:prstGeom prst="rect">
                <a:avLst/>
              </a:prstGeom>
              <a:blipFill>
                <a:blip r:embed="rId9"/>
                <a:stretch>
                  <a:fillRect l="-529"/>
                </a:stretch>
              </a:blipFill>
            </p:spPr>
            <p:txBody>
              <a:bodyPr/>
              <a:lstStyle/>
              <a:p>
                <a:r>
                  <a:rPr lang="zh-CN" altLang="en-US">
                    <a:noFill/>
                  </a:rPr>
                  <a:t> </a:t>
                </a:r>
              </a:p>
            </p:txBody>
          </p:sp>
        </mc:Fallback>
      </mc:AlternateContent>
      <p:sp>
        <p:nvSpPr>
          <p:cNvPr id="20" name="文本框 19"/>
          <p:cNvSpPr txBox="1"/>
          <p:nvPr/>
        </p:nvSpPr>
        <p:spPr>
          <a:xfrm>
            <a:off x="4618651" y="3346254"/>
            <a:ext cx="858109" cy="307777"/>
          </a:xfrm>
          <a:prstGeom prst="rect">
            <a:avLst/>
          </a:prstGeom>
          <a:noFill/>
        </p:spPr>
        <p:txBody>
          <a:bodyPr wrap="square" lIns="0" tIns="0" rIns="0" bIns="0"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拒绝域</a:t>
            </a:r>
          </a:p>
        </p:txBody>
      </p:sp>
      <p:sp>
        <p:nvSpPr>
          <p:cNvPr id="23" name="文本框 22"/>
          <p:cNvSpPr txBox="1"/>
          <p:nvPr/>
        </p:nvSpPr>
        <p:spPr>
          <a:xfrm>
            <a:off x="7574959" y="3330328"/>
            <a:ext cx="858109" cy="307777"/>
          </a:xfrm>
          <a:prstGeom prst="rect">
            <a:avLst/>
          </a:prstGeom>
          <a:noFill/>
        </p:spPr>
        <p:txBody>
          <a:bodyPr wrap="square" lIns="0" tIns="0" rIns="0" bIns="0"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拒绝域</a:t>
            </a:r>
          </a:p>
        </p:txBody>
      </p:sp>
      <p:cxnSp>
        <p:nvCxnSpPr>
          <p:cNvPr id="3" name="直接箭头连接符 2"/>
          <p:cNvCxnSpPr/>
          <p:nvPr/>
        </p:nvCxnSpPr>
        <p:spPr>
          <a:xfrm flipH="1">
            <a:off x="5476760" y="3501008"/>
            <a:ext cx="391384"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a:off x="7128227" y="3496816"/>
            <a:ext cx="391384"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6099508" y="4477752"/>
            <a:ext cx="557340" cy="615553"/>
          </a:xfrm>
          <a:prstGeom prst="rect">
            <a:avLst/>
          </a:prstGeom>
          <a:noFill/>
        </p:spPr>
        <p:txBody>
          <a:bodyPr wrap="square" lIns="0" tIns="0" rIns="0" bIns="0" rtlCol="0">
            <a:spAutoFit/>
          </a:bodyPr>
          <a:lstStyle/>
          <a:p>
            <a:r>
              <a:rPr lang="zh-CN" altLang="en-US" sz="2000" b="1" dirty="0">
                <a:solidFill>
                  <a:srgbClr val="0070C0"/>
                </a:solidFill>
                <a:latin typeface="微软雅黑" panose="020B0503020204020204" pitchFamily="34" charset="-122"/>
                <a:ea typeface="微软雅黑" panose="020B0503020204020204" pitchFamily="34" charset="-122"/>
              </a:rPr>
              <a:t>置信区间</a:t>
            </a:r>
          </a:p>
        </p:txBody>
      </p:sp>
    </p:spTree>
    <p:extLst>
      <p:ext uri="{BB962C8B-B14F-4D97-AF65-F5344CB8AC3E}">
        <p14:creationId xmlns:p14="http://schemas.microsoft.com/office/powerpoint/2010/main" val="236755560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a:spLocks noChangeArrowheads="1"/>
          </p:cNvSpPr>
          <p:nvPr/>
        </p:nvSpPr>
        <p:spPr bwMode="auto">
          <a:xfrm>
            <a:off x="684212" y="1484313"/>
            <a:ext cx="331172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交叉验证</a:t>
            </a:r>
            <a:r>
              <a:rPr lang="en-US" altLang="zh-CN" sz="3200" dirty="0">
                <a:latin typeface="微软雅黑" panose="020B0503020204020204" pitchFamily="34" charset="-122"/>
                <a:ea typeface="微软雅黑" panose="020B0503020204020204" pitchFamily="34" charset="-122"/>
              </a:rPr>
              <a:t>t</a:t>
            </a:r>
            <a:r>
              <a:rPr lang="zh-CN" altLang="en-US" sz="3200" dirty="0">
                <a:latin typeface="微软雅黑" panose="020B0503020204020204" pitchFamily="34" charset="-122"/>
                <a:ea typeface="微软雅黑" panose="020B0503020204020204" pitchFamily="34" charset="-122"/>
              </a:rPr>
              <a:t>检验</a:t>
            </a:r>
          </a:p>
        </p:txBody>
      </p:sp>
      <p:sp>
        <p:nvSpPr>
          <p:cNvPr id="7" name="文本框 8"/>
          <p:cNvSpPr txBox="1">
            <a:spLocks noChangeArrowheads="1"/>
          </p:cNvSpPr>
          <p:nvPr/>
        </p:nvSpPr>
        <p:spPr bwMode="auto">
          <a:xfrm>
            <a:off x="971600" y="2852936"/>
            <a:ext cx="727821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针对</a:t>
            </a:r>
            <a:r>
              <a:rPr lang="zh-CN" altLang="en-US" sz="2400" b="1" dirty="0">
                <a:latin typeface="微软雅黑" panose="020B0503020204020204" pitchFamily="34" charset="-122"/>
                <a:ea typeface="微软雅黑" panose="020B0503020204020204" pitchFamily="34" charset="-122"/>
              </a:rPr>
              <a:t>两</a:t>
            </a:r>
            <a:r>
              <a:rPr lang="zh-CN" altLang="en-US" sz="2400" dirty="0">
                <a:latin typeface="微软雅黑" panose="020B0503020204020204" pitchFamily="34" charset="-122"/>
                <a:ea typeface="微软雅黑" panose="020B0503020204020204" pitchFamily="34" charset="-122"/>
              </a:rPr>
              <a:t>个学习器在</a:t>
            </a:r>
            <a:r>
              <a:rPr lang="zh-CN" altLang="en-US" sz="2400" b="1" dirty="0">
                <a:latin typeface="微软雅黑" panose="020B0503020204020204" pitchFamily="34" charset="-122"/>
                <a:ea typeface="微软雅黑" panose="020B0503020204020204" pitchFamily="34" charset="-122"/>
              </a:rPr>
              <a:t>多</a:t>
            </a:r>
            <a:r>
              <a:rPr lang="zh-CN" altLang="en-US" sz="2400" dirty="0">
                <a:latin typeface="微软雅黑" panose="020B0503020204020204" pitchFamily="34" charset="-122"/>
                <a:ea typeface="微软雅黑" panose="020B0503020204020204" pitchFamily="34" charset="-122"/>
              </a:rPr>
              <a:t>个测试集上的错误率</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假设并检验两个学习器的性能差异有多大</a:t>
            </a:r>
          </a:p>
        </p:txBody>
      </p:sp>
    </p:spTree>
    <p:extLst>
      <p:ext uri="{BB962C8B-B14F-4D97-AF65-F5344CB8AC3E}">
        <p14:creationId xmlns:p14="http://schemas.microsoft.com/office/powerpoint/2010/main" val="415134422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文本框 8"/>
              <p:cNvSpPr txBox="1">
                <a:spLocks noChangeArrowheads="1"/>
              </p:cNvSpPr>
              <p:nvPr/>
            </p:nvSpPr>
            <p:spPr bwMode="auto">
              <a:xfrm>
                <a:off x="827584" y="1916832"/>
                <a:ext cx="7920882" cy="292612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两个学习器</a:t>
                </a:r>
                <a:r>
                  <a:rPr lang="en-US" altLang="zh-CN" sz="2400" dirty="0">
                    <a:latin typeface="微软雅黑" panose="020B0503020204020204" pitchFamily="34" charset="-122"/>
                    <a:ea typeface="微软雅黑" panose="020B0503020204020204" pitchFamily="34" charset="-122"/>
                  </a:rPr>
                  <a:t>A</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B</a:t>
                </a:r>
                <a:r>
                  <a:rPr lang="zh-CN" altLang="en-US" sz="2400" dirty="0">
                    <a:latin typeface="微软雅黑" panose="020B0503020204020204" pitchFamily="34" charset="-122"/>
                    <a:ea typeface="微软雅黑" panose="020B0503020204020204" pitchFamily="34" charset="-122"/>
                  </a:rPr>
                  <a:t>分别运行</a:t>
                </a:r>
                <a:r>
                  <a:rPr lang="en-US" altLang="zh-CN" sz="2400" dirty="0">
                    <a:latin typeface="微软雅黑" panose="020B0503020204020204" pitchFamily="34" charset="-122"/>
                    <a:ea typeface="微软雅黑" panose="020B0503020204020204" pitchFamily="34" charset="-122"/>
                  </a:rPr>
                  <a:t>k</a:t>
                </a:r>
                <a:r>
                  <a:rPr lang="zh-CN" altLang="en-US" sz="2400" dirty="0">
                    <a:latin typeface="微软雅黑" panose="020B0503020204020204" pitchFamily="34" charset="-122"/>
                    <a:ea typeface="微软雅黑" panose="020B0503020204020204" pitchFamily="34" charset="-122"/>
                  </a:rPr>
                  <a:t>折交叉验证</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14:m>
                  <m:oMath xmlns:m="http://schemas.openxmlformats.org/officeDocument/2006/math">
                    <m:sSubSup>
                      <m:sSubSupPr>
                        <m:ctrlPr>
                          <a:rPr lang="en-US" altLang="zh-CN" sz="2400" i="1" smtClean="0">
                            <a:latin typeface="Cambria Math" panose="02040503050406030204" pitchFamily="18" charset="0"/>
                            <a:ea typeface="微软雅黑" panose="020B0503020204020204" pitchFamily="34" charset="-122"/>
                          </a:rPr>
                        </m:ctrlPr>
                      </m:sSubSupPr>
                      <m:e>
                        <m:r>
                          <a:rPr lang="zh-CN" altLang="en-US" sz="2400" i="1">
                            <a:latin typeface="Cambria Math" panose="02040503050406030204" pitchFamily="18" charset="0"/>
                            <a:ea typeface="微软雅黑" panose="020B0503020204020204" pitchFamily="34" charset="-122"/>
                          </a:rPr>
                          <m:t>𝜀</m:t>
                        </m:r>
                      </m:e>
                      <m:sub>
                        <m:r>
                          <a:rPr lang="en-US" altLang="zh-CN" sz="2400" i="1">
                            <a:latin typeface="Cambria Math" panose="02040503050406030204" pitchFamily="18" charset="0"/>
                            <a:ea typeface="微软雅黑" panose="020B0503020204020204" pitchFamily="34" charset="-122"/>
                          </a:rPr>
                          <m:t>1</m:t>
                        </m:r>
                      </m:sub>
                      <m:sup>
                        <m:r>
                          <a:rPr lang="en-US" altLang="zh-CN" sz="2400" i="1">
                            <a:latin typeface="Cambria Math" panose="02040503050406030204" pitchFamily="18" charset="0"/>
                            <a:ea typeface="微软雅黑" panose="020B0503020204020204" pitchFamily="34" charset="-122"/>
                          </a:rPr>
                          <m:t>𝐴</m:t>
                        </m:r>
                      </m:sup>
                    </m:sSubSup>
                    <m:r>
                      <a:rPr lang="en-US" altLang="zh-CN" sz="2400" i="1">
                        <a:latin typeface="Cambria Math" panose="02040503050406030204" pitchFamily="18" charset="0"/>
                        <a:ea typeface="微软雅黑" panose="020B0503020204020204" pitchFamily="34" charset="-122"/>
                      </a:rPr>
                      <m:t>,</m:t>
                    </m:r>
                  </m:oMath>
                </a14:m>
                <a:r>
                  <a:rPr lang="en-US" altLang="zh-CN" sz="2400" dirty="0">
                    <a:ea typeface="微软雅黑" panose="020B0503020204020204" pitchFamily="34" charset="-122"/>
                  </a:rPr>
                  <a:t> </a:t>
                </a:r>
                <a14:m>
                  <m:oMath xmlns:m="http://schemas.openxmlformats.org/officeDocument/2006/math">
                    <m:sSubSup>
                      <m:sSubSupPr>
                        <m:ctrlPr>
                          <a:rPr lang="en-US" altLang="zh-CN" sz="2400" i="1">
                            <a:latin typeface="Cambria Math" panose="02040503050406030204" pitchFamily="18" charset="0"/>
                            <a:ea typeface="微软雅黑" panose="020B0503020204020204" pitchFamily="34" charset="-122"/>
                          </a:rPr>
                        </m:ctrlPr>
                      </m:sSubSupPr>
                      <m:e>
                        <m:r>
                          <a:rPr lang="zh-CN" altLang="en-US" sz="2400" i="1">
                            <a:latin typeface="Cambria Math" panose="02040503050406030204" pitchFamily="18" charset="0"/>
                            <a:ea typeface="微软雅黑" panose="020B0503020204020204" pitchFamily="34" charset="-122"/>
                          </a:rPr>
                          <m:t>𝜀</m:t>
                        </m:r>
                      </m:e>
                      <m:sub>
                        <m:r>
                          <a:rPr lang="en-US" altLang="zh-CN" sz="2400" b="0" i="1" smtClean="0">
                            <a:latin typeface="Cambria Math" panose="02040503050406030204" pitchFamily="18" charset="0"/>
                            <a:ea typeface="微软雅黑" panose="020B0503020204020204" pitchFamily="34" charset="-122"/>
                          </a:rPr>
                          <m:t>2</m:t>
                        </m:r>
                      </m:sub>
                      <m:sup>
                        <m:r>
                          <a:rPr lang="en-US" altLang="zh-CN" sz="2400" i="1">
                            <a:latin typeface="Cambria Math" panose="02040503050406030204" pitchFamily="18" charset="0"/>
                            <a:ea typeface="微软雅黑" panose="020B0503020204020204" pitchFamily="34" charset="-122"/>
                          </a:rPr>
                          <m:t>𝐴</m:t>
                        </m:r>
                      </m:sup>
                    </m:sSubSup>
                    <m:r>
                      <a:rPr lang="en-US" altLang="zh-CN" sz="2400" i="1">
                        <a:latin typeface="Cambria Math" panose="02040503050406030204" pitchFamily="18" charset="0"/>
                        <a:ea typeface="微软雅黑" panose="020B0503020204020204" pitchFamily="34" charset="-122"/>
                      </a:rPr>
                      <m:t>,</m:t>
                    </m:r>
                    <m:r>
                      <a:rPr lang="en-US" altLang="zh-CN" sz="2400" b="0" i="1" smtClean="0">
                        <a:latin typeface="Cambria Math" panose="02040503050406030204" pitchFamily="18" charset="0"/>
                        <a:ea typeface="微软雅黑" panose="020B0503020204020204" pitchFamily="34" charset="-122"/>
                      </a:rPr>
                      <m:t>…,</m:t>
                    </m:r>
                  </m:oMath>
                </a14:m>
                <a:r>
                  <a:rPr lang="en-US" altLang="zh-CN" sz="2400" dirty="0">
                    <a:ea typeface="微软雅黑" panose="020B0503020204020204" pitchFamily="34" charset="-122"/>
                  </a:rPr>
                  <a:t> </a:t>
                </a:r>
                <a14:m>
                  <m:oMath xmlns:m="http://schemas.openxmlformats.org/officeDocument/2006/math">
                    <m:sSubSup>
                      <m:sSubSupPr>
                        <m:ctrlPr>
                          <a:rPr lang="en-US" altLang="zh-CN" sz="2400" i="1">
                            <a:latin typeface="Cambria Math" panose="02040503050406030204" pitchFamily="18" charset="0"/>
                            <a:ea typeface="微软雅黑" panose="020B0503020204020204" pitchFamily="34" charset="-122"/>
                          </a:rPr>
                        </m:ctrlPr>
                      </m:sSubSupPr>
                      <m:e>
                        <m:r>
                          <a:rPr lang="zh-CN" altLang="en-US" sz="2400" i="1">
                            <a:latin typeface="Cambria Math" panose="02040503050406030204" pitchFamily="18" charset="0"/>
                            <a:ea typeface="微软雅黑" panose="020B0503020204020204" pitchFamily="34" charset="-122"/>
                          </a:rPr>
                          <m:t>𝜀</m:t>
                        </m:r>
                      </m:e>
                      <m:sub>
                        <m:r>
                          <a:rPr lang="en-US" altLang="zh-CN" sz="2400" b="0" i="1" smtClean="0">
                            <a:latin typeface="Cambria Math" panose="02040503050406030204" pitchFamily="18" charset="0"/>
                            <a:ea typeface="微软雅黑" panose="020B0503020204020204" pitchFamily="34" charset="-122"/>
                          </a:rPr>
                          <m:t>𝑘</m:t>
                        </m:r>
                      </m:sub>
                      <m:sup>
                        <m:r>
                          <a:rPr lang="en-US" altLang="zh-CN" sz="2400" i="1">
                            <a:latin typeface="Cambria Math" panose="02040503050406030204" pitchFamily="18" charset="0"/>
                            <a:ea typeface="微软雅黑" panose="020B0503020204020204" pitchFamily="34" charset="-122"/>
                          </a:rPr>
                          <m:t>𝐴</m:t>
                        </m:r>
                      </m:sup>
                    </m:sSubSup>
                    <m:r>
                      <a:rPr lang="en-US" altLang="zh-CN" sz="2400" b="0" i="1" smtClean="0">
                        <a:latin typeface="Cambria Math" panose="02040503050406030204" pitchFamily="18" charset="0"/>
                        <a:ea typeface="微软雅黑" panose="020B0503020204020204" pitchFamily="34" charset="-122"/>
                      </a:rPr>
                      <m:t> </m:t>
                    </m:r>
                  </m:oMath>
                </a14:m>
                <a:r>
                  <a:rPr lang="en-US" altLang="zh-CN" sz="2400" dirty="0">
                    <a:ea typeface="微软雅黑" panose="020B0503020204020204" pitchFamily="34" charset="-122"/>
                  </a:rPr>
                  <a:t> &amp;  </a:t>
                </a:r>
                <a14:m>
                  <m:oMath xmlns:m="http://schemas.openxmlformats.org/officeDocument/2006/math">
                    <m:sSubSup>
                      <m:sSubSupPr>
                        <m:ctrlPr>
                          <a:rPr lang="en-US" altLang="zh-CN" sz="2400" i="1">
                            <a:latin typeface="Cambria Math" panose="02040503050406030204" pitchFamily="18" charset="0"/>
                            <a:ea typeface="微软雅黑" panose="020B0503020204020204" pitchFamily="34" charset="-122"/>
                          </a:rPr>
                        </m:ctrlPr>
                      </m:sSubSupPr>
                      <m:e>
                        <m:r>
                          <a:rPr lang="zh-CN" altLang="en-US" sz="2400" i="1">
                            <a:latin typeface="Cambria Math" panose="02040503050406030204" pitchFamily="18" charset="0"/>
                            <a:ea typeface="微软雅黑" panose="020B0503020204020204" pitchFamily="34" charset="-122"/>
                          </a:rPr>
                          <m:t>𝜀</m:t>
                        </m:r>
                      </m:e>
                      <m:sub>
                        <m:r>
                          <a:rPr lang="en-US" altLang="zh-CN" sz="2400" i="1">
                            <a:latin typeface="Cambria Math" panose="02040503050406030204" pitchFamily="18" charset="0"/>
                            <a:ea typeface="微软雅黑" panose="020B0503020204020204" pitchFamily="34" charset="-122"/>
                          </a:rPr>
                          <m:t>1</m:t>
                        </m:r>
                      </m:sub>
                      <m:sup>
                        <m:r>
                          <a:rPr lang="en-US" altLang="zh-CN" sz="2400" b="0" i="1" smtClean="0">
                            <a:latin typeface="Cambria Math" panose="02040503050406030204" pitchFamily="18" charset="0"/>
                            <a:ea typeface="微软雅黑" panose="020B0503020204020204" pitchFamily="34" charset="-122"/>
                          </a:rPr>
                          <m:t>𝐵</m:t>
                        </m:r>
                      </m:sup>
                    </m:sSubSup>
                    <m:r>
                      <a:rPr lang="en-US" altLang="zh-CN" sz="2400" i="1">
                        <a:latin typeface="Cambria Math" panose="02040503050406030204" pitchFamily="18" charset="0"/>
                        <a:ea typeface="微软雅黑" panose="020B0503020204020204" pitchFamily="34" charset="-122"/>
                      </a:rPr>
                      <m:t>,</m:t>
                    </m:r>
                  </m:oMath>
                </a14:m>
                <a:r>
                  <a:rPr lang="en-US" altLang="zh-CN" sz="2400" dirty="0">
                    <a:ea typeface="微软雅黑" panose="020B0503020204020204" pitchFamily="34" charset="-122"/>
                  </a:rPr>
                  <a:t> </a:t>
                </a:r>
                <a14:m>
                  <m:oMath xmlns:m="http://schemas.openxmlformats.org/officeDocument/2006/math">
                    <m:sSubSup>
                      <m:sSubSupPr>
                        <m:ctrlPr>
                          <a:rPr lang="en-US" altLang="zh-CN" sz="2400" i="1">
                            <a:latin typeface="Cambria Math" panose="02040503050406030204" pitchFamily="18" charset="0"/>
                            <a:ea typeface="微软雅黑" panose="020B0503020204020204" pitchFamily="34" charset="-122"/>
                          </a:rPr>
                        </m:ctrlPr>
                      </m:sSubSupPr>
                      <m:e>
                        <m:r>
                          <a:rPr lang="zh-CN" altLang="en-US" sz="2400" i="1">
                            <a:latin typeface="Cambria Math" panose="02040503050406030204" pitchFamily="18" charset="0"/>
                            <a:ea typeface="微软雅黑" panose="020B0503020204020204" pitchFamily="34" charset="-122"/>
                          </a:rPr>
                          <m:t>𝜀</m:t>
                        </m:r>
                      </m:e>
                      <m:sub>
                        <m:r>
                          <a:rPr lang="en-US" altLang="zh-CN" sz="2400" i="1">
                            <a:latin typeface="Cambria Math" panose="02040503050406030204" pitchFamily="18" charset="0"/>
                            <a:ea typeface="微软雅黑" panose="020B0503020204020204" pitchFamily="34" charset="-122"/>
                          </a:rPr>
                          <m:t>2</m:t>
                        </m:r>
                      </m:sub>
                      <m:sup>
                        <m:r>
                          <a:rPr lang="en-US" altLang="zh-CN" sz="2400" b="0" i="1" smtClean="0">
                            <a:latin typeface="Cambria Math" panose="02040503050406030204" pitchFamily="18" charset="0"/>
                            <a:ea typeface="微软雅黑" panose="020B0503020204020204" pitchFamily="34" charset="-122"/>
                          </a:rPr>
                          <m:t>𝐵</m:t>
                        </m:r>
                      </m:sup>
                    </m:sSubSup>
                    <m:r>
                      <a:rPr lang="en-US" altLang="zh-CN" sz="2400" i="1">
                        <a:latin typeface="Cambria Math" panose="02040503050406030204" pitchFamily="18" charset="0"/>
                        <a:ea typeface="微软雅黑" panose="020B0503020204020204" pitchFamily="34" charset="-122"/>
                      </a:rPr>
                      <m:t>,…,</m:t>
                    </m:r>
                  </m:oMath>
                </a14:m>
                <a:r>
                  <a:rPr lang="en-US" altLang="zh-CN" sz="2400" dirty="0">
                    <a:ea typeface="微软雅黑" panose="020B0503020204020204" pitchFamily="34" charset="-122"/>
                  </a:rPr>
                  <a:t> </a:t>
                </a:r>
                <a14:m>
                  <m:oMath xmlns:m="http://schemas.openxmlformats.org/officeDocument/2006/math">
                    <m:sSubSup>
                      <m:sSubSupPr>
                        <m:ctrlPr>
                          <a:rPr lang="en-US" altLang="zh-CN" sz="2400" i="1">
                            <a:latin typeface="Cambria Math" panose="02040503050406030204" pitchFamily="18" charset="0"/>
                            <a:ea typeface="微软雅黑" panose="020B0503020204020204" pitchFamily="34" charset="-122"/>
                          </a:rPr>
                        </m:ctrlPr>
                      </m:sSubSupPr>
                      <m:e>
                        <m:r>
                          <a:rPr lang="zh-CN" altLang="en-US" sz="2400" i="1">
                            <a:latin typeface="Cambria Math" panose="02040503050406030204" pitchFamily="18" charset="0"/>
                            <a:ea typeface="微软雅黑" panose="020B0503020204020204" pitchFamily="34" charset="-122"/>
                          </a:rPr>
                          <m:t>𝜀</m:t>
                        </m:r>
                      </m:e>
                      <m:sub>
                        <m:r>
                          <a:rPr lang="en-US" altLang="zh-CN" sz="2400" i="1">
                            <a:latin typeface="Cambria Math" panose="02040503050406030204" pitchFamily="18" charset="0"/>
                            <a:ea typeface="微软雅黑" panose="020B0503020204020204" pitchFamily="34" charset="-122"/>
                          </a:rPr>
                          <m:t>𝑘</m:t>
                        </m:r>
                      </m:sub>
                      <m:sup>
                        <m:r>
                          <a:rPr lang="en-US" altLang="zh-CN" sz="2400" b="0" i="1" smtClean="0">
                            <a:latin typeface="Cambria Math" panose="02040503050406030204" pitchFamily="18" charset="0"/>
                            <a:ea typeface="微软雅黑" panose="020B0503020204020204" pitchFamily="34" charset="-122"/>
                          </a:rPr>
                          <m:t>𝐵</m:t>
                        </m:r>
                      </m:sup>
                    </m:sSubSup>
                  </m:oMath>
                </a14:m>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两两求差 </a:t>
                </a:r>
                <a14:m>
                  <m:oMath xmlns:m="http://schemas.openxmlformats.org/officeDocument/2006/math">
                    <m:sSub>
                      <m:sSubPr>
                        <m:ctrlPr>
                          <a:rPr lang="el-GR" altLang="zh-CN" sz="2400" i="1" smtClean="0">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b="0" i="1" smtClean="0">
                            <a:latin typeface="Cambria Math" panose="02040503050406030204" pitchFamily="18" charset="0"/>
                            <a:ea typeface="Cambria Math" panose="02040503050406030204" pitchFamily="18" charset="0"/>
                          </a:rPr>
                          <m:t>𝑖</m:t>
                        </m:r>
                      </m:sub>
                    </m:sSub>
                    <m:r>
                      <a:rPr lang="en-US" altLang="zh-CN" sz="2400" b="0" i="1" smtClean="0">
                        <a:latin typeface="Cambria Math" panose="02040503050406030204" pitchFamily="18" charset="0"/>
                        <a:ea typeface="Cambria Math" panose="02040503050406030204" pitchFamily="18" charset="0"/>
                      </a:rPr>
                      <m:t>=</m:t>
                    </m:r>
                    <m:sSubSup>
                      <m:sSubSupPr>
                        <m:ctrlPr>
                          <a:rPr lang="en-US" altLang="zh-CN" sz="2400" i="1">
                            <a:latin typeface="Cambria Math" panose="02040503050406030204" pitchFamily="18" charset="0"/>
                            <a:ea typeface="微软雅黑" panose="020B0503020204020204" pitchFamily="34" charset="-122"/>
                          </a:rPr>
                        </m:ctrlPr>
                      </m:sSubSupPr>
                      <m:e>
                        <m:r>
                          <a:rPr lang="zh-CN" altLang="en-US" sz="2400" i="1">
                            <a:latin typeface="Cambria Math" panose="02040503050406030204" pitchFamily="18" charset="0"/>
                            <a:ea typeface="微软雅黑" panose="020B0503020204020204" pitchFamily="34" charset="-122"/>
                          </a:rPr>
                          <m:t>𝜀</m:t>
                        </m:r>
                      </m:e>
                      <m:sub>
                        <m:r>
                          <a:rPr lang="en-US" altLang="zh-CN" sz="2400" b="0" i="1" smtClean="0">
                            <a:latin typeface="Cambria Math" panose="02040503050406030204" pitchFamily="18" charset="0"/>
                            <a:ea typeface="微软雅黑" panose="020B0503020204020204" pitchFamily="34" charset="-122"/>
                          </a:rPr>
                          <m:t>𝑖</m:t>
                        </m:r>
                      </m:sub>
                      <m:sup>
                        <m:r>
                          <a:rPr lang="en-US" altLang="zh-CN" sz="2400" i="1">
                            <a:latin typeface="Cambria Math" panose="02040503050406030204" pitchFamily="18" charset="0"/>
                            <a:ea typeface="微软雅黑" panose="020B0503020204020204" pitchFamily="34" charset="-122"/>
                          </a:rPr>
                          <m:t>𝐴</m:t>
                        </m:r>
                      </m:sup>
                    </m:sSubSup>
                    <m:r>
                      <a:rPr lang="en-US" altLang="zh-CN" sz="2400" b="0" i="1" smtClean="0">
                        <a:latin typeface="Cambria Math" panose="02040503050406030204" pitchFamily="18" charset="0"/>
                        <a:ea typeface="微软雅黑" panose="020B0503020204020204" pitchFamily="34" charset="-122"/>
                      </a:rPr>
                      <m:t>−</m:t>
                    </m:r>
                    <m:sSubSup>
                      <m:sSubSupPr>
                        <m:ctrlPr>
                          <a:rPr lang="en-US" altLang="zh-CN" sz="2400" i="1">
                            <a:latin typeface="Cambria Math" panose="02040503050406030204" pitchFamily="18" charset="0"/>
                            <a:ea typeface="微软雅黑" panose="020B0503020204020204" pitchFamily="34" charset="-122"/>
                          </a:rPr>
                        </m:ctrlPr>
                      </m:sSubSupPr>
                      <m:e>
                        <m:r>
                          <a:rPr lang="zh-CN" altLang="en-US" sz="2400" i="1">
                            <a:latin typeface="Cambria Math" panose="02040503050406030204" pitchFamily="18" charset="0"/>
                            <a:ea typeface="微软雅黑" panose="020B0503020204020204" pitchFamily="34" charset="-122"/>
                          </a:rPr>
                          <m:t>𝜀</m:t>
                        </m:r>
                      </m:e>
                      <m:sub>
                        <m:r>
                          <a:rPr lang="en-US" altLang="zh-CN" sz="2400" b="0" i="1" smtClean="0">
                            <a:latin typeface="Cambria Math" panose="02040503050406030204" pitchFamily="18" charset="0"/>
                            <a:ea typeface="微软雅黑" panose="020B0503020204020204" pitchFamily="34" charset="-122"/>
                          </a:rPr>
                          <m:t>𝑖</m:t>
                        </m:r>
                      </m:sub>
                      <m:sup>
                        <m:r>
                          <a:rPr lang="en-US" altLang="zh-CN" sz="2400" b="0" i="1" smtClean="0">
                            <a:latin typeface="Cambria Math" panose="02040503050406030204" pitchFamily="18" charset="0"/>
                            <a:ea typeface="微软雅黑" panose="020B0503020204020204" pitchFamily="34" charset="-122"/>
                          </a:rPr>
                          <m:t>𝐵</m:t>
                        </m:r>
                      </m:sup>
                    </m:sSubSup>
                  </m:oMath>
                </a14:m>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en-US" altLang="zh-CN" sz="2400" dirty="0">
                    <a:ea typeface="微软雅黑" panose="020B0503020204020204" pitchFamily="34" charset="-122"/>
                  </a:rPr>
                  <a:t>k</a:t>
                </a:r>
                <a:r>
                  <a:rPr lang="zh-CN" altLang="en-US" sz="2400" dirty="0">
                    <a:ea typeface="微软雅黑" panose="020B0503020204020204" pitchFamily="34" charset="-122"/>
                  </a:rPr>
                  <a:t>个差值</a:t>
                </a:r>
                <a14:m>
                  <m:oMath xmlns:m="http://schemas.openxmlformats.org/officeDocument/2006/math">
                    <m:r>
                      <a:rPr lang="en-US" altLang="zh-CN" sz="2400">
                        <a:latin typeface="Cambria Math" panose="02040503050406030204" pitchFamily="18" charset="0"/>
                        <a:ea typeface="微软雅黑" panose="020B0503020204020204" pitchFamily="34" charset="-122"/>
                      </a:rPr>
                      <m:t> </m:t>
                    </m:r>
                    <m:r>
                      <a:rPr lang="en-US" altLang="zh-CN" sz="2400" i="1">
                        <a:latin typeface="Cambria Math" panose="02040503050406030204" pitchFamily="18" charset="0"/>
                        <a:ea typeface="微软雅黑" panose="020B0503020204020204" pitchFamily="34" charset="-122"/>
                      </a:rPr>
                      <m:t> </m:t>
                    </m:r>
                    <m:sSubSup>
                      <m:sSubSupPr>
                        <m:ctrlPr>
                          <a:rPr lang="en-US" altLang="zh-CN" sz="2400" i="1">
                            <a:latin typeface="Cambria Math" panose="02040503050406030204" pitchFamily="18" charset="0"/>
                            <a:ea typeface="微软雅黑" panose="020B0503020204020204" pitchFamily="34" charset="-122"/>
                          </a:rPr>
                        </m:ctrlPr>
                      </m:sSubSup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微软雅黑" panose="020B0503020204020204" pitchFamily="34" charset="-122"/>
                          </a:rPr>
                          <m:t>1</m:t>
                        </m:r>
                      </m:sub>
                      <m:sup/>
                    </m:sSubSup>
                    <m:r>
                      <a:rPr lang="en-US" altLang="zh-CN" sz="2400" i="1">
                        <a:latin typeface="Cambria Math" panose="02040503050406030204" pitchFamily="18" charset="0"/>
                        <a:ea typeface="微软雅黑" panose="020B0503020204020204" pitchFamily="34" charset="-122"/>
                      </a:rPr>
                      <m:t>,</m:t>
                    </m:r>
                  </m:oMath>
                </a14:m>
                <a:r>
                  <a:rPr lang="en-US" altLang="zh-CN" sz="2400" dirty="0">
                    <a:ea typeface="微软雅黑" panose="020B0503020204020204" pitchFamily="34" charset="-122"/>
                  </a:rPr>
                  <a:t> </a:t>
                </a:r>
                <a14:m>
                  <m:oMath xmlns:m="http://schemas.openxmlformats.org/officeDocument/2006/math">
                    <m:sSubSup>
                      <m:sSubSupPr>
                        <m:ctrlPr>
                          <a:rPr lang="en-US" altLang="zh-CN" sz="2400" i="1">
                            <a:latin typeface="Cambria Math" panose="02040503050406030204" pitchFamily="18" charset="0"/>
                            <a:ea typeface="微软雅黑" panose="020B0503020204020204" pitchFamily="34" charset="-122"/>
                          </a:rPr>
                        </m:ctrlPr>
                      </m:sSubSup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微软雅黑" panose="020B0503020204020204" pitchFamily="34" charset="-122"/>
                          </a:rPr>
                          <m:t>2</m:t>
                        </m:r>
                      </m:sub>
                      <m:sup/>
                    </m:sSubSup>
                    <m:r>
                      <a:rPr lang="en-US" altLang="zh-CN" sz="2400" i="1">
                        <a:latin typeface="Cambria Math" panose="02040503050406030204" pitchFamily="18" charset="0"/>
                        <a:ea typeface="微软雅黑" panose="020B0503020204020204" pitchFamily="34" charset="-122"/>
                      </a:rPr>
                      <m:t>,…,</m:t>
                    </m:r>
                  </m:oMath>
                </a14:m>
                <a:r>
                  <a:rPr lang="en-US" altLang="zh-CN" sz="2400" dirty="0">
                    <a:ea typeface="微软雅黑" panose="020B0503020204020204" pitchFamily="34" charset="-122"/>
                  </a:rPr>
                  <a:t> </a:t>
                </a:r>
                <a14:m>
                  <m:oMath xmlns:m="http://schemas.openxmlformats.org/officeDocument/2006/math">
                    <m:sSubSup>
                      <m:sSubSupPr>
                        <m:ctrlPr>
                          <a:rPr lang="en-US" altLang="zh-CN" sz="2400" i="1">
                            <a:latin typeface="Cambria Math" panose="02040503050406030204" pitchFamily="18" charset="0"/>
                            <a:ea typeface="微软雅黑" panose="020B0503020204020204" pitchFamily="34" charset="-122"/>
                          </a:rPr>
                        </m:ctrlPr>
                      </m:sSubSup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微软雅黑" panose="020B0503020204020204" pitchFamily="34" charset="-122"/>
                          </a:rPr>
                          <m:t>𝑘</m:t>
                        </m:r>
                      </m:sub>
                      <m:sup/>
                    </m:sSubSup>
                  </m:oMath>
                </a14:m>
                <a:endParaRPr lang="en-US" altLang="zh-CN" sz="2400" dirty="0">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检验“</a:t>
                </a:r>
                <a:r>
                  <a:rPr lang="en-US" altLang="zh-CN" sz="2400" dirty="0">
                    <a:latin typeface="微软雅黑" panose="020B0503020204020204" pitchFamily="34" charset="-122"/>
                    <a:ea typeface="微软雅黑" panose="020B0503020204020204" pitchFamily="34" charset="-122"/>
                  </a:rPr>
                  <a:t>A</a:t>
                </a:r>
                <a:r>
                  <a:rPr lang="zh-CN" altLang="en-US" sz="2400" dirty="0">
                    <a:latin typeface="微软雅黑" panose="020B0503020204020204" pitchFamily="34" charset="-122"/>
                    <a:ea typeface="微软雅黑" panose="020B0503020204020204" pitchFamily="34" charset="-122"/>
                  </a:rPr>
                  <a:t>和</a:t>
                </a:r>
                <a:r>
                  <a:rPr lang="en-US" altLang="zh-CN" sz="2400" dirty="0">
                    <a:latin typeface="微软雅黑" panose="020B0503020204020204" pitchFamily="34" charset="-122"/>
                    <a:ea typeface="微软雅黑" panose="020B0503020204020204" pitchFamily="34" charset="-122"/>
                  </a:rPr>
                  <a:t>B</a:t>
                </a:r>
                <a:r>
                  <a:rPr lang="zh-CN" altLang="en-US" sz="2400" dirty="0">
                    <a:latin typeface="微软雅黑" panose="020B0503020204020204" pitchFamily="34" charset="-122"/>
                    <a:ea typeface="微软雅黑" panose="020B0503020204020204" pitchFamily="34" charset="-122"/>
                  </a:rPr>
                  <a:t>的性能相同”这一假设是否在置信区间内</a:t>
                </a:r>
                <a:endParaRPr lang="en-US" altLang="zh-CN" sz="2400" dirty="0">
                  <a:latin typeface="微软雅黑" panose="020B0503020204020204" pitchFamily="34" charset="-122"/>
                  <a:ea typeface="微软雅黑" panose="020B0503020204020204" pitchFamily="34" charset="-122"/>
                </a:endParaRPr>
              </a:p>
            </p:txBody>
          </p:sp>
        </mc:Choice>
        <mc:Fallback xmlns="">
          <p:sp>
            <p:nvSpPr>
              <p:cNvPr id="5" name="文本框 8"/>
              <p:cNvSpPr txBox="1">
                <a:spLocks noRot="1" noChangeAspect="1" noMove="1" noResize="1" noEditPoints="1" noAdjustHandles="1" noChangeArrowheads="1" noChangeShapeType="1" noTextEdit="1"/>
              </p:cNvSpPr>
              <p:nvPr/>
            </p:nvSpPr>
            <p:spPr bwMode="auto">
              <a:xfrm>
                <a:off x="827584" y="1916832"/>
                <a:ext cx="7920882" cy="2926122"/>
              </a:xfrm>
              <a:prstGeom prst="rect">
                <a:avLst/>
              </a:prstGeom>
              <a:blipFill>
                <a:blip r:embed="rId3"/>
                <a:stretch>
                  <a:fillRect l="-1078" b="-375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35629884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https://timgsa.baidu.com/timg?image&amp;quality=80&amp;size=b9999_10000&amp;sec=1527873820256&amp;di=cf43341f9b1d64ca5f3f71c644d12314&amp;imgtype=0&amp;src=http%3A%2F%2Fwww.tinysoft.com.cn%2FResource%2FTSDN%2Fmedia2012-11-14%2Fimage32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7904" y="1484784"/>
            <a:ext cx="5426030" cy="434266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文本框 6"/>
              <p:cNvSpPr txBox="1"/>
              <p:nvPr/>
            </p:nvSpPr>
            <p:spPr>
              <a:xfrm>
                <a:off x="467544" y="2420888"/>
                <a:ext cx="3456384" cy="2082943"/>
              </a:xfrm>
              <a:prstGeom prst="rect">
                <a:avLst/>
              </a:prstGeom>
              <a:noFill/>
            </p:spPr>
            <p:txBody>
              <a:bodyPr wrap="square" lIns="0" tIns="0" rIns="0" bIns="0" rtlCol="0">
                <a:spAutoFit/>
              </a:bodyPr>
              <a:lstStyle/>
              <a:p>
                <a:pPr>
                  <a:lnSpc>
                    <a:spcPct val="150000"/>
                  </a:lnSpc>
                </a:pPr>
                <a:r>
                  <a:rPr lang="en-US" altLang="zh-CN" sz="2200" dirty="0">
                    <a:ea typeface="微软雅黑" panose="020B0503020204020204" pitchFamily="34" charset="-122"/>
                  </a:rPr>
                  <a:t> </a:t>
                </a:r>
                <a14:m>
                  <m:oMath xmlns:m="http://schemas.openxmlformats.org/officeDocument/2006/math">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a:latin typeface="Cambria Math" panose="02040503050406030204" pitchFamily="18" charset="0"/>
                            <a:ea typeface="Cambria Math" panose="02040503050406030204" pitchFamily="18" charset="0"/>
                          </a:rPr>
                          <m:t>Δ</m:t>
                        </m:r>
                      </m:e>
                      <m:sub>
                        <m:r>
                          <a:rPr lang="en-US" altLang="zh-CN" sz="2200" i="1">
                            <a:latin typeface="Cambria Math" panose="02040503050406030204" pitchFamily="18" charset="0"/>
                            <a:ea typeface="微软雅黑" panose="020B0503020204020204" pitchFamily="34" charset="-122"/>
                          </a:rPr>
                          <m:t>1</m:t>
                        </m:r>
                      </m:sub>
                      <m:sup/>
                    </m:sSubSup>
                    <m:r>
                      <a:rPr lang="en-US" altLang="zh-CN" sz="2200" i="1">
                        <a:latin typeface="Cambria Math" panose="02040503050406030204" pitchFamily="18" charset="0"/>
                        <a:ea typeface="微软雅黑" panose="020B0503020204020204" pitchFamily="34" charset="-122"/>
                      </a:rPr>
                      <m:t>,</m:t>
                    </m:r>
                    <m:r>
                      <m:rPr>
                        <m:nor/>
                      </m:rPr>
                      <a:rPr lang="en-US" altLang="zh-CN" sz="2200" dirty="0">
                        <a:ea typeface="微软雅黑" panose="020B0503020204020204" pitchFamily="34" charset="-122"/>
                      </a:rPr>
                      <m:t> </m:t>
                    </m:r>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a:latin typeface="Cambria Math" panose="02040503050406030204" pitchFamily="18" charset="0"/>
                            <a:ea typeface="Cambria Math" panose="02040503050406030204" pitchFamily="18" charset="0"/>
                          </a:rPr>
                          <m:t>Δ</m:t>
                        </m:r>
                      </m:e>
                      <m:sub>
                        <m:r>
                          <a:rPr lang="en-US" altLang="zh-CN" sz="2200" i="1">
                            <a:latin typeface="Cambria Math" panose="02040503050406030204" pitchFamily="18" charset="0"/>
                            <a:ea typeface="微软雅黑" panose="020B0503020204020204" pitchFamily="34" charset="-122"/>
                          </a:rPr>
                          <m:t>2</m:t>
                        </m:r>
                      </m:sub>
                      <m:sup/>
                    </m:sSubSup>
                    <m:r>
                      <a:rPr lang="en-US" altLang="zh-CN" sz="2200" i="1">
                        <a:latin typeface="Cambria Math" panose="02040503050406030204" pitchFamily="18" charset="0"/>
                        <a:ea typeface="微软雅黑" panose="020B0503020204020204" pitchFamily="34" charset="-122"/>
                      </a:rPr>
                      <m:t>,…,</m:t>
                    </m:r>
                    <m:r>
                      <m:rPr>
                        <m:nor/>
                      </m:rPr>
                      <a:rPr lang="en-US" altLang="zh-CN" sz="2200" dirty="0">
                        <a:ea typeface="微软雅黑" panose="020B0503020204020204" pitchFamily="34" charset="-122"/>
                      </a:rPr>
                      <m:t> </m:t>
                    </m:r>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a:latin typeface="Cambria Math" panose="02040503050406030204" pitchFamily="18" charset="0"/>
                            <a:ea typeface="Cambria Math" panose="02040503050406030204" pitchFamily="18" charset="0"/>
                          </a:rPr>
                          <m:t>Δ</m:t>
                        </m:r>
                      </m:e>
                      <m:sub>
                        <m:r>
                          <a:rPr lang="en-US" altLang="zh-CN" sz="2200" i="1">
                            <a:latin typeface="Cambria Math" panose="02040503050406030204" pitchFamily="18" charset="0"/>
                            <a:ea typeface="微软雅黑" panose="020B0503020204020204" pitchFamily="34" charset="-122"/>
                          </a:rPr>
                          <m:t>𝑘</m:t>
                        </m:r>
                      </m:sub>
                      <m:sup/>
                    </m:sSubSup>
                  </m:oMath>
                </a14:m>
                <a:endParaRPr lang="en-US" altLang="zh-CN" sz="2200" i="1" dirty="0">
                  <a:latin typeface="Cambria Math" panose="02040503050406030204" pitchFamily="18" charset="0"/>
                </a:endParaRPr>
              </a:p>
              <a:p>
                <a:pPr>
                  <a:lnSpc>
                    <a:spcPct val="150000"/>
                  </a:lnSpc>
                </a:pPr>
                <a:r>
                  <a:rPr lang="zh-CN" altLang="en-US" sz="2200" dirty="0"/>
                  <a:t> </a:t>
                </a:r>
                <a14:m>
                  <m:oMath xmlns:m="http://schemas.openxmlformats.org/officeDocument/2006/math">
                    <m:r>
                      <a:rPr lang="zh-CN" altLang="en-US" sz="2200" i="1" smtClean="0">
                        <a:latin typeface="Cambria Math" panose="02040503050406030204" pitchFamily="18" charset="0"/>
                      </a:rPr>
                      <m:t>𝜇</m:t>
                    </m:r>
                    <m:r>
                      <a:rPr lang="en-US" altLang="zh-CN" sz="2200" i="1">
                        <a:latin typeface="Cambria Math" panose="02040503050406030204" pitchFamily="18" charset="0"/>
                      </a:rPr>
                      <m:t>=</m:t>
                    </m:r>
                    <m:f>
                      <m:fPr>
                        <m:ctrlPr>
                          <a:rPr lang="en-US" altLang="zh-CN" sz="2200" i="1">
                            <a:latin typeface="Cambria Math" panose="02040503050406030204" pitchFamily="18" charset="0"/>
                          </a:rPr>
                        </m:ctrlPr>
                      </m:fPr>
                      <m:num>
                        <m:r>
                          <a:rPr lang="en-US" altLang="zh-CN" sz="2200" i="1">
                            <a:latin typeface="Cambria Math" panose="02040503050406030204" pitchFamily="18" charset="0"/>
                          </a:rPr>
                          <m:t>1</m:t>
                        </m:r>
                      </m:num>
                      <m:den>
                        <m:r>
                          <a:rPr lang="en-US" altLang="zh-CN" sz="2200" i="1">
                            <a:latin typeface="Cambria Math" panose="02040503050406030204" pitchFamily="18" charset="0"/>
                          </a:rPr>
                          <m:t>𝑘</m:t>
                        </m:r>
                      </m:den>
                    </m:f>
                    <m:nary>
                      <m:naryPr>
                        <m:chr m:val="∑"/>
                        <m:ctrlPr>
                          <a:rPr lang="en-US" altLang="zh-CN" sz="2200" i="1">
                            <a:latin typeface="Cambria Math" panose="02040503050406030204" pitchFamily="18" charset="0"/>
                          </a:rPr>
                        </m:ctrlPr>
                      </m:naryPr>
                      <m:sub>
                        <m:r>
                          <m:rPr>
                            <m:brk m:alnAt="23"/>
                          </m:rPr>
                          <a:rPr lang="en-US" altLang="zh-CN" sz="2200" i="1">
                            <a:latin typeface="Cambria Math" panose="02040503050406030204" pitchFamily="18" charset="0"/>
                          </a:rPr>
                          <m:t>𝑖</m:t>
                        </m:r>
                        <m:r>
                          <a:rPr lang="en-US" altLang="zh-CN" sz="2200" i="1">
                            <a:latin typeface="Cambria Math" panose="02040503050406030204" pitchFamily="18" charset="0"/>
                          </a:rPr>
                          <m:t>=1</m:t>
                        </m:r>
                      </m:sub>
                      <m:sup>
                        <m:r>
                          <a:rPr lang="en-US" altLang="zh-CN" sz="2200" i="1">
                            <a:latin typeface="Cambria Math" panose="02040503050406030204" pitchFamily="18" charset="0"/>
                          </a:rPr>
                          <m:t>𝑘</m:t>
                        </m:r>
                      </m:sup>
                      <m:e>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smtClean="0">
                                <a:latin typeface="Cambria Math" panose="02040503050406030204" pitchFamily="18" charset="0"/>
                                <a:ea typeface="Cambria Math" panose="02040503050406030204" pitchFamily="18" charset="0"/>
                              </a:rPr>
                              <m:t>Δ</m:t>
                            </m:r>
                          </m:e>
                          <m:sub>
                            <m:r>
                              <a:rPr lang="en-US" altLang="zh-CN" sz="2200" b="0" i="1" smtClean="0">
                                <a:latin typeface="Cambria Math" panose="02040503050406030204" pitchFamily="18" charset="0"/>
                                <a:ea typeface="微软雅黑" panose="020B0503020204020204" pitchFamily="34" charset="-122"/>
                              </a:rPr>
                              <m:t>𝑖</m:t>
                            </m:r>
                          </m:sub>
                          <m:sup/>
                        </m:sSubSup>
                      </m:e>
                    </m:nary>
                  </m:oMath>
                </a14:m>
                <a:endParaRPr lang="en-US" altLang="zh-CN" sz="2200" i="1" dirty="0">
                  <a:latin typeface="Cambria Math" panose="02040503050406030204" pitchFamily="18" charset="0"/>
                </a:endParaRPr>
              </a:p>
              <a:p>
                <a:pPr>
                  <a:lnSpc>
                    <a:spcPct val="150000"/>
                  </a:lnSpc>
                </a:pPr>
                <a:r>
                  <a:rPr lang="en-US" altLang="zh-CN" sz="2200" dirty="0"/>
                  <a:t> </a:t>
                </a:r>
                <a14:m>
                  <m:oMath xmlns:m="http://schemas.openxmlformats.org/officeDocument/2006/math">
                    <m:sSup>
                      <m:sSupPr>
                        <m:ctrlPr>
                          <a:rPr lang="en-US" altLang="zh-CN" sz="2200" i="1" smtClean="0">
                            <a:latin typeface="Cambria Math" panose="02040503050406030204" pitchFamily="18" charset="0"/>
                          </a:rPr>
                        </m:ctrlPr>
                      </m:sSupPr>
                      <m:e>
                        <m:r>
                          <a:rPr lang="zh-CN" altLang="en-US" sz="2200" b="0" i="1" smtClean="0">
                            <a:latin typeface="Cambria Math" panose="02040503050406030204" pitchFamily="18" charset="0"/>
                          </a:rPr>
                          <m:t>𝜎</m:t>
                        </m:r>
                      </m:e>
                      <m:sup>
                        <m:r>
                          <a:rPr lang="en-US" altLang="zh-CN" sz="2200" b="0" i="1" smtClean="0">
                            <a:latin typeface="Cambria Math" panose="02040503050406030204" pitchFamily="18" charset="0"/>
                          </a:rPr>
                          <m:t>2</m:t>
                        </m:r>
                      </m:sup>
                    </m:sSup>
                    <m:r>
                      <a:rPr lang="en-US" altLang="zh-CN" sz="2200" i="1">
                        <a:latin typeface="Cambria Math" panose="02040503050406030204" pitchFamily="18" charset="0"/>
                      </a:rPr>
                      <m:t>=</m:t>
                    </m:r>
                    <m:f>
                      <m:fPr>
                        <m:ctrlPr>
                          <a:rPr lang="en-US" altLang="zh-CN" sz="2200" i="1">
                            <a:latin typeface="Cambria Math" panose="02040503050406030204" pitchFamily="18" charset="0"/>
                          </a:rPr>
                        </m:ctrlPr>
                      </m:fPr>
                      <m:num>
                        <m:r>
                          <a:rPr lang="en-US" altLang="zh-CN" sz="2200" i="1">
                            <a:latin typeface="Cambria Math" panose="02040503050406030204" pitchFamily="18" charset="0"/>
                          </a:rPr>
                          <m:t>1</m:t>
                        </m:r>
                      </m:num>
                      <m:den>
                        <m:r>
                          <a:rPr lang="en-US" altLang="zh-CN" sz="2200" i="1">
                            <a:latin typeface="Cambria Math" panose="02040503050406030204" pitchFamily="18" charset="0"/>
                          </a:rPr>
                          <m:t>𝑘</m:t>
                        </m:r>
                        <m:r>
                          <a:rPr lang="en-US" altLang="zh-CN" sz="2200" b="0" i="1" smtClean="0">
                            <a:latin typeface="Cambria Math" panose="02040503050406030204" pitchFamily="18" charset="0"/>
                          </a:rPr>
                          <m:t>−1</m:t>
                        </m:r>
                      </m:den>
                    </m:f>
                    <m:nary>
                      <m:naryPr>
                        <m:chr m:val="∑"/>
                        <m:ctrlPr>
                          <a:rPr lang="en-US" altLang="zh-CN" sz="2200" i="1">
                            <a:latin typeface="Cambria Math" panose="02040503050406030204" pitchFamily="18" charset="0"/>
                          </a:rPr>
                        </m:ctrlPr>
                      </m:naryPr>
                      <m:sub>
                        <m:r>
                          <m:rPr>
                            <m:brk m:alnAt="23"/>
                          </m:rPr>
                          <a:rPr lang="en-US" altLang="zh-CN" sz="2200" i="1">
                            <a:latin typeface="Cambria Math" panose="02040503050406030204" pitchFamily="18" charset="0"/>
                          </a:rPr>
                          <m:t>𝑖</m:t>
                        </m:r>
                        <m:r>
                          <a:rPr lang="en-US" altLang="zh-CN" sz="2200" i="1">
                            <a:latin typeface="Cambria Math" panose="02040503050406030204" pitchFamily="18" charset="0"/>
                          </a:rPr>
                          <m:t>=1</m:t>
                        </m:r>
                      </m:sub>
                      <m:sup>
                        <m:r>
                          <a:rPr lang="en-US" altLang="zh-CN" sz="2200" i="1">
                            <a:latin typeface="Cambria Math" panose="02040503050406030204" pitchFamily="18" charset="0"/>
                          </a:rPr>
                          <m:t>𝑘</m:t>
                        </m:r>
                      </m:sup>
                      <m:e>
                        <m:sSup>
                          <m:sSupPr>
                            <m:ctrlPr>
                              <a:rPr lang="en-US" altLang="zh-CN" sz="2200" i="1" smtClean="0">
                                <a:latin typeface="Cambria Math" panose="02040503050406030204" pitchFamily="18" charset="0"/>
                              </a:rPr>
                            </m:ctrlPr>
                          </m:sSupPr>
                          <m:e>
                            <m:d>
                              <m:dPr>
                                <m:ctrlPr>
                                  <a:rPr lang="en-US" altLang="zh-CN" sz="2200" i="1">
                                    <a:latin typeface="Cambria Math" panose="02040503050406030204" pitchFamily="18" charset="0"/>
                                  </a:rPr>
                                </m:ctrlPr>
                              </m:dPr>
                              <m:e>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a:latin typeface="Cambria Math" panose="02040503050406030204" pitchFamily="18" charset="0"/>
                                        <a:ea typeface="Cambria Math" panose="02040503050406030204" pitchFamily="18" charset="0"/>
                                      </a:rPr>
                                      <m:t>Δ</m:t>
                                    </m:r>
                                  </m:e>
                                  <m:sub>
                                    <m:r>
                                      <a:rPr lang="en-US" altLang="zh-CN" sz="2200" i="1">
                                        <a:latin typeface="Cambria Math" panose="02040503050406030204" pitchFamily="18" charset="0"/>
                                        <a:ea typeface="微软雅黑" panose="020B0503020204020204" pitchFamily="34" charset="-122"/>
                                      </a:rPr>
                                      <m:t>𝑖</m:t>
                                    </m:r>
                                  </m:sub>
                                  <m:sup/>
                                </m:sSubSup>
                                <m:r>
                                  <a:rPr lang="en-US" altLang="zh-CN" sz="2200" i="1">
                                    <a:latin typeface="Cambria Math" panose="02040503050406030204" pitchFamily="18" charset="0"/>
                                  </a:rPr>
                                  <m:t>−</m:t>
                                </m:r>
                                <m:r>
                                  <a:rPr lang="zh-CN" altLang="en-US" sz="2200" i="1">
                                    <a:latin typeface="Cambria Math" panose="02040503050406030204" pitchFamily="18" charset="0"/>
                                  </a:rPr>
                                  <m:t>𝜇</m:t>
                                </m:r>
                              </m:e>
                            </m:d>
                          </m:e>
                          <m:sup>
                            <m:r>
                              <a:rPr lang="en-US" altLang="zh-CN" sz="2200" b="0" i="1" smtClean="0">
                                <a:latin typeface="Cambria Math" panose="02040503050406030204" pitchFamily="18" charset="0"/>
                              </a:rPr>
                              <m:t>2</m:t>
                            </m:r>
                          </m:sup>
                        </m:sSup>
                      </m:e>
                    </m:nary>
                  </m:oMath>
                </a14:m>
                <a:endParaRPr lang="zh-CN" altLang="en-US" sz="2200" dirty="0"/>
              </a:p>
            </p:txBody>
          </p:sp>
        </mc:Choice>
        <mc:Fallback xmlns="">
          <p:sp>
            <p:nvSpPr>
              <p:cNvPr id="7" name="文本框 6"/>
              <p:cNvSpPr txBox="1">
                <a:spLocks noRot="1" noChangeAspect="1" noMove="1" noResize="1" noEditPoints="1" noAdjustHandles="1" noChangeArrowheads="1" noChangeShapeType="1" noTextEdit="1"/>
              </p:cNvSpPr>
              <p:nvPr/>
            </p:nvSpPr>
            <p:spPr>
              <a:xfrm>
                <a:off x="467544" y="2420888"/>
                <a:ext cx="3456384" cy="2082943"/>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76304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https://timgsa.baidu.com/timg?image&amp;quality=80&amp;size=b9999_10000&amp;sec=1527873820256&amp;di=cf43341f9b1d64ca5f3f71c644d12314&amp;imgtype=0&amp;src=http%3A%2F%2Fwww.tinysoft.com.cn%2FResource%2FTSDN%2Fmedia2012-11-14%2Fimage32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1843" y="1268760"/>
            <a:ext cx="4274779" cy="3421274"/>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B3C9E783-F688-4FED-8835-84EC753D48BF}"/>
              </a:ext>
            </a:extLst>
          </p:cNvPr>
          <p:cNvSpPr txBox="1">
            <a:spLocks noChangeArrowheads="1"/>
          </p:cNvSpPr>
          <p:nvPr/>
        </p:nvSpPr>
        <p:spPr bwMode="auto">
          <a:xfrm>
            <a:off x="395536" y="1314011"/>
            <a:ext cx="25196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成对</a:t>
            </a:r>
            <a:r>
              <a:rPr lang="en-US" altLang="zh-CN" sz="3200" dirty="0">
                <a:latin typeface="微软雅黑" panose="020B0503020204020204" pitchFamily="34" charset="-122"/>
                <a:ea typeface="微软雅黑" panose="020B0503020204020204" pitchFamily="34" charset="-122"/>
              </a:rPr>
              <a:t>t</a:t>
            </a:r>
            <a:r>
              <a:rPr lang="zh-CN" altLang="en-US" sz="3200" dirty="0">
                <a:latin typeface="微软雅黑" panose="020B0503020204020204" pitchFamily="34" charset="-122"/>
                <a:ea typeface="微软雅黑" panose="020B0503020204020204" pitchFamily="34" charset="-122"/>
              </a:rPr>
              <a:t>检验</a:t>
            </a:r>
          </a:p>
        </p:txBody>
      </p:sp>
      <p:sp>
        <p:nvSpPr>
          <p:cNvPr id="2" name="矩形 1">
            <a:extLst>
              <a:ext uri="{FF2B5EF4-FFF2-40B4-BE49-F238E27FC236}">
                <a16:creationId xmlns:a16="http://schemas.microsoft.com/office/drawing/2014/main" id="{C53DA8FC-C4BA-49F8-8D49-578BA5BE6082}"/>
              </a:ext>
            </a:extLst>
          </p:cNvPr>
          <p:cNvSpPr/>
          <p:nvPr/>
        </p:nvSpPr>
        <p:spPr>
          <a:xfrm>
            <a:off x="683568" y="2420888"/>
            <a:ext cx="3528392" cy="2862322"/>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每对样本间独立，因而差值间独立</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差值总体服从方差未知的正态分布，关于均值</a:t>
            </a:r>
            <a:r>
              <a:rPr lang="en-US" altLang="zh-CN" sz="2400" dirty="0">
                <a:latin typeface="微软雅黑" panose="020B0503020204020204" pitchFamily="34" charset="-122"/>
                <a:ea typeface="微软雅黑" panose="020B0503020204020204" pitchFamily="34" charset="-122"/>
              </a:rPr>
              <a:t>μ</a:t>
            </a:r>
            <a:r>
              <a:rPr lang="zh-CN" altLang="en-US" sz="2400" dirty="0">
                <a:latin typeface="微软雅黑" panose="020B0503020204020204" pitchFamily="34" charset="-122"/>
                <a:ea typeface="微软雅黑" panose="020B0503020204020204" pitchFamily="34" charset="-122"/>
              </a:rPr>
              <a:t>进行检验</a:t>
            </a:r>
            <a:endParaRPr lang="en-US" altLang="zh-CN" sz="2400"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8" name="文本框 7"/>
              <p:cNvSpPr txBox="1"/>
              <p:nvPr/>
            </p:nvSpPr>
            <p:spPr>
              <a:xfrm>
                <a:off x="5580112" y="5157192"/>
                <a:ext cx="3096344" cy="706732"/>
              </a:xfrm>
              <a:prstGeom prst="rect">
                <a:avLst/>
              </a:prstGeom>
              <a:noFill/>
            </p:spPr>
            <p:txBody>
              <a:bodyPr wrap="square" lIns="0" tIns="0" rIns="0" bIns="0" rtlCol="0">
                <a:spAutoFit/>
              </a:bodyPr>
              <a:lstStyle/>
              <a:p>
                <a:r>
                  <a:rPr lang="en-US" altLang="zh-CN" sz="2800" dirty="0"/>
                  <a:t> </a:t>
                </a:r>
                <a14:m>
                  <m:oMath xmlns:m="http://schemas.openxmlformats.org/officeDocument/2006/math">
                    <m:r>
                      <a:rPr lang="en-US" altLang="zh-CN" sz="2800" b="0" i="1" smtClean="0">
                        <a:latin typeface="Cambria Math" panose="02040503050406030204" pitchFamily="18" charset="0"/>
                      </a:rPr>
                      <m:t>𝑡</m:t>
                    </m:r>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rPr>
                        </m:ctrlPr>
                      </m:fPr>
                      <m:num>
                        <m:acc>
                          <m:accPr>
                            <m:chr m:val="̅"/>
                            <m:ctrlPr>
                              <a:rPr lang="en-US" altLang="zh-CN" sz="2800" b="0" i="1" smtClean="0">
                                <a:latin typeface="Cambria Math" panose="02040503050406030204" pitchFamily="18" charset="0"/>
                              </a:rPr>
                            </m:ctrlPr>
                          </m:accPr>
                          <m:e>
                            <m:r>
                              <a:rPr lang="en-US" altLang="zh-CN" sz="2800" i="1">
                                <a:latin typeface="Cambria Math" panose="02040503050406030204" pitchFamily="18" charset="0"/>
                              </a:rPr>
                              <m:t>𝑋</m:t>
                            </m:r>
                          </m:e>
                        </m:acc>
                        <m:r>
                          <a:rPr lang="en-US" altLang="zh-CN" sz="2800" b="0" i="1" smtClean="0">
                            <a:latin typeface="Cambria Math" panose="02040503050406030204" pitchFamily="18" charset="0"/>
                          </a:rPr>
                          <m:t>−</m:t>
                        </m:r>
                        <m:r>
                          <a:rPr lang="zh-CN" altLang="en-US" sz="2800" b="0" i="1" smtClean="0">
                            <a:latin typeface="Cambria Math" panose="02040503050406030204" pitchFamily="18" charset="0"/>
                          </a:rPr>
                          <m:t>𝜇</m:t>
                        </m:r>
                        <m:r>
                          <a:rPr lang="en-US" altLang="zh-CN" sz="2800" i="1" baseline="-25000">
                            <a:latin typeface="Cambria Math" panose="02040503050406030204" pitchFamily="18" charset="0"/>
                          </a:rPr>
                          <m:t>0</m:t>
                        </m:r>
                      </m:num>
                      <m:den>
                        <m:r>
                          <a:rPr lang="zh-CN" altLang="en-US" sz="2800" b="0" i="1" smtClean="0">
                            <a:latin typeface="Cambria Math" panose="02040503050406030204" pitchFamily="18" charset="0"/>
                          </a:rPr>
                          <m:t>𝜎</m:t>
                        </m:r>
                        <m:r>
                          <a:rPr lang="en-US" altLang="zh-CN" sz="2800" b="0" i="1" smtClean="0">
                            <a:latin typeface="Cambria Math" panose="02040503050406030204" pitchFamily="18" charset="0"/>
                          </a:rPr>
                          <m:t>/</m:t>
                        </m:r>
                        <m:rad>
                          <m:radPr>
                            <m:degHide m:val="on"/>
                            <m:ctrlPr>
                              <a:rPr lang="en-US" altLang="zh-CN" sz="2800" b="0" i="1" smtClean="0">
                                <a:latin typeface="Cambria Math" panose="02040503050406030204" pitchFamily="18" charset="0"/>
                              </a:rPr>
                            </m:ctrlPr>
                          </m:radPr>
                          <m:deg/>
                          <m:e>
                            <m:r>
                              <a:rPr lang="en-US" altLang="zh-CN" sz="2800" b="0" i="1" smtClean="0">
                                <a:latin typeface="Cambria Math" panose="02040503050406030204" pitchFamily="18" charset="0"/>
                              </a:rPr>
                              <m:t>𝑛</m:t>
                            </m:r>
                          </m:e>
                        </m:rad>
                      </m:den>
                    </m:f>
                    <m:r>
                      <a:rPr lang="en-US" altLang="zh-CN" sz="2800" i="1">
                        <a:latin typeface="Cambria Math" panose="02040503050406030204" pitchFamily="18" charset="0"/>
                        <a:ea typeface="Cambria Math" panose="02040503050406030204" pitchFamily="18" charset="0"/>
                      </a:rPr>
                      <m:t>∼</m:t>
                    </m:r>
                    <m:r>
                      <a:rPr lang="en-US" altLang="zh-CN" sz="2800" i="1">
                        <a:latin typeface="Cambria Math" panose="02040503050406030204" pitchFamily="18" charset="0"/>
                        <a:ea typeface="Cambria Math" panose="02040503050406030204" pitchFamily="18" charset="0"/>
                      </a:rPr>
                      <m:t>𝑡</m:t>
                    </m:r>
                    <m:d>
                      <m:dPr>
                        <m:ctrlPr>
                          <a:rPr lang="en-US" altLang="zh-CN" sz="2800" i="1">
                            <a:latin typeface="Cambria Math" panose="02040503050406030204" pitchFamily="18" charset="0"/>
                            <a:ea typeface="Cambria Math" panose="02040503050406030204" pitchFamily="18" charset="0"/>
                          </a:rPr>
                        </m:ctrlPr>
                      </m:dPr>
                      <m:e>
                        <m:r>
                          <a:rPr lang="en-US" altLang="zh-CN" sz="2800" b="0" i="1" smtClean="0">
                            <a:latin typeface="Cambria Math" panose="02040503050406030204" pitchFamily="18" charset="0"/>
                            <a:ea typeface="Cambria Math" panose="02040503050406030204" pitchFamily="18" charset="0"/>
                          </a:rPr>
                          <m:t>𝑛</m:t>
                        </m:r>
                        <m:r>
                          <a:rPr lang="en-US" altLang="zh-CN" sz="2800" i="1">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1</m:t>
                        </m:r>
                      </m:e>
                    </m:d>
                  </m:oMath>
                </a14:m>
                <a:endParaRPr lang="en-US" altLang="zh-CN" sz="3200" dirty="0"/>
              </a:p>
            </p:txBody>
          </p:sp>
        </mc:Choice>
        <mc:Fallback xmlns="">
          <p:sp>
            <p:nvSpPr>
              <p:cNvPr id="8" name="文本框 7"/>
              <p:cNvSpPr txBox="1">
                <a:spLocks noRot="1" noChangeAspect="1" noMove="1" noResize="1" noEditPoints="1" noAdjustHandles="1" noChangeArrowheads="1" noChangeShapeType="1" noTextEdit="1"/>
              </p:cNvSpPr>
              <p:nvPr/>
            </p:nvSpPr>
            <p:spPr>
              <a:xfrm>
                <a:off x="5580112" y="5157192"/>
                <a:ext cx="3096344" cy="706732"/>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8912070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https://timgsa.baidu.com/timg?image&amp;quality=80&amp;size=b9999_10000&amp;sec=1527873820256&amp;di=cf43341f9b1d64ca5f3f71c644d12314&amp;imgtype=0&amp;src=http%3A%2F%2Fwww.tinysoft.com.cn%2FResource%2FTSDN%2Fmedia2012-11-14%2Fimage32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7904" y="1484784"/>
            <a:ext cx="5426030" cy="434266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文本框 6"/>
              <p:cNvSpPr txBox="1"/>
              <p:nvPr/>
            </p:nvSpPr>
            <p:spPr>
              <a:xfrm>
                <a:off x="467544" y="2115815"/>
                <a:ext cx="3456384" cy="3467872"/>
              </a:xfrm>
              <a:prstGeom prst="rect">
                <a:avLst/>
              </a:prstGeom>
              <a:noFill/>
            </p:spPr>
            <p:txBody>
              <a:bodyPr wrap="square" lIns="0" tIns="0" rIns="0" bIns="0" rtlCol="0">
                <a:spAutoFit/>
              </a:bodyPr>
              <a:lstStyle/>
              <a:p>
                <a:pPr>
                  <a:lnSpc>
                    <a:spcPct val="150000"/>
                  </a:lnSpc>
                </a:pPr>
                <a:r>
                  <a:rPr lang="en-US" altLang="zh-CN" sz="2200" dirty="0">
                    <a:ea typeface="微软雅黑" panose="020B0503020204020204" pitchFamily="34" charset="-122"/>
                  </a:rPr>
                  <a:t> </a:t>
                </a:r>
                <a14:m>
                  <m:oMath xmlns:m="http://schemas.openxmlformats.org/officeDocument/2006/math">
                    <m:r>
                      <a:rPr lang="en-US" altLang="zh-CN" sz="2400" i="1">
                        <a:latin typeface="Cambria Math" panose="02040503050406030204" pitchFamily="18" charset="0"/>
                      </a:rPr>
                      <m:t>𝐻</m:t>
                    </m:r>
                    <m:r>
                      <a:rPr lang="en-US" altLang="zh-CN" sz="2400" i="1" baseline="-25000">
                        <a:latin typeface="Cambria Math" panose="02040503050406030204" pitchFamily="18" charset="0"/>
                      </a:rPr>
                      <m:t>0 </m:t>
                    </m:r>
                    <m:r>
                      <a:rPr lang="en-US" altLang="zh-CN" sz="2400" i="1">
                        <a:latin typeface="Cambria Math" panose="02040503050406030204" pitchFamily="18" charset="0"/>
                      </a:rPr>
                      <m:t>:</m:t>
                    </m:r>
                    <m:r>
                      <a:rPr lang="zh-CN" altLang="en-US" sz="2400" i="1">
                        <a:latin typeface="Cambria Math" panose="02040503050406030204" pitchFamily="18" charset="0"/>
                      </a:rPr>
                      <m:t>𝜇</m:t>
                    </m:r>
                    <m:r>
                      <m:rPr>
                        <m:nor/>
                      </m:rPr>
                      <a:rPr lang="en-US" altLang="zh-CN" sz="2400" b="0" i="0" smtClean="0">
                        <a:latin typeface="Cambria Math" panose="02040503050406030204" pitchFamily="18" charset="0"/>
                      </a:rPr>
                      <m:t>=0</m:t>
                    </m:r>
                  </m:oMath>
                </a14:m>
                <a:endParaRPr lang="en-US" altLang="zh-CN" sz="2200" dirty="0">
                  <a:ea typeface="微软雅黑" panose="020B0503020204020204" pitchFamily="34" charset="-122"/>
                </a:endParaRPr>
              </a:p>
              <a:p>
                <a:pPr>
                  <a:lnSpc>
                    <a:spcPct val="150000"/>
                  </a:lnSpc>
                </a:pPr>
                <a:r>
                  <a:rPr lang="en-US" altLang="zh-CN" sz="2200" dirty="0">
                    <a:ea typeface="微软雅黑" panose="020B0503020204020204" pitchFamily="34" charset="-122"/>
                  </a:rPr>
                  <a:t> </a:t>
                </a:r>
                <a14:m>
                  <m:oMath xmlns:m="http://schemas.openxmlformats.org/officeDocument/2006/math">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a:latin typeface="Cambria Math" panose="02040503050406030204" pitchFamily="18" charset="0"/>
                            <a:ea typeface="Cambria Math" panose="02040503050406030204" pitchFamily="18" charset="0"/>
                          </a:rPr>
                          <m:t>Δ</m:t>
                        </m:r>
                      </m:e>
                      <m:sub>
                        <m:r>
                          <a:rPr lang="en-US" altLang="zh-CN" sz="2200" i="1">
                            <a:latin typeface="Cambria Math" panose="02040503050406030204" pitchFamily="18" charset="0"/>
                            <a:ea typeface="微软雅黑" panose="020B0503020204020204" pitchFamily="34" charset="-122"/>
                          </a:rPr>
                          <m:t>1</m:t>
                        </m:r>
                      </m:sub>
                      <m:sup/>
                    </m:sSubSup>
                    <m:r>
                      <a:rPr lang="en-US" altLang="zh-CN" sz="2200" i="1">
                        <a:latin typeface="Cambria Math" panose="02040503050406030204" pitchFamily="18" charset="0"/>
                        <a:ea typeface="微软雅黑" panose="020B0503020204020204" pitchFamily="34" charset="-122"/>
                      </a:rPr>
                      <m:t>,</m:t>
                    </m:r>
                    <m:r>
                      <m:rPr>
                        <m:nor/>
                      </m:rPr>
                      <a:rPr lang="en-US" altLang="zh-CN" sz="2200" dirty="0">
                        <a:ea typeface="微软雅黑" panose="020B0503020204020204" pitchFamily="34" charset="-122"/>
                      </a:rPr>
                      <m:t> </m:t>
                    </m:r>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a:latin typeface="Cambria Math" panose="02040503050406030204" pitchFamily="18" charset="0"/>
                            <a:ea typeface="Cambria Math" panose="02040503050406030204" pitchFamily="18" charset="0"/>
                          </a:rPr>
                          <m:t>Δ</m:t>
                        </m:r>
                      </m:e>
                      <m:sub>
                        <m:r>
                          <a:rPr lang="en-US" altLang="zh-CN" sz="2200" i="1">
                            <a:latin typeface="Cambria Math" panose="02040503050406030204" pitchFamily="18" charset="0"/>
                            <a:ea typeface="微软雅黑" panose="020B0503020204020204" pitchFamily="34" charset="-122"/>
                          </a:rPr>
                          <m:t>2</m:t>
                        </m:r>
                      </m:sub>
                      <m:sup/>
                    </m:sSubSup>
                    <m:r>
                      <a:rPr lang="en-US" altLang="zh-CN" sz="2200" i="1">
                        <a:latin typeface="Cambria Math" panose="02040503050406030204" pitchFamily="18" charset="0"/>
                        <a:ea typeface="微软雅黑" panose="020B0503020204020204" pitchFamily="34" charset="-122"/>
                      </a:rPr>
                      <m:t>,…,</m:t>
                    </m:r>
                    <m:r>
                      <m:rPr>
                        <m:nor/>
                      </m:rPr>
                      <a:rPr lang="en-US" altLang="zh-CN" sz="2200" dirty="0">
                        <a:ea typeface="微软雅黑" panose="020B0503020204020204" pitchFamily="34" charset="-122"/>
                      </a:rPr>
                      <m:t> </m:t>
                    </m:r>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a:latin typeface="Cambria Math" panose="02040503050406030204" pitchFamily="18" charset="0"/>
                            <a:ea typeface="Cambria Math" panose="02040503050406030204" pitchFamily="18" charset="0"/>
                          </a:rPr>
                          <m:t>Δ</m:t>
                        </m:r>
                      </m:e>
                      <m:sub>
                        <m:r>
                          <a:rPr lang="en-US" altLang="zh-CN" sz="2200" i="1">
                            <a:latin typeface="Cambria Math" panose="02040503050406030204" pitchFamily="18" charset="0"/>
                            <a:ea typeface="微软雅黑" panose="020B0503020204020204" pitchFamily="34" charset="-122"/>
                          </a:rPr>
                          <m:t>𝑘</m:t>
                        </m:r>
                      </m:sub>
                      <m:sup/>
                    </m:sSubSup>
                  </m:oMath>
                </a14:m>
                <a:endParaRPr lang="en-US" altLang="zh-CN" sz="2200" i="1" dirty="0">
                  <a:latin typeface="Cambria Math" panose="02040503050406030204" pitchFamily="18" charset="0"/>
                </a:endParaRPr>
              </a:p>
              <a:p>
                <a:pPr>
                  <a:lnSpc>
                    <a:spcPct val="150000"/>
                  </a:lnSpc>
                </a:pPr>
                <a:r>
                  <a:rPr lang="zh-CN" altLang="en-US" sz="2200" dirty="0"/>
                  <a:t> </a:t>
                </a:r>
                <a14:m>
                  <m:oMath xmlns:m="http://schemas.openxmlformats.org/officeDocument/2006/math">
                    <m:r>
                      <a:rPr lang="zh-CN" altLang="en-US" sz="2200" i="1" smtClean="0">
                        <a:latin typeface="Cambria Math" panose="02040503050406030204" pitchFamily="18" charset="0"/>
                      </a:rPr>
                      <m:t>𝜇</m:t>
                    </m:r>
                    <m:r>
                      <a:rPr lang="en-US" altLang="zh-CN" sz="2200" i="1">
                        <a:latin typeface="Cambria Math" panose="02040503050406030204" pitchFamily="18" charset="0"/>
                      </a:rPr>
                      <m:t>=</m:t>
                    </m:r>
                    <m:f>
                      <m:fPr>
                        <m:ctrlPr>
                          <a:rPr lang="en-US" altLang="zh-CN" sz="2200" i="1">
                            <a:latin typeface="Cambria Math" panose="02040503050406030204" pitchFamily="18" charset="0"/>
                          </a:rPr>
                        </m:ctrlPr>
                      </m:fPr>
                      <m:num>
                        <m:r>
                          <a:rPr lang="en-US" altLang="zh-CN" sz="2200" i="1">
                            <a:latin typeface="Cambria Math" panose="02040503050406030204" pitchFamily="18" charset="0"/>
                          </a:rPr>
                          <m:t>1</m:t>
                        </m:r>
                      </m:num>
                      <m:den>
                        <m:r>
                          <a:rPr lang="en-US" altLang="zh-CN" sz="2200" i="1">
                            <a:latin typeface="Cambria Math" panose="02040503050406030204" pitchFamily="18" charset="0"/>
                          </a:rPr>
                          <m:t>𝑘</m:t>
                        </m:r>
                      </m:den>
                    </m:f>
                    <m:nary>
                      <m:naryPr>
                        <m:chr m:val="∑"/>
                        <m:ctrlPr>
                          <a:rPr lang="en-US" altLang="zh-CN" sz="2200" i="1">
                            <a:latin typeface="Cambria Math" panose="02040503050406030204" pitchFamily="18" charset="0"/>
                          </a:rPr>
                        </m:ctrlPr>
                      </m:naryPr>
                      <m:sub>
                        <m:r>
                          <m:rPr>
                            <m:brk m:alnAt="23"/>
                          </m:rPr>
                          <a:rPr lang="en-US" altLang="zh-CN" sz="2200" i="1">
                            <a:latin typeface="Cambria Math" panose="02040503050406030204" pitchFamily="18" charset="0"/>
                          </a:rPr>
                          <m:t>𝑖</m:t>
                        </m:r>
                        <m:r>
                          <a:rPr lang="en-US" altLang="zh-CN" sz="2200" i="1">
                            <a:latin typeface="Cambria Math" panose="02040503050406030204" pitchFamily="18" charset="0"/>
                          </a:rPr>
                          <m:t>=1</m:t>
                        </m:r>
                      </m:sub>
                      <m:sup>
                        <m:r>
                          <a:rPr lang="en-US" altLang="zh-CN" sz="2200" i="1">
                            <a:latin typeface="Cambria Math" panose="02040503050406030204" pitchFamily="18" charset="0"/>
                          </a:rPr>
                          <m:t>𝑘</m:t>
                        </m:r>
                      </m:sup>
                      <m:e>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smtClean="0">
                                <a:latin typeface="Cambria Math" panose="02040503050406030204" pitchFamily="18" charset="0"/>
                                <a:ea typeface="Cambria Math" panose="02040503050406030204" pitchFamily="18" charset="0"/>
                              </a:rPr>
                              <m:t>Δ</m:t>
                            </m:r>
                          </m:e>
                          <m:sub>
                            <m:r>
                              <a:rPr lang="en-US" altLang="zh-CN" sz="2200" b="0" i="1" smtClean="0">
                                <a:latin typeface="Cambria Math" panose="02040503050406030204" pitchFamily="18" charset="0"/>
                                <a:ea typeface="微软雅黑" panose="020B0503020204020204" pitchFamily="34" charset="-122"/>
                              </a:rPr>
                              <m:t>𝑖</m:t>
                            </m:r>
                          </m:sub>
                          <m:sup/>
                        </m:sSubSup>
                      </m:e>
                    </m:nary>
                  </m:oMath>
                </a14:m>
                <a:endParaRPr lang="en-US" altLang="zh-CN" sz="2200" i="1" dirty="0">
                  <a:latin typeface="Cambria Math" panose="02040503050406030204" pitchFamily="18" charset="0"/>
                </a:endParaRPr>
              </a:p>
              <a:p>
                <a:pPr>
                  <a:lnSpc>
                    <a:spcPct val="150000"/>
                  </a:lnSpc>
                </a:pPr>
                <a:r>
                  <a:rPr lang="en-US" altLang="zh-CN" sz="2200" dirty="0"/>
                  <a:t> </a:t>
                </a:r>
                <a14:m>
                  <m:oMath xmlns:m="http://schemas.openxmlformats.org/officeDocument/2006/math">
                    <m:sSup>
                      <m:sSupPr>
                        <m:ctrlPr>
                          <a:rPr lang="en-US" altLang="zh-CN" sz="2200" i="1" smtClean="0">
                            <a:latin typeface="Cambria Math" panose="02040503050406030204" pitchFamily="18" charset="0"/>
                          </a:rPr>
                        </m:ctrlPr>
                      </m:sSupPr>
                      <m:e>
                        <m:r>
                          <a:rPr lang="zh-CN" altLang="en-US" sz="2200" b="0" i="1" smtClean="0">
                            <a:latin typeface="Cambria Math" panose="02040503050406030204" pitchFamily="18" charset="0"/>
                          </a:rPr>
                          <m:t>𝜎</m:t>
                        </m:r>
                      </m:e>
                      <m:sup>
                        <m:r>
                          <a:rPr lang="en-US" altLang="zh-CN" sz="2200" b="0" i="1" smtClean="0">
                            <a:latin typeface="Cambria Math" panose="02040503050406030204" pitchFamily="18" charset="0"/>
                          </a:rPr>
                          <m:t>2</m:t>
                        </m:r>
                      </m:sup>
                    </m:sSup>
                    <m:r>
                      <a:rPr lang="en-US" altLang="zh-CN" sz="2200" i="1">
                        <a:latin typeface="Cambria Math" panose="02040503050406030204" pitchFamily="18" charset="0"/>
                      </a:rPr>
                      <m:t>=</m:t>
                    </m:r>
                    <m:f>
                      <m:fPr>
                        <m:ctrlPr>
                          <a:rPr lang="en-US" altLang="zh-CN" sz="2200" i="1">
                            <a:latin typeface="Cambria Math" panose="02040503050406030204" pitchFamily="18" charset="0"/>
                          </a:rPr>
                        </m:ctrlPr>
                      </m:fPr>
                      <m:num>
                        <m:r>
                          <a:rPr lang="en-US" altLang="zh-CN" sz="2200" i="1">
                            <a:latin typeface="Cambria Math" panose="02040503050406030204" pitchFamily="18" charset="0"/>
                          </a:rPr>
                          <m:t>1</m:t>
                        </m:r>
                      </m:num>
                      <m:den>
                        <m:r>
                          <a:rPr lang="en-US" altLang="zh-CN" sz="2200" i="1">
                            <a:latin typeface="Cambria Math" panose="02040503050406030204" pitchFamily="18" charset="0"/>
                          </a:rPr>
                          <m:t>𝑘</m:t>
                        </m:r>
                        <m:r>
                          <a:rPr lang="en-US" altLang="zh-CN" sz="2200" b="0" i="1" smtClean="0">
                            <a:latin typeface="Cambria Math" panose="02040503050406030204" pitchFamily="18" charset="0"/>
                          </a:rPr>
                          <m:t>−1</m:t>
                        </m:r>
                      </m:den>
                    </m:f>
                    <m:nary>
                      <m:naryPr>
                        <m:chr m:val="∑"/>
                        <m:ctrlPr>
                          <a:rPr lang="en-US" altLang="zh-CN" sz="2200" i="1">
                            <a:latin typeface="Cambria Math" panose="02040503050406030204" pitchFamily="18" charset="0"/>
                          </a:rPr>
                        </m:ctrlPr>
                      </m:naryPr>
                      <m:sub>
                        <m:r>
                          <m:rPr>
                            <m:brk m:alnAt="23"/>
                          </m:rPr>
                          <a:rPr lang="en-US" altLang="zh-CN" sz="2200" i="1">
                            <a:latin typeface="Cambria Math" panose="02040503050406030204" pitchFamily="18" charset="0"/>
                          </a:rPr>
                          <m:t>𝑖</m:t>
                        </m:r>
                        <m:r>
                          <a:rPr lang="en-US" altLang="zh-CN" sz="2200" i="1">
                            <a:latin typeface="Cambria Math" panose="02040503050406030204" pitchFamily="18" charset="0"/>
                          </a:rPr>
                          <m:t>=1</m:t>
                        </m:r>
                      </m:sub>
                      <m:sup>
                        <m:r>
                          <a:rPr lang="en-US" altLang="zh-CN" sz="2200" i="1">
                            <a:latin typeface="Cambria Math" panose="02040503050406030204" pitchFamily="18" charset="0"/>
                          </a:rPr>
                          <m:t>𝑘</m:t>
                        </m:r>
                      </m:sup>
                      <m:e>
                        <m:sSup>
                          <m:sSupPr>
                            <m:ctrlPr>
                              <a:rPr lang="en-US" altLang="zh-CN" sz="2200" i="1" smtClean="0">
                                <a:latin typeface="Cambria Math" panose="02040503050406030204" pitchFamily="18" charset="0"/>
                              </a:rPr>
                            </m:ctrlPr>
                          </m:sSupPr>
                          <m:e>
                            <m:d>
                              <m:dPr>
                                <m:ctrlPr>
                                  <a:rPr lang="en-US" altLang="zh-CN" sz="2200" i="1">
                                    <a:latin typeface="Cambria Math" panose="02040503050406030204" pitchFamily="18" charset="0"/>
                                  </a:rPr>
                                </m:ctrlPr>
                              </m:dPr>
                              <m:e>
                                <m:sSubSup>
                                  <m:sSubSupPr>
                                    <m:ctrlPr>
                                      <a:rPr lang="en-US" altLang="zh-CN" sz="2200" i="1">
                                        <a:latin typeface="Cambria Math" panose="02040503050406030204" pitchFamily="18" charset="0"/>
                                        <a:ea typeface="微软雅黑" panose="020B0503020204020204" pitchFamily="34" charset="-122"/>
                                      </a:rPr>
                                    </m:ctrlPr>
                                  </m:sSubSupPr>
                                  <m:e>
                                    <m:r>
                                      <m:rPr>
                                        <m:sty m:val="p"/>
                                      </m:rPr>
                                      <a:rPr lang="el-GR" altLang="zh-CN" sz="2200" i="1">
                                        <a:latin typeface="Cambria Math" panose="02040503050406030204" pitchFamily="18" charset="0"/>
                                        <a:ea typeface="Cambria Math" panose="02040503050406030204" pitchFamily="18" charset="0"/>
                                      </a:rPr>
                                      <m:t>Δ</m:t>
                                    </m:r>
                                  </m:e>
                                  <m:sub>
                                    <m:r>
                                      <a:rPr lang="en-US" altLang="zh-CN" sz="2200" i="1">
                                        <a:latin typeface="Cambria Math" panose="02040503050406030204" pitchFamily="18" charset="0"/>
                                        <a:ea typeface="微软雅黑" panose="020B0503020204020204" pitchFamily="34" charset="-122"/>
                                      </a:rPr>
                                      <m:t>𝑖</m:t>
                                    </m:r>
                                  </m:sub>
                                  <m:sup/>
                                </m:sSubSup>
                                <m:r>
                                  <a:rPr lang="en-US" altLang="zh-CN" sz="2200" i="1">
                                    <a:latin typeface="Cambria Math" panose="02040503050406030204" pitchFamily="18" charset="0"/>
                                  </a:rPr>
                                  <m:t>−</m:t>
                                </m:r>
                                <m:r>
                                  <a:rPr lang="zh-CN" altLang="en-US" sz="2200" i="1">
                                    <a:latin typeface="Cambria Math" panose="02040503050406030204" pitchFamily="18" charset="0"/>
                                  </a:rPr>
                                  <m:t>𝜇</m:t>
                                </m:r>
                              </m:e>
                            </m:d>
                          </m:e>
                          <m:sup>
                            <m:r>
                              <a:rPr lang="en-US" altLang="zh-CN" sz="2200" b="0" i="1" smtClean="0">
                                <a:latin typeface="Cambria Math" panose="02040503050406030204" pitchFamily="18" charset="0"/>
                              </a:rPr>
                              <m:t>2</m:t>
                            </m:r>
                          </m:sup>
                        </m:sSup>
                      </m:e>
                    </m:nary>
                  </m:oMath>
                </a14:m>
                <a:endParaRPr lang="zh-CN" altLang="en-US" sz="2200" dirty="0"/>
              </a:p>
              <a:p>
                <a:pPr>
                  <a:lnSpc>
                    <a:spcPct val="150000"/>
                  </a:lnSpc>
                </a:pPr>
                <a:r>
                  <a:rPr lang="en-US" altLang="zh-CN" sz="2200" dirty="0"/>
                  <a:t> </a:t>
                </a:r>
                <a14:m>
                  <m:oMath xmlns:m="http://schemas.openxmlformats.org/officeDocument/2006/math">
                    <m:sSub>
                      <m:sSubPr>
                        <m:ctrlPr>
                          <a:rPr lang="en-US" altLang="zh-CN" sz="2200" i="1" smtClean="0">
                            <a:latin typeface="Cambria Math" panose="02040503050406030204" pitchFamily="18" charset="0"/>
                          </a:rPr>
                        </m:ctrlPr>
                      </m:sSubPr>
                      <m:e>
                        <m:r>
                          <a:rPr lang="zh-CN" altLang="en-US" sz="2200" i="1">
                            <a:latin typeface="Cambria Math" panose="02040503050406030204" pitchFamily="18" charset="0"/>
                          </a:rPr>
                          <m:t>𝜏</m:t>
                        </m:r>
                      </m:e>
                      <m:sub>
                        <m:r>
                          <a:rPr lang="en-US" altLang="zh-CN" sz="2200" b="0" i="1" smtClean="0">
                            <a:latin typeface="Cambria Math" panose="02040503050406030204" pitchFamily="18" charset="0"/>
                          </a:rPr>
                          <m:t>𝑡</m:t>
                        </m:r>
                      </m:sub>
                    </m:sSub>
                    <m:r>
                      <a:rPr lang="en-US" altLang="zh-CN" sz="2200" b="0" i="1" smtClean="0">
                        <a:latin typeface="Cambria Math" panose="02040503050406030204" pitchFamily="18" charset="0"/>
                      </a:rPr>
                      <m:t>=</m:t>
                    </m:r>
                    <m:f>
                      <m:fPr>
                        <m:ctrlPr>
                          <a:rPr lang="en-US" altLang="zh-CN" sz="2200" b="0" i="1" smtClean="0">
                            <a:latin typeface="Cambria Math" panose="02040503050406030204" pitchFamily="18" charset="0"/>
                          </a:rPr>
                        </m:ctrlPr>
                      </m:fPr>
                      <m:num>
                        <m:r>
                          <a:rPr lang="zh-CN" altLang="en-US" sz="2200" i="1">
                            <a:latin typeface="Cambria Math" panose="02040503050406030204" pitchFamily="18" charset="0"/>
                          </a:rPr>
                          <m:t>𝜇</m:t>
                        </m:r>
                      </m:num>
                      <m:den>
                        <m:r>
                          <a:rPr lang="zh-CN" altLang="en-US" sz="2200" i="1" smtClean="0">
                            <a:latin typeface="Cambria Math" panose="02040503050406030204" pitchFamily="18" charset="0"/>
                          </a:rPr>
                          <m:t>𝜎</m:t>
                        </m:r>
                        <m:r>
                          <a:rPr lang="en-US" altLang="zh-CN" sz="2200" b="0" i="1" smtClean="0">
                            <a:latin typeface="Cambria Math" panose="02040503050406030204" pitchFamily="18" charset="0"/>
                          </a:rPr>
                          <m:t>/</m:t>
                        </m:r>
                        <m:rad>
                          <m:radPr>
                            <m:degHide m:val="on"/>
                            <m:ctrlPr>
                              <a:rPr lang="en-US" altLang="zh-CN" sz="2200" i="1">
                                <a:latin typeface="Cambria Math" panose="02040503050406030204" pitchFamily="18" charset="0"/>
                              </a:rPr>
                            </m:ctrlPr>
                          </m:radPr>
                          <m:deg/>
                          <m:e>
                            <m:r>
                              <a:rPr lang="en-US" altLang="zh-CN" sz="2200" i="1">
                                <a:latin typeface="Cambria Math" panose="02040503050406030204" pitchFamily="18" charset="0"/>
                              </a:rPr>
                              <m:t>𝑘</m:t>
                            </m:r>
                          </m:e>
                        </m:rad>
                      </m:den>
                    </m:f>
                    <m:r>
                      <a:rPr lang="en-US" altLang="zh-CN" sz="2200" b="0" i="1" smtClean="0">
                        <a:latin typeface="Cambria Math" panose="02040503050406030204" pitchFamily="18" charset="0"/>
                        <a:ea typeface="Cambria Math" panose="02040503050406030204" pitchFamily="18" charset="0"/>
                      </a:rPr>
                      <m:t>~</m:t>
                    </m:r>
                    <m:r>
                      <a:rPr lang="en-US" altLang="zh-CN" sz="2200" b="0" i="1" smtClean="0">
                        <a:latin typeface="Cambria Math" panose="02040503050406030204" pitchFamily="18" charset="0"/>
                        <a:ea typeface="Cambria Math" panose="02040503050406030204" pitchFamily="18" charset="0"/>
                      </a:rPr>
                      <m:t>𝑡</m:t>
                    </m:r>
                    <m:d>
                      <m:dPr>
                        <m:ctrlPr>
                          <a:rPr lang="en-US" altLang="zh-CN" sz="2200" b="0" i="1" smtClean="0">
                            <a:latin typeface="Cambria Math" panose="02040503050406030204" pitchFamily="18" charset="0"/>
                            <a:ea typeface="Cambria Math" panose="02040503050406030204" pitchFamily="18" charset="0"/>
                          </a:rPr>
                        </m:ctrlPr>
                      </m:dPr>
                      <m:e>
                        <m:r>
                          <a:rPr lang="en-US" altLang="zh-CN" sz="2200" b="0" i="1" smtClean="0">
                            <a:latin typeface="Cambria Math" panose="02040503050406030204" pitchFamily="18" charset="0"/>
                            <a:ea typeface="Cambria Math" panose="02040503050406030204" pitchFamily="18" charset="0"/>
                          </a:rPr>
                          <m:t>𝑘</m:t>
                        </m:r>
                        <m:r>
                          <a:rPr lang="en-US" altLang="zh-CN" sz="2200" b="0" i="1" smtClean="0">
                            <a:latin typeface="Cambria Math" panose="02040503050406030204" pitchFamily="18" charset="0"/>
                            <a:ea typeface="Cambria Math" panose="02040503050406030204" pitchFamily="18" charset="0"/>
                          </a:rPr>
                          <m:t>−1</m:t>
                        </m:r>
                      </m:e>
                    </m:d>
                  </m:oMath>
                </a14:m>
                <a:endParaRPr lang="zh-CN" altLang="en-US" sz="2200" dirty="0"/>
              </a:p>
            </p:txBody>
          </p:sp>
        </mc:Choice>
        <mc:Fallback xmlns="">
          <p:sp>
            <p:nvSpPr>
              <p:cNvPr id="7" name="文本框 6"/>
              <p:cNvSpPr txBox="1">
                <a:spLocks noRot="1" noChangeAspect="1" noMove="1" noResize="1" noEditPoints="1" noAdjustHandles="1" noChangeArrowheads="1" noChangeShapeType="1" noTextEdit="1"/>
              </p:cNvSpPr>
              <p:nvPr/>
            </p:nvSpPr>
            <p:spPr>
              <a:xfrm>
                <a:off x="467544" y="2115815"/>
                <a:ext cx="3456384" cy="3467872"/>
              </a:xfrm>
              <a:prstGeom prst="rect">
                <a:avLst/>
              </a:prstGeom>
              <a:blipFill>
                <a:blip r:embed="rId4"/>
                <a:stretch>
                  <a:fillRect l="-882"/>
                </a:stretch>
              </a:blipFill>
            </p:spPr>
            <p:txBody>
              <a:bodyPr/>
              <a:lstStyle/>
              <a:p>
                <a:r>
                  <a:rPr lang="zh-CN" altLang="en-US">
                    <a:noFill/>
                  </a:rPr>
                  <a:t> </a:t>
                </a:r>
              </a:p>
            </p:txBody>
          </p:sp>
        </mc:Fallback>
      </mc:AlternateContent>
      <p:cxnSp>
        <p:nvCxnSpPr>
          <p:cNvPr id="4" name="直接连接符 3"/>
          <p:cNvCxnSpPr/>
          <p:nvPr/>
        </p:nvCxnSpPr>
        <p:spPr>
          <a:xfrm flipV="1">
            <a:off x="5988668" y="2787195"/>
            <a:ext cx="0" cy="2125112"/>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7249875" y="2787195"/>
            <a:ext cx="0" cy="2125112"/>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 name="文本框 7"/>
              <p:cNvSpPr txBox="1"/>
              <p:nvPr/>
            </p:nvSpPr>
            <p:spPr>
              <a:xfrm>
                <a:off x="5432236" y="3849751"/>
                <a:ext cx="304714" cy="52950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sz="2000" b="1" i="1" smtClean="0">
                              <a:solidFill>
                                <a:srgbClr val="008000"/>
                              </a:solidFill>
                              <a:latin typeface="Cambria Math" panose="02040503050406030204" pitchFamily="18" charset="0"/>
                              <a:ea typeface="Cambria Math" panose="02040503050406030204" pitchFamily="18" charset="0"/>
                            </a:rPr>
                          </m:ctrlPr>
                        </m:fPr>
                        <m:num>
                          <m:r>
                            <a:rPr lang="zh-CN" altLang="en-US" sz="2000" b="1" i="1">
                              <a:solidFill>
                                <a:srgbClr val="008000"/>
                              </a:solidFill>
                              <a:latin typeface="Cambria Math" panose="02040503050406030204" pitchFamily="18" charset="0"/>
                              <a:ea typeface="Cambria Math" panose="02040503050406030204" pitchFamily="18" charset="0"/>
                            </a:rPr>
                            <m:t>𝜶</m:t>
                          </m:r>
                          <m:r>
                            <m:rPr>
                              <m:nor/>
                            </m:rPr>
                            <a:rPr lang="zh-CN" altLang="en-US" sz="2000" b="1" dirty="0">
                              <a:solidFill>
                                <a:srgbClr val="008000"/>
                              </a:solidFill>
                            </a:rPr>
                            <m:t> </m:t>
                          </m:r>
                        </m:num>
                        <m:den>
                          <m:r>
                            <a:rPr lang="en-US" altLang="zh-CN" sz="2000" b="1" i="1" smtClean="0">
                              <a:solidFill>
                                <a:srgbClr val="008000"/>
                              </a:solidFill>
                              <a:latin typeface="Cambria Math" panose="02040503050406030204" pitchFamily="18" charset="0"/>
                              <a:ea typeface="Cambria Math" panose="02040503050406030204" pitchFamily="18" charset="0"/>
                            </a:rPr>
                            <m:t>𝟐</m:t>
                          </m:r>
                        </m:den>
                      </m:f>
                    </m:oMath>
                  </m:oMathPara>
                </a14:m>
                <a:endParaRPr lang="zh-CN" altLang="en-US" sz="2000" b="1" dirty="0">
                  <a:solidFill>
                    <a:srgbClr val="008000"/>
                  </a:solidFill>
                </a:endParaRPr>
              </a:p>
            </p:txBody>
          </p:sp>
        </mc:Choice>
        <mc:Fallback xmlns="">
          <p:sp>
            <p:nvSpPr>
              <p:cNvPr id="8" name="文本框 7"/>
              <p:cNvSpPr txBox="1">
                <a:spLocks noRot="1" noChangeAspect="1" noMove="1" noResize="1" noEditPoints="1" noAdjustHandles="1" noChangeArrowheads="1" noChangeShapeType="1" noTextEdit="1"/>
              </p:cNvSpPr>
              <p:nvPr/>
            </p:nvSpPr>
            <p:spPr>
              <a:xfrm>
                <a:off x="5432236" y="3849751"/>
                <a:ext cx="304714" cy="529504"/>
              </a:xfrm>
              <a:prstGeom prst="rect">
                <a:avLst/>
              </a:prstGeom>
              <a:blipFill>
                <a:blip r:embed="rId5"/>
                <a:stretch>
                  <a:fillRect/>
                </a:stretch>
              </a:blipFill>
            </p:spPr>
            <p:txBody>
              <a:bodyPr/>
              <a:lstStyle/>
              <a:p>
                <a:r>
                  <a:rPr lang="zh-CN" altLang="en-US">
                    <a:noFill/>
                  </a:rPr>
                  <a:t> </a:t>
                </a:r>
              </a:p>
            </p:txBody>
          </p:sp>
        </mc:Fallback>
      </mc:AlternateContent>
      <p:cxnSp>
        <p:nvCxnSpPr>
          <p:cNvPr id="9" name="直接连接符 8"/>
          <p:cNvCxnSpPr/>
          <p:nvPr/>
        </p:nvCxnSpPr>
        <p:spPr>
          <a:xfrm>
            <a:off x="5584593" y="4497362"/>
            <a:ext cx="351699" cy="334592"/>
          </a:xfrm>
          <a:prstGeom prst="line">
            <a:avLst/>
          </a:prstGeom>
          <a:ln w="12700">
            <a:solidFill>
              <a:srgbClr val="008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文本框 9"/>
              <p:cNvSpPr txBox="1"/>
              <p:nvPr/>
            </p:nvSpPr>
            <p:spPr>
              <a:xfrm>
                <a:off x="7592278" y="3849751"/>
                <a:ext cx="304714" cy="52950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sz="2000" b="1" i="1" smtClean="0">
                              <a:solidFill>
                                <a:srgbClr val="008000"/>
                              </a:solidFill>
                              <a:latin typeface="Cambria Math" panose="02040503050406030204" pitchFamily="18" charset="0"/>
                              <a:ea typeface="Cambria Math" panose="02040503050406030204" pitchFamily="18" charset="0"/>
                            </a:rPr>
                          </m:ctrlPr>
                        </m:fPr>
                        <m:num>
                          <m:r>
                            <a:rPr lang="zh-CN" altLang="en-US" sz="2000" b="1" i="1">
                              <a:solidFill>
                                <a:srgbClr val="008000"/>
                              </a:solidFill>
                              <a:latin typeface="Cambria Math" panose="02040503050406030204" pitchFamily="18" charset="0"/>
                              <a:ea typeface="Cambria Math" panose="02040503050406030204" pitchFamily="18" charset="0"/>
                            </a:rPr>
                            <m:t>𝜶</m:t>
                          </m:r>
                          <m:r>
                            <m:rPr>
                              <m:nor/>
                            </m:rPr>
                            <a:rPr lang="zh-CN" altLang="en-US" sz="2000" b="1" dirty="0">
                              <a:solidFill>
                                <a:srgbClr val="008000"/>
                              </a:solidFill>
                            </a:rPr>
                            <m:t> </m:t>
                          </m:r>
                        </m:num>
                        <m:den>
                          <m:r>
                            <a:rPr lang="en-US" altLang="zh-CN" sz="2000" b="1" i="1" smtClean="0">
                              <a:solidFill>
                                <a:srgbClr val="008000"/>
                              </a:solidFill>
                              <a:latin typeface="Cambria Math" panose="02040503050406030204" pitchFamily="18" charset="0"/>
                              <a:ea typeface="Cambria Math" panose="02040503050406030204" pitchFamily="18" charset="0"/>
                            </a:rPr>
                            <m:t>𝟐</m:t>
                          </m:r>
                        </m:den>
                      </m:f>
                    </m:oMath>
                  </m:oMathPara>
                </a14:m>
                <a:endParaRPr lang="zh-CN" altLang="en-US" sz="2000" b="1" dirty="0">
                  <a:solidFill>
                    <a:srgbClr val="008000"/>
                  </a:solidFill>
                </a:endParaRPr>
              </a:p>
            </p:txBody>
          </p:sp>
        </mc:Choice>
        <mc:Fallback xmlns="">
          <p:sp>
            <p:nvSpPr>
              <p:cNvPr id="10" name="文本框 9"/>
              <p:cNvSpPr txBox="1">
                <a:spLocks noRot="1" noChangeAspect="1" noMove="1" noResize="1" noEditPoints="1" noAdjustHandles="1" noChangeArrowheads="1" noChangeShapeType="1" noTextEdit="1"/>
              </p:cNvSpPr>
              <p:nvPr/>
            </p:nvSpPr>
            <p:spPr>
              <a:xfrm>
                <a:off x="7592278" y="3849751"/>
                <a:ext cx="304714" cy="529504"/>
              </a:xfrm>
              <a:prstGeom prst="rect">
                <a:avLst/>
              </a:prstGeom>
              <a:blipFill>
                <a:blip r:embed="rId6"/>
                <a:stretch>
                  <a:fillRect/>
                </a:stretch>
              </a:blipFill>
            </p:spPr>
            <p:txBody>
              <a:bodyPr/>
              <a:lstStyle/>
              <a:p>
                <a:r>
                  <a:rPr lang="zh-CN" altLang="en-US">
                    <a:noFill/>
                  </a:rPr>
                  <a:t> </a:t>
                </a:r>
              </a:p>
            </p:txBody>
          </p:sp>
        </mc:Fallback>
      </mc:AlternateContent>
      <p:cxnSp>
        <p:nvCxnSpPr>
          <p:cNvPr id="11" name="直接连接符 10"/>
          <p:cNvCxnSpPr/>
          <p:nvPr/>
        </p:nvCxnSpPr>
        <p:spPr>
          <a:xfrm flipH="1">
            <a:off x="7308304" y="4509120"/>
            <a:ext cx="351699" cy="334592"/>
          </a:xfrm>
          <a:prstGeom prst="line">
            <a:avLst/>
          </a:prstGeom>
          <a:ln w="12700">
            <a:solidFill>
              <a:srgbClr val="008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文本框 11"/>
              <p:cNvSpPr txBox="1"/>
              <p:nvPr/>
            </p:nvSpPr>
            <p:spPr>
              <a:xfrm>
                <a:off x="5537691" y="2325226"/>
                <a:ext cx="304714" cy="4445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sz="2000" b="1" i="1" smtClean="0">
                              <a:solidFill>
                                <a:srgbClr val="FF0000"/>
                              </a:solidFill>
                              <a:latin typeface="Cambria Math" panose="02040503050406030204" pitchFamily="18" charset="0"/>
                              <a:ea typeface="Cambria Math" panose="02040503050406030204" pitchFamily="18" charset="0"/>
                            </a:rPr>
                          </m:ctrlPr>
                        </m:sSubPr>
                        <m:e>
                          <m:r>
                            <a:rPr lang="en-US" altLang="zh-CN" sz="2000" b="1" i="1" smtClean="0">
                              <a:solidFill>
                                <a:srgbClr val="FF0000"/>
                              </a:solidFill>
                              <a:latin typeface="Cambria Math" panose="02040503050406030204" pitchFamily="18" charset="0"/>
                              <a:ea typeface="Cambria Math" panose="02040503050406030204" pitchFamily="18" charset="0"/>
                            </a:rPr>
                            <m:t>𝒕</m:t>
                          </m:r>
                        </m:e>
                        <m:sub>
                          <m:r>
                            <a:rPr lang="en-US" altLang="zh-CN" sz="2000" b="1" i="1" smtClean="0">
                              <a:solidFill>
                                <a:srgbClr val="FF0000"/>
                              </a:solidFill>
                              <a:latin typeface="Cambria Math" panose="02040503050406030204" pitchFamily="18" charset="0"/>
                              <a:ea typeface="Cambria Math" panose="02040503050406030204" pitchFamily="18" charset="0"/>
                            </a:rPr>
                            <m:t>−</m:t>
                          </m:r>
                          <m:f>
                            <m:fPr>
                              <m:ctrlPr>
                                <a:rPr lang="en-US" altLang="zh-CN" sz="2000" b="1" i="1">
                                  <a:solidFill>
                                    <a:srgbClr val="FF0000"/>
                                  </a:solidFill>
                                  <a:latin typeface="Cambria Math" panose="02040503050406030204" pitchFamily="18" charset="0"/>
                                  <a:ea typeface="Cambria Math" panose="02040503050406030204" pitchFamily="18" charset="0"/>
                                </a:rPr>
                              </m:ctrlPr>
                            </m:fPr>
                            <m:num>
                              <m:r>
                                <a:rPr lang="zh-CN" altLang="en-US" sz="2000" b="1" i="1">
                                  <a:solidFill>
                                    <a:srgbClr val="FF0000"/>
                                  </a:solidFill>
                                  <a:latin typeface="Cambria Math" panose="02040503050406030204" pitchFamily="18" charset="0"/>
                                  <a:ea typeface="Cambria Math" panose="02040503050406030204" pitchFamily="18" charset="0"/>
                                </a:rPr>
                                <m:t>𝜶</m:t>
                              </m:r>
                              <m:r>
                                <m:rPr>
                                  <m:nor/>
                                </m:rPr>
                                <a:rPr lang="zh-CN" altLang="en-US" sz="2000" b="1" dirty="0">
                                  <a:solidFill>
                                    <a:srgbClr val="FF0000"/>
                                  </a:solidFill>
                                </a:rPr>
                                <m:t> </m:t>
                              </m:r>
                            </m:num>
                            <m:den>
                              <m:r>
                                <a:rPr lang="en-US" altLang="zh-CN" sz="2000" b="1" i="1">
                                  <a:solidFill>
                                    <a:srgbClr val="FF0000"/>
                                  </a:solidFill>
                                  <a:latin typeface="Cambria Math" panose="02040503050406030204" pitchFamily="18" charset="0"/>
                                  <a:ea typeface="Cambria Math" panose="02040503050406030204" pitchFamily="18" charset="0"/>
                                </a:rPr>
                                <m:t>𝟐</m:t>
                              </m:r>
                            </m:den>
                          </m:f>
                        </m:sub>
                      </m:sSub>
                    </m:oMath>
                  </m:oMathPara>
                </a14:m>
                <a:endParaRPr lang="zh-CN" altLang="en-US" sz="2000" b="1" dirty="0">
                  <a:solidFill>
                    <a:srgbClr val="FF0000"/>
                  </a:solidFill>
                </a:endParaRPr>
              </a:p>
            </p:txBody>
          </p:sp>
        </mc:Choice>
        <mc:Fallback xmlns="">
          <p:sp>
            <p:nvSpPr>
              <p:cNvPr id="12" name="文本框 11"/>
              <p:cNvSpPr txBox="1">
                <a:spLocks noRot="1" noChangeAspect="1" noMove="1" noResize="1" noEditPoints="1" noAdjustHandles="1" noChangeArrowheads="1" noChangeShapeType="1" noTextEdit="1"/>
              </p:cNvSpPr>
              <p:nvPr/>
            </p:nvSpPr>
            <p:spPr>
              <a:xfrm>
                <a:off x="5537691" y="2325226"/>
                <a:ext cx="304714" cy="444545"/>
              </a:xfrm>
              <a:prstGeom prst="rect">
                <a:avLst/>
              </a:prstGeom>
              <a:blipFill>
                <a:blip r:embed="rId7"/>
                <a:stretch>
                  <a:fillRect l="-26000" r="-54000" b="-1369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3" name="文本框 12"/>
              <p:cNvSpPr txBox="1"/>
              <p:nvPr/>
            </p:nvSpPr>
            <p:spPr>
              <a:xfrm>
                <a:off x="7248751" y="2342650"/>
                <a:ext cx="304714" cy="4445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sz="2000" b="1" i="1" smtClean="0">
                              <a:solidFill>
                                <a:srgbClr val="FF0000"/>
                              </a:solidFill>
                              <a:latin typeface="Cambria Math" panose="02040503050406030204" pitchFamily="18" charset="0"/>
                              <a:ea typeface="Cambria Math" panose="02040503050406030204" pitchFamily="18" charset="0"/>
                            </a:rPr>
                          </m:ctrlPr>
                        </m:sSubPr>
                        <m:e>
                          <m:r>
                            <a:rPr lang="en-US" altLang="zh-CN" sz="2000" b="1" i="1" smtClean="0">
                              <a:solidFill>
                                <a:srgbClr val="FF0000"/>
                              </a:solidFill>
                              <a:latin typeface="Cambria Math" panose="02040503050406030204" pitchFamily="18" charset="0"/>
                              <a:ea typeface="Cambria Math" panose="02040503050406030204" pitchFamily="18" charset="0"/>
                            </a:rPr>
                            <m:t>𝒕</m:t>
                          </m:r>
                        </m:e>
                        <m:sub>
                          <m:f>
                            <m:fPr>
                              <m:ctrlPr>
                                <a:rPr lang="en-US" altLang="zh-CN" sz="2000" b="1" i="1">
                                  <a:solidFill>
                                    <a:srgbClr val="FF0000"/>
                                  </a:solidFill>
                                  <a:latin typeface="Cambria Math" panose="02040503050406030204" pitchFamily="18" charset="0"/>
                                  <a:ea typeface="Cambria Math" panose="02040503050406030204" pitchFamily="18" charset="0"/>
                                </a:rPr>
                              </m:ctrlPr>
                            </m:fPr>
                            <m:num>
                              <m:r>
                                <a:rPr lang="zh-CN" altLang="en-US" sz="2000" b="1" i="1">
                                  <a:solidFill>
                                    <a:srgbClr val="FF0000"/>
                                  </a:solidFill>
                                  <a:latin typeface="Cambria Math" panose="02040503050406030204" pitchFamily="18" charset="0"/>
                                  <a:ea typeface="Cambria Math" panose="02040503050406030204" pitchFamily="18" charset="0"/>
                                </a:rPr>
                                <m:t>𝜶</m:t>
                              </m:r>
                              <m:r>
                                <m:rPr>
                                  <m:nor/>
                                </m:rPr>
                                <a:rPr lang="zh-CN" altLang="en-US" sz="2000" b="1" dirty="0">
                                  <a:solidFill>
                                    <a:srgbClr val="FF0000"/>
                                  </a:solidFill>
                                </a:rPr>
                                <m:t> </m:t>
                              </m:r>
                            </m:num>
                            <m:den>
                              <m:r>
                                <a:rPr lang="en-US" altLang="zh-CN" sz="2000" b="1" i="1">
                                  <a:solidFill>
                                    <a:srgbClr val="FF0000"/>
                                  </a:solidFill>
                                  <a:latin typeface="Cambria Math" panose="02040503050406030204" pitchFamily="18" charset="0"/>
                                  <a:ea typeface="Cambria Math" panose="02040503050406030204" pitchFamily="18" charset="0"/>
                                </a:rPr>
                                <m:t>𝟐</m:t>
                              </m:r>
                            </m:den>
                          </m:f>
                        </m:sub>
                      </m:sSub>
                    </m:oMath>
                  </m:oMathPara>
                </a14:m>
                <a:endParaRPr lang="zh-CN" altLang="en-US" sz="2000" b="1" dirty="0">
                  <a:solidFill>
                    <a:srgbClr val="FF0000"/>
                  </a:solidFill>
                </a:endParaRPr>
              </a:p>
            </p:txBody>
          </p:sp>
        </mc:Choice>
        <mc:Fallback xmlns="">
          <p:sp>
            <p:nvSpPr>
              <p:cNvPr id="13" name="文本框 12"/>
              <p:cNvSpPr txBox="1">
                <a:spLocks noRot="1" noChangeAspect="1" noMove="1" noResize="1" noEditPoints="1" noAdjustHandles="1" noChangeArrowheads="1" noChangeShapeType="1" noTextEdit="1"/>
              </p:cNvSpPr>
              <p:nvPr/>
            </p:nvSpPr>
            <p:spPr>
              <a:xfrm>
                <a:off x="7248751" y="2342650"/>
                <a:ext cx="304714" cy="444545"/>
              </a:xfrm>
              <a:prstGeom prst="rect">
                <a:avLst/>
              </a:prstGeom>
              <a:blipFill>
                <a:blip r:embed="rId8"/>
                <a:stretch>
                  <a:fillRect l="-26000" r="-8000" b="-13699"/>
                </a:stretch>
              </a:blipFill>
            </p:spPr>
            <p:txBody>
              <a:bodyPr/>
              <a:lstStyle/>
              <a:p>
                <a:r>
                  <a:rPr lang="zh-CN" altLang="en-US">
                    <a:noFill/>
                  </a:rPr>
                  <a:t> </a:t>
                </a:r>
              </a:p>
            </p:txBody>
          </p:sp>
        </mc:Fallback>
      </mc:AlternateContent>
      <p:cxnSp>
        <p:nvCxnSpPr>
          <p:cNvPr id="14" name="直接连接符 13"/>
          <p:cNvCxnSpPr/>
          <p:nvPr/>
        </p:nvCxnSpPr>
        <p:spPr>
          <a:xfrm flipV="1">
            <a:off x="6863331" y="1527381"/>
            <a:ext cx="0" cy="3380003"/>
          </a:xfrm>
          <a:prstGeom prst="line">
            <a:avLst/>
          </a:prstGeom>
          <a:ln w="19050">
            <a:solidFill>
              <a:srgbClr val="0070C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5" name="文本框 14"/>
              <p:cNvSpPr txBox="1"/>
              <p:nvPr/>
            </p:nvSpPr>
            <p:spPr>
              <a:xfrm>
                <a:off x="6328389" y="1112074"/>
                <a:ext cx="1331614"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sz="2000" b="1" i="1">
                          <a:solidFill>
                            <a:srgbClr val="0070C0"/>
                          </a:solidFill>
                          <a:latin typeface="Cambria Math" panose="02040503050406030204" pitchFamily="18" charset="0"/>
                          <a:ea typeface="Cambria Math" panose="02040503050406030204" pitchFamily="18" charset="0"/>
                        </a:rPr>
                        <m:t>𝝉</m:t>
                      </m:r>
                      <m:r>
                        <a:rPr lang="en-US" altLang="zh-CN" sz="2000" b="1" i="1" baseline="-25000">
                          <a:solidFill>
                            <a:srgbClr val="0070C0"/>
                          </a:solidFill>
                          <a:latin typeface="Cambria Math" panose="02040503050406030204" pitchFamily="18" charset="0"/>
                          <a:ea typeface="Cambria Math" panose="02040503050406030204" pitchFamily="18" charset="0"/>
                        </a:rPr>
                        <m:t>𝒕</m:t>
                      </m:r>
                    </m:oMath>
                  </m:oMathPara>
                </a14:m>
                <a:endParaRPr lang="zh-CN" altLang="en-US" sz="2000" b="1" dirty="0">
                  <a:solidFill>
                    <a:srgbClr val="0070C0"/>
                  </a:solidFill>
                </a:endParaRPr>
              </a:p>
            </p:txBody>
          </p:sp>
        </mc:Choice>
        <mc:Fallback xmlns="">
          <p:sp>
            <p:nvSpPr>
              <p:cNvPr id="15" name="文本框 14"/>
              <p:cNvSpPr txBox="1">
                <a:spLocks noRot="1" noChangeAspect="1" noMove="1" noResize="1" noEditPoints="1" noAdjustHandles="1" noChangeArrowheads="1" noChangeShapeType="1" noTextEdit="1"/>
              </p:cNvSpPr>
              <p:nvPr/>
            </p:nvSpPr>
            <p:spPr>
              <a:xfrm>
                <a:off x="6328389" y="1112074"/>
                <a:ext cx="1331614" cy="307777"/>
              </a:xfrm>
              <a:prstGeom prst="rect">
                <a:avLst/>
              </a:prstGeom>
              <a:blipFill>
                <a:blip r:embed="rId9"/>
                <a:stretch>
                  <a:fillRect b="-15686"/>
                </a:stretch>
              </a:blipFill>
            </p:spPr>
            <p:txBody>
              <a:bodyPr/>
              <a:lstStyle/>
              <a:p>
                <a:r>
                  <a:rPr lang="zh-CN" altLang="en-US">
                    <a:noFill/>
                  </a:rPr>
                  <a:t> </a:t>
                </a:r>
              </a:p>
            </p:txBody>
          </p:sp>
        </mc:Fallback>
      </mc:AlternateContent>
      <p:sp>
        <p:nvSpPr>
          <p:cNvPr id="16" name="文本框 15"/>
          <p:cNvSpPr txBox="1"/>
          <p:nvPr/>
        </p:nvSpPr>
        <p:spPr>
          <a:xfrm>
            <a:off x="4728409" y="3193231"/>
            <a:ext cx="858109" cy="307777"/>
          </a:xfrm>
          <a:prstGeom prst="rect">
            <a:avLst/>
          </a:prstGeom>
          <a:noFill/>
        </p:spPr>
        <p:txBody>
          <a:bodyPr wrap="square" lIns="0" tIns="0" rIns="0" bIns="0"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拒绝域</a:t>
            </a:r>
          </a:p>
        </p:txBody>
      </p:sp>
      <p:sp>
        <p:nvSpPr>
          <p:cNvPr id="17" name="文本框 16"/>
          <p:cNvSpPr txBox="1"/>
          <p:nvPr/>
        </p:nvSpPr>
        <p:spPr>
          <a:xfrm>
            <a:off x="7684717" y="3177305"/>
            <a:ext cx="858109" cy="307777"/>
          </a:xfrm>
          <a:prstGeom prst="rect">
            <a:avLst/>
          </a:prstGeom>
          <a:noFill/>
        </p:spPr>
        <p:txBody>
          <a:bodyPr wrap="square" lIns="0" tIns="0" rIns="0" bIns="0"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拒绝域</a:t>
            </a:r>
          </a:p>
        </p:txBody>
      </p:sp>
      <p:cxnSp>
        <p:nvCxnSpPr>
          <p:cNvPr id="18" name="直接箭头连接符 17"/>
          <p:cNvCxnSpPr/>
          <p:nvPr/>
        </p:nvCxnSpPr>
        <p:spPr>
          <a:xfrm flipH="1">
            <a:off x="5586518" y="3347985"/>
            <a:ext cx="391384"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7237985" y="3343793"/>
            <a:ext cx="391384"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2718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3" grpId="0"/>
      <p:bldP spid="15"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a:spLocks noChangeArrowheads="1"/>
          </p:cNvSpPr>
          <p:nvPr/>
        </p:nvSpPr>
        <p:spPr bwMode="auto">
          <a:xfrm>
            <a:off x="684212" y="1484313"/>
            <a:ext cx="475188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latin typeface="微软雅黑" panose="020B0503020204020204" pitchFamily="34" charset="-122"/>
                <a:ea typeface="微软雅黑" panose="020B0503020204020204" pitchFamily="34" charset="-122"/>
              </a:rPr>
              <a:t>5×2</a:t>
            </a:r>
            <a:r>
              <a:rPr lang="zh-CN" altLang="en-US" sz="3200" dirty="0">
                <a:latin typeface="微软雅黑" panose="020B0503020204020204" pitchFamily="34" charset="-122"/>
                <a:ea typeface="微软雅黑" panose="020B0503020204020204" pitchFamily="34" charset="-122"/>
              </a:rPr>
              <a:t>交叉验证</a:t>
            </a:r>
          </a:p>
        </p:txBody>
      </p:sp>
      <p:sp>
        <p:nvSpPr>
          <p:cNvPr id="7" name="文本框 8"/>
          <p:cNvSpPr txBox="1">
            <a:spLocks noChangeArrowheads="1"/>
          </p:cNvSpPr>
          <p:nvPr/>
        </p:nvSpPr>
        <p:spPr bwMode="auto">
          <a:xfrm>
            <a:off x="1115616" y="2852936"/>
            <a:ext cx="727821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针对</a:t>
            </a:r>
            <a:r>
              <a:rPr lang="zh-CN" altLang="en-US" sz="2400" b="1" dirty="0">
                <a:latin typeface="微软雅黑" panose="020B0503020204020204" pitchFamily="34" charset="-122"/>
                <a:ea typeface="微软雅黑" panose="020B0503020204020204" pitchFamily="34" charset="-122"/>
              </a:rPr>
              <a:t>两</a:t>
            </a:r>
            <a:r>
              <a:rPr lang="zh-CN" altLang="en-US" sz="2400" dirty="0">
                <a:latin typeface="微软雅黑" panose="020B0503020204020204" pitchFamily="34" charset="-122"/>
                <a:ea typeface="微软雅黑" panose="020B0503020204020204" pitchFamily="34" charset="-122"/>
              </a:rPr>
              <a:t>个学习器在</a:t>
            </a:r>
            <a:r>
              <a:rPr lang="zh-CN" altLang="en-US" sz="2400" b="1" dirty="0">
                <a:latin typeface="微软雅黑" panose="020B0503020204020204" pitchFamily="34" charset="-122"/>
                <a:ea typeface="微软雅黑" panose="020B0503020204020204" pitchFamily="34" charset="-122"/>
              </a:rPr>
              <a:t>多</a:t>
            </a:r>
            <a:r>
              <a:rPr lang="zh-CN" altLang="en-US" sz="2400" dirty="0">
                <a:latin typeface="微软雅黑" panose="020B0503020204020204" pitchFamily="34" charset="-122"/>
                <a:ea typeface="微软雅黑" panose="020B0503020204020204" pitchFamily="34" charset="-122"/>
              </a:rPr>
              <a:t>个测试集上的错误率</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假设并检验两个学习器的性能差异有多大</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u="sng" dirty="0">
                <a:latin typeface="微软雅黑" panose="020B0503020204020204" pitchFamily="34" charset="-122"/>
                <a:ea typeface="微软雅黑" panose="020B0503020204020204" pitchFamily="34" charset="-122"/>
              </a:rPr>
              <a:t>每</a:t>
            </a:r>
            <a:r>
              <a:rPr lang="en-US" altLang="zh-CN" sz="2400" u="sng" dirty="0">
                <a:latin typeface="微软雅黑" panose="020B0503020204020204" pitchFamily="34" charset="-122"/>
                <a:ea typeface="微软雅黑" panose="020B0503020204020204" pitchFamily="34" charset="-122"/>
              </a:rPr>
              <a:t>2</a:t>
            </a:r>
            <a:r>
              <a:rPr lang="zh-CN" altLang="en-US" sz="2400" u="sng" dirty="0">
                <a:latin typeface="微软雅黑" panose="020B0503020204020204" pitchFamily="34" charset="-122"/>
                <a:ea typeface="微软雅黑" panose="020B0503020204020204" pitchFamily="34" charset="-122"/>
              </a:rPr>
              <a:t>折为一组，进行组合</a:t>
            </a:r>
            <a:r>
              <a:rPr lang="en-US" altLang="zh-CN" sz="2400" u="sng" dirty="0">
                <a:latin typeface="微软雅黑" panose="020B0503020204020204" pitchFamily="34" charset="-122"/>
                <a:ea typeface="微软雅黑" panose="020B0503020204020204" pitchFamily="34" charset="-122"/>
              </a:rPr>
              <a:t>&amp;</a:t>
            </a:r>
            <a:r>
              <a:rPr lang="zh-CN" altLang="en-US" sz="2400" u="sng" dirty="0">
                <a:latin typeface="微软雅黑" panose="020B0503020204020204" pitchFamily="34" charset="-122"/>
                <a:ea typeface="微软雅黑" panose="020B0503020204020204" pitchFamily="34" charset="-122"/>
              </a:rPr>
              <a:t>平均</a:t>
            </a:r>
          </a:p>
        </p:txBody>
      </p:sp>
    </p:spTree>
    <p:extLst>
      <p:ext uri="{BB962C8B-B14F-4D97-AF65-F5344CB8AC3E}">
        <p14:creationId xmlns:p14="http://schemas.microsoft.com/office/powerpoint/2010/main" val="2223542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1">
            <a:extLst>
              <a:ext uri="{FF2B5EF4-FFF2-40B4-BE49-F238E27FC236}">
                <a16:creationId xmlns:a16="http://schemas.microsoft.com/office/drawing/2014/main" id="{69D15F38-F514-4AC1-AD25-B0ECDC90F6AF}"/>
              </a:ext>
            </a:extLst>
          </p:cNvPr>
          <p:cNvSpPr txBox="1">
            <a:spLocks noChangeArrowheads="1"/>
          </p:cNvSpPr>
          <p:nvPr/>
        </p:nvSpPr>
        <p:spPr bwMode="auto">
          <a:xfrm>
            <a:off x="1114425" y="1700213"/>
            <a:ext cx="26479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如何应对欠拟合？</a:t>
            </a:r>
          </a:p>
        </p:txBody>
      </p:sp>
      <p:sp>
        <p:nvSpPr>
          <p:cNvPr id="3" name="文本框 2">
            <a:extLst>
              <a:ext uri="{FF2B5EF4-FFF2-40B4-BE49-F238E27FC236}">
                <a16:creationId xmlns:a16="http://schemas.microsoft.com/office/drawing/2014/main" id="{D6F1A3B3-FC58-4158-83E6-8C4D2C5BA7D6}"/>
              </a:ext>
            </a:extLst>
          </p:cNvPr>
          <p:cNvSpPr txBox="1"/>
          <p:nvPr/>
        </p:nvSpPr>
        <p:spPr>
          <a:xfrm>
            <a:off x="2124075" y="2347913"/>
            <a:ext cx="3887788" cy="3168650"/>
          </a:xfrm>
          <a:prstGeom prst="rect">
            <a:avLst/>
          </a:prstGeom>
          <a:noFill/>
        </p:spPr>
        <p:txBody>
          <a:bodyPr wrap="none">
            <a:spAutoFit/>
          </a:bodyPr>
          <a:lstStyle/>
          <a:p>
            <a:pPr>
              <a:defRPr/>
            </a:pPr>
            <a:r>
              <a:rPr lang="zh-CN" altLang="en-US" sz="2000" dirty="0"/>
              <a:t>欠拟合：模型</a:t>
            </a:r>
            <a:r>
              <a:rPr lang="zh-CN" altLang="en-US" sz="2000" u="sng" dirty="0">
                <a:uFill>
                  <a:solidFill>
                    <a:srgbClr val="FF0000"/>
                  </a:solidFill>
                </a:uFill>
              </a:rPr>
              <a:t>学习能力</a:t>
            </a:r>
            <a:r>
              <a:rPr lang="zh-CN" altLang="en-US" sz="2000" dirty="0"/>
              <a:t>不足</a:t>
            </a:r>
            <a:endParaRPr lang="en-US" altLang="zh-CN" sz="2000" dirty="0"/>
          </a:p>
          <a:p>
            <a:pPr>
              <a:defRPr/>
            </a:pPr>
            <a:r>
              <a:rPr lang="en-US" altLang="zh-CN" sz="2000" dirty="0"/>
              <a:t>       1.</a:t>
            </a:r>
            <a:r>
              <a:rPr lang="zh-CN" altLang="en-US" sz="2000" dirty="0"/>
              <a:t>基于树的模型：</a:t>
            </a:r>
            <a:endParaRPr lang="en-US" altLang="zh-CN" sz="2000" dirty="0"/>
          </a:p>
          <a:p>
            <a:pPr marL="914400" lvl="1" indent="-457200">
              <a:buFont typeface="+mj-lt"/>
              <a:buAutoNum type="alphaLcParenR"/>
              <a:defRPr/>
            </a:pPr>
            <a:r>
              <a:rPr lang="zh-CN" altLang="en-US" sz="2000" dirty="0"/>
              <a:t>增加树的分支</a:t>
            </a:r>
            <a:endParaRPr lang="en-US" altLang="zh-CN" sz="2000" dirty="0"/>
          </a:p>
          <a:p>
            <a:pPr marL="914400" lvl="1" indent="-457200">
              <a:buFont typeface="+mj-lt"/>
              <a:buAutoNum type="alphaLcParenR"/>
              <a:defRPr/>
            </a:pPr>
            <a:r>
              <a:rPr lang="zh-CN" altLang="en-US" sz="2000" dirty="0"/>
              <a:t>增加树的深度</a:t>
            </a:r>
            <a:endParaRPr lang="en-US" altLang="zh-CN" sz="2000" dirty="0"/>
          </a:p>
          <a:p>
            <a:pPr marL="914400" lvl="1" indent="-457200">
              <a:buFont typeface="+mj-lt"/>
              <a:buAutoNum type="alphaLcParenR"/>
              <a:defRPr/>
            </a:pPr>
            <a:r>
              <a:rPr lang="zh-CN" altLang="en-US" sz="2000" dirty="0"/>
              <a:t>增加树的数目</a:t>
            </a:r>
            <a:endParaRPr lang="en-US" altLang="zh-CN" sz="2000" dirty="0"/>
          </a:p>
          <a:p>
            <a:pPr>
              <a:defRPr/>
            </a:pPr>
            <a:r>
              <a:rPr lang="en-US" altLang="zh-CN" sz="2000" dirty="0"/>
              <a:t>       2.</a:t>
            </a:r>
            <a:r>
              <a:rPr lang="zh-CN" altLang="en-US" sz="2000" dirty="0"/>
              <a:t>神经网络：</a:t>
            </a:r>
            <a:endParaRPr lang="en-US" altLang="zh-CN" sz="2000" dirty="0"/>
          </a:p>
          <a:p>
            <a:pPr marL="914400" lvl="1" indent="-457200">
              <a:buFont typeface="+mj-lt"/>
              <a:buAutoNum type="alphaLcParenR"/>
              <a:defRPr/>
            </a:pPr>
            <a:r>
              <a:rPr lang="zh-CN" altLang="en-US" sz="2000" dirty="0"/>
              <a:t>增大超参数值</a:t>
            </a:r>
            <a:r>
              <a:rPr lang="en-US" altLang="zh-CN" sz="2000" dirty="0"/>
              <a:t>(RNN</a:t>
            </a:r>
            <a:r>
              <a:rPr lang="zh-CN" altLang="en-US" sz="2000" dirty="0"/>
              <a:t>维度</a:t>
            </a:r>
            <a:r>
              <a:rPr lang="en-US" altLang="zh-CN" sz="2000" dirty="0"/>
              <a:t>)</a:t>
            </a:r>
          </a:p>
          <a:p>
            <a:pPr marL="914400" lvl="1" indent="-457200">
              <a:buFont typeface="+mj-lt"/>
              <a:buAutoNum type="alphaLcParenR"/>
              <a:defRPr/>
            </a:pPr>
            <a:r>
              <a:rPr lang="zh-CN" altLang="en-US" sz="2000" dirty="0"/>
              <a:t>增加参数数量</a:t>
            </a:r>
            <a:endParaRPr lang="en-US" altLang="zh-CN" sz="2000" dirty="0"/>
          </a:p>
          <a:p>
            <a:pPr marL="914400" lvl="1" indent="-457200">
              <a:buFont typeface="+mj-lt"/>
              <a:buAutoNum type="alphaLcParenR"/>
              <a:defRPr/>
            </a:pPr>
            <a:r>
              <a:rPr lang="zh-CN" altLang="en-US" sz="2000" dirty="0"/>
              <a:t>增加迭代</a:t>
            </a:r>
            <a:endParaRPr lang="en-US" altLang="zh-CN" sz="2000" dirty="0"/>
          </a:p>
          <a:p>
            <a:pPr marL="914400" lvl="1" indent="-457200">
              <a:buFont typeface="+mj-lt"/>
              <a:buAutoNum type="alphaLcParenR"/>
              <a:defRPr/>
            </a:pPr>
            <a:r>
              <a:rPr lang="zh-CN" altLang="en-US" sz="2000" dirty="0"/>
              <a:t>减小正则化参数 </a:t>
            </a:r>
            <a:r>
              <a:rPr lang="en-US" altLang="zh-CN" sz="2000" dirty="0"/>
              <a:t>…</a:t>
            </a:r>
          </a:p>
        </p:txBody>
      </p:sp>
      <p:sp>
        <p:nvSpPr>
          <p:cNvPr id="10244" name="文本框 1">
            <a:extLst>
              <a:ext uri="{FF2B5EF4-FFF2-40B4-BE49-F238E27FC236}">
                <a16:creationId xmlns:a16="http://schemas.microsoft.com/office/drawing/2014/main" id="{694D26B7-F692-4ED0-9F0B-F50D1313FEDE}"/>
              </a:ext>
            </a:extLst>
          </p:cNvPr>
          <p:cNvSpPr txBox="1">
            <a:spLocks noChangeArrowheads="1"/>
          </p:cNvSpPr>
          <p:nvPr/>
        </p:nvSpPr>
        <p:spPr bwMode="auto">
          <a:xfrm>
            <a:off x="5751513" y="1955800"/>
            <a:ext cx="249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a:t>学习算法相对于数据</a:t>
            </a:r>
          </a:p>
        </p:txBody>
      </p:sp>
      <p:sp>
        <p:nvSpPr>
          <p:cNvPr id="4" name="矩形 3">
            <a:extLst>
              <a:ext uri="{FF2B5EF4-FFF2-40B4-BE49-F238E27FC236}">
                <a16:creationId xmlns:a16="http://schemas.microsoft.com/office/drawing/2014/main" id="{EE92A517-8AA8-4FBE-9D13-0DD087111F20}"/>
              </a:ext>
            </a:extLst>
          </p:cNvPr>
          <p:cNvSpPr/>
          <p:nvPr/>
        </p:nvSpPr>
        <p:spPr>
          <a:xfrm>
            <a:off x="5751513" y="1955800"/>
            <a:ext cx="2492375" cy="4000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6" name="直接箭头连接符 5">
            <a:extLst>
              <a:ext uri="{FF2B5EF4-FFF2-40B4-BE49-F238E27FC236}">
                <a16:creationId xmlns:a16="http://schemas.microsoft.com/office/drawing/2014/main" id="{851F6847-4321-4F4A-A671-98462ED877B2}"/>
              </a:ext>
            </a:extLst>
          </p:cNvPr>
          <p:cNvCxnSpPr>
            <a:endCxn id="10244" idx="1"/>
          </p:cNvCxnSpPr>
          <p:nvPr/>
        </p:nvCxnSpPr>
        <p:spPr>
          <a:xfrm flipV="1">
            <a:off x="4314825" y="2155825"/>
            <a:ext cx="1436688" cy="26352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187551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827584" y="1772816"/>
            <a:ext cx="5112568" cy="792088"/>
            <a:chOff x="1835696" y="2060848"/>
            <a:chExt cx="3600400" cy="792088"/>
          </a:xfrm>
        </p:grpSpPr>
        <p:sp>
          <p:nvSpPr>
            <p:cNvPr id="2" name="矩形 1"/>
            <p:cNvSpPr/>
            <p:nvPr/>
          </p:nvSpPr>
          <p:spPr>
            <a:xfrm>
              <a:off x="1835696"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195736"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555776"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915816"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275112"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635152"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995192"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55232"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716016"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76056" y="2060848"/>
              <a:ext cx="36004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827584" y="1772816"/>
            <a:ext cx="5112568" cy="4392488"/>
            <a:chOff x="1979712" y="1484784"/>
            <a:chExt cx="5112568" cy="3312368"/>
          </a:xfrm>
        </p:grpSpPr>
        <p:cxnSp>
          <p:nvCxnSpPr>
            <p:cNvPr id="20" name="直接连接符 19"/>
            <p:cNvCxnSpPr/>
            <p:nvPr/>
          </p:nvCxnSpPr>
          <p:spPr>
            <a:xfrm>
              <a:off x="3002226" y="1484784"/>
              <a:ext cx="0" cy="331236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979712" y="1484784"/>
              <a:ext cx="0" cy="331236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4016352" y="1484784"/>
              <a:ext cx="0" cy="331236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5046196" y="1484784"/>
              <a:ext cx="0" cy="331236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6073736" y="1484784"/>
              <a:ext cx="0" cy="331236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7092280" y="1484784"/>
              <a:ext cx="0" cy="331236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4" name="矩形 3"/>
              <p:cNvSpPr/>
              <p:nvPr/>
            </p:nvSpPr>
            <p:spPr>
              <a:xfrm>
                <a:off x="234412" y="2708920"/>
                <a:ext cx="5850319" cy="1337289"/>
              </a:xfrm>
              <a:prstGeom prst="rect">
                <a:avLst/>
              </a:prstGeom>
            </p:spPr>
            <p:txBody>
              <a:bodyPr wrap="none">
                <a:spAutoFit/>
              </a:bodyPr>
              <a:lstStyle/>
              <a:p>
                <a:pPr>
                  <a:lnSpc>
                    <a:spcPct val="150000"/>
                  </a:lnSpc>
                </a:pPr>
                <a14:m>
                  <m:oMath xmlns:m="http://schemas.openxmlformats.org/officeDocument/2006/math">
                    <m:sSubSup>
                      <m:sSubSupPr>
                        <m:ctrlPr>
                          <a:rPr lang="en-US" altLang="zh-CN" sz="2600" i="1" smtClean="0">
                            <a:latin typeface="Cambria Math" panose="02040503050406030204" pitchFamily="18" charset="0"/>
                            <a:ea typeface="微软雅黑" panose="020B0503020204020204" pitchFamily="34" charset="-122"/>
                          </a:rPr>
                        </m:ctrlPr>
                      </m:sSubSupPr>
                      <m:e>
                        <m:r>
                          <a:rPr lang="en-US" altLang="zh-CN" sz="2600" i="1">
                            <a:latin typeface="Cambria Math" panose="02040503050406030204" pitchFamily="18" charset="0"/>
                            <a:ea typeface="微软雅黑" panose="020B0503020204020204" pitchFamily="34" charset="-122"/>
                          </a:rPr>
                          <m:t>𝐴</m:t>
                        </m:r>
                        <m:r>
                          <a:rPr lang="en-US" altLang="zh-CN" sz="2600" i="1">
                            <a:latin typeface="Cambria Math" panose="02040503050406030204" pitchFamily="18" charset="0"/>
                            <a:ea typeface="微软雅黑" panose="020B0503020204020204" pitchFamily="34" charset="-122"/>
                          </a:rPr>
                          <m:t>     </m:t>
                        </m:r>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1</m:t>
                        </m:r>
                      </m:sub>
                      <m:sup>
                        <m:r>
                          <a:rPr lang="en-US" altLang="zh-CN" sz="2600" i="1">
                            <a:latin typeface="Cambria Math" panose="02040503050406030204" pitchFamily="18" charset="0"/>
                            <a:ea typeface="微软雅黑" panose="020B0503020204020204" pitchFamily="34" charset="-122"/>
                          </a:rPr>
                          <m:t>𝐴</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2</m:t>
                        </m:r>
                      </m:sub>
                      <m:sup>
                        <m:r>
                          <a:rPr lang="en-US" altLang="zh-CN" sz="2600" i="1">
                            <a:latin typeface="Cambria Math" panose="02040503050406030204" pitchFamily="18" charset="0"/>
                            <a:ea typeface="微软雅黑" panose="020B0503020204020204" pitchFamily="34" charset="-122"/>
                          </a:rPr>
                          <m:t>𝐴</m:t>
                        </m:r>
                      </m:sup>
                    </m:sSubSup>
                    <m:r>
                      <a:rPr lang="en-US" altLang="zh-CN" sz="2600" i="1">
                        <a:latin typeface="Cambria Math" panose="02040503050406030204" pitchFamily="18" charset="0"/>
                        <a:ea typeface="微软雅黑" panose="020B0503020204020204" pitchFamily="34" charset="-122"/>
                      </a:rPr>
                      <m:t>,</m:t>
                    </m:r>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3</m:t>
                        </m:r>
                      </m:sub>
                      <m:sup>
                        <m:r>
                          <a:rPr lang="en-US" altLang="zh-CN" sz="2600" i="1">
                            <a:latin typeface="Cambria Math" panose="02040503050406030204" pitchFamily="18" charset="0"/>
                            <a:ea typeface="微软雅黑" panose="020B0503020204020204" pitchFamily="34" charset="-122"/>
                          </a:rPr>
                          <m:t>𝐴</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4</m:t>
                        </m:r>
                      </m:sub>
                      <m:sup>
                        <m:r>
                          <a:rPr lang="en-US" altLang="zh-CN" sz="2600" i="1">
                            <a:latin typeface="Cambria Math" panose="02040503050406030204" pitchFamily="18" charset="0"/>
                            <a:ea typeface="微软雅黑" panose="020B0503020204020204" pitchFamily="34" charset="-122"/>
                          </a:rPr>
                          <m:t>𝐴</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5</m:t>
                        </m:r>
                      </m:sub>
                      <m:sup>
                        <m:r>
                          <a:rPr lang="en-US" altLang="zh-CN" sz="2600" i="1">
                            <a:latin typeface="Cambria Math" panose="02040503050406030204" pitchFamily="18" charset="0"/>
                            <a:ea typeface="微软雅黑" panose="020B0503020204020204" pitchFamily="34" charset="-122"/>
                          </a:rPr>
                          <m:t>𝐴</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6</m:t>
                        </m:r>
                      </m:sub>
                      <m:sup>
                        <m:r>
                          <a:rPr lang="en-US" altLang="zh-CN" sz="2600" i="1">
                            <a:latin typeface="Cambria Math" panose="02040503050406030204" pitchFamily="18" charset="0"/>
                            <a:ea typeface="微软雅黑" panose="020B0503020204020204" pitchFamily="34" charset="-122"/>
                          </a:rPr>
                          <m:t>𝐴</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7</m:t>
                        </m:r>
                      </m:sub>
                      <m:sup>
                        <m:r>
                          <a:rPr lang="en-US" altLang="zh-CN" sz="2600" i="1">
                            <a:latin typeface="Cambria Math" panose="02040503050406030204" pitchFamily="18" charset="0"/>
                            <a:ea typeface="微软雅黑" panose="020B0503020204020204" pitchFamily="34" charset="-122"/>
                          </a:rPr>
                          <m:t>𝐴</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8</m:t>
                        </m:r>
                      </m:sub>
                      <m:sup>
                        <m:r>
                          <a:rPr lang="en-US" altLang="zh-CN" sz="2600" i="1">
                            <a:latin typeface="Cambria Math" panose="02040503050406030204" pitchFamily="18" charset="0"/>
                            <a:ea typeface="微软雅黑" panose="020B0503020204020204" pitchFamily="34" charset="-122"/>
                          </a:rPr>
                          <m:t>𝐴</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9</m:t>
                        </m:r>
                      </m:sub>
                      <m:sup>
                        <m:r>
                          <a:rPr lang="en-US" altLang="zh-CN" sz="2600" i="1">
                            <a:latin typeface="Cambria Math" panose="02040503050406030204" pitchFamily="18" charset="0"/>
                            <a:ea typeface="微软雅黑" panose="020B0503020204020204" pitchFamily="34" charset="-122"/>
                          </a:rPr>
                          <m:t>𝐴</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10</m:t>
                        </m:r>
                      </m:sub>
                      <m:sup>
                        <m:r>
                          <a:rPr lang="en-US" altLang="zh-CN" sz="2600" i="1">
                            <a:latin typeface="Cambria Math" panose="02040503050406030204" pitchFamily="18" charset="0"/>
                            <a:ea typeface="微软雅黑" panose="020B0503020204020204" pitchFamily="34" charset="-122"/>
                          </a:rPr>
                          <m:t>𝐴</m:t>
                        </m:r>
                      </m:sup>
                    </m:sSubSup>
                  </m:oMath>
                </a14:m>
                <a:endParaRPr lang="en-US" altLang="zh-CN" sz="2600" dirty="0"/>
              </a:p>
              <a:p>
                <a:pPr>
                  <a:lnSpc>
                    <a:spcPct val="150000"/>
                  </a:lnSpc>
                </a:pP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en-US" altLang="zh-CN" sz="2600" b="0" i="1" smtClean="0">
                            <a:latin typeface="Cambria Math" panose="02040503050406030204" pitchFamily="18" charset="0"/>
                            <a:ea typeface="微软雅黑" panose="020B0503020204020204" pitchFamily="34" charset="-122"/>
                          </a:rPr>
                          <m:t>𝐵</m:t>
                        </m:r>
                        <m:r>
                          <a:rPr lang="en-US" altLang="zh-CN" sz="2600" i="1">
                            <a:latin typeface="Cambria Math" panose="02040503050406030204" pitchFamily="18" charset="0"/>
                            <a:ea typeface="微软雅黑" panose="020B0503020204020204" pitchFamily="34" charset="-122"/>
                          </a:rPr>
                          <m:t>     </m:t>
                        </m:r>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1</m:t>
                        </m:r>
                      </m:sub>
                      <m:sup>
                        <m:r>
                          <a:rPr lang="en-US" altLang="zh-CN" sz="2600" b="0" i="1" smtClean="0">
                            <a:latin typeface="Cambria Math" panose="02040503050406030204" pitchFamily="18" charset="0"/>
                            <a:ea typeface="微软雅黑" panose="020B0503020204020204" pitchFamily="34" charset="-122"/>
                          </a:rPr>
                          <m:t>𝐵</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2</m:t>
                        </m:r>
                      </m:sub>
                      <m:sup>
                        <m:r>
                          <a:rPr lang="en-US" altLang="zh-CN" sz="2600" b="0" i="1" smtClean="0">
                            <a:latin typeface="Cambria Math" panose="02040503050406030204" pitchFamily="18" charset="0"/>
                            <a:ea typeface="微软雅黑" panose="020B0503020204020204" pitchFamily="34" charset="-122"/>
                          </a:rPr>
                          <m:t>𝐵</m:t>
                        </m:r>
                      </m:sup>
                    </m:sSubSup>
                    <m:r>
                      <a:rPr lang="en-US" altLang="zh-CN" sz="2600" i="1">
                        <a:latin typeface="Cambria Math" panose="02040503050406030204" pitchFamily="18" charset="0"/>
                        <a:ea typeface="微软雅黑" panose="020B0503020204020204" pitchFamily="34" charset="-122"/>
                      </a:rPr>
                      <m:t>,</m:t>
                    </m:r>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3</m:t>
                        </m:r>
                      </m:sub>
                      <m:sup>
                        <m:r>
                          <a:rPr lang="en-US" altLang="zh-CN" sz="2600" b="0" i="1" smtClean="0">
                            <a:latin typeface="Cambria Math" panose="02040503050406030204" pitchFamily="18" charset="0"/>
                            <a:ea typeface="微软雅黑" panose="020B0503020204020204" pitchFamily="34" charset="-122"/>
                          </a:rPr>
                          <m:t>𝐵</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4</m:t>
                        </m:r>
                      </m:sub>
                      <m:sup>
                        <m:r>
                          <a:rPr lang="en-US" altLang="zh-CN" sz="2600" b="0" i="1" smtClean="0">
                            <a:latin typeface="Cambria Math" panose="02040503050406030204" pitchFamily="18" charset="0"/>
                            <a:ea typeface="微软雅黑" panose="020B0503020204020204" pitchFamily="34" charset="-122"/>
                          </a:rPr>
                          <m:t>𝐵</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5</m:t>
                        </m:r>
                      </m:sub>
                      <m:sup>
                        <m:r>
                          <a:rPr lang="en-US" altLang="zh-CN" sz="2600" b="0" i="1" smtClean="0">
                            <a:latin typeface="Cambria Math" panose="02040503050406030204" pitchFamily="18" charset="0"/>
                            <a:ea typeface="微软雅黑" panose="020B0503020204020204" pitchFamily="34" charset="-122"/>
                          </a:rPr>
                          <m:t>𝐵</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6</m:t>
                        </m:r>
                      </m:sub>
                      <m:sup>
                        <m:r>
                          <a:rPr lang="en-US" altLang="zh-CN" sz="2600" b="0" i="1" smtClean="0">
                            <a:latin typeface="Cambria Math" panose="02040503050406030204" pitchFamily="18" charset="0"/>
                            <a:ea typeface="微软雅黑" panose="020B0503020204020204" pitchFamily="34" charset="-122"/>
                          </a:rPr>
                          <m:t>𝐵</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7</m:t>
                        </m:r>
                      </m:sub>
                      <m:sup>
                        <m:r>
                          <a:rPr lang="en-US" altLang="zh-CN" sz="2600" b="0" i="1" smtClean="0">
                            <a:latin typeface="Cambria Math" panose="02040503050406030204" pitchFamily="18" charset="0"/>
                            <a:ea typeface="微软雅黑" panose="020B0503020204020204" pitchFamily="34" charset="-122"/>
                          </a:rPr>
                          <m:t>𝐵</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8</m:t>
                        </m:r>
                      </m:sub>
                      <m:sup>
                        <m:r>
                          <a:rPr lang="en-US" altLang="zh-CN" sz="2600" b="0" i="1" smtClean="0">
                            <a:latin typeface="Cambria Math" panose="02040503050406030204" pitchFamily="18" charset="0"/>
                            <a:ea typeface="微软雅黑" panose="020B0503020204020204" pitchFamily="34" charset="-122"/>
                          </a:rPr>
                          <m:t>𝐵</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9</m:t>
                        </m:r>
                      </m:sub>
                      <m:sup>
                        <m:r>
                          <a:rPr lang="en-US" altLang="zh-CN" sz="2600" b="0" i="1" smtClean="0">
                            <a:latin typeface="Cambria Math" panose="02040503050406030204" pitchFamily="18" charset="0"/>
                            <a:ea typeface="微软雅黑" panose="020B0503020204020204" pitchFamily="34" charset="-122"/>
                          </a:rPr>
                          <m:t>𝐵</m:t>
                        </m:r>
                      </m:sup>
                    </m:sSubSup>
                    <m:r>
                      <a:rPr lang="en-US" altLang="zh-CN" sz="2600" i="1">
                        <a:latin typeface="Cambria Math" panose="02040503050406030204" pitchFamily="18" charset="0"/>
                        <a:ea typeface="微软雅黑" panose="020B0503020204020204" pitchFamily="34" charset="-122"/>
                      </a:rPr>
                      <m:t>,</m:t>
                    </m:r>
                  </m:oMath>
                </a14:m>
                <a:r>
                  <a:rPr lang="en-US" altLang="zh-CN" sz="2600" dirty="0">
                    <a:ea typeface="微软雅黑" panose="020B0503020204020204" pitchFamily="34" charset="-122"/>
                  </a:rPr>
                  <a:t> </a:t>
                </a:r>
                <a14:m>
                  <m:oMath xmlns:m="http://schemas.openxmlformats.org/officeDocument/2006/math">
                    <m:sSubSup>
                      <m:sSubSupPr>
                        <m:ctrlPr>
                          <a:rPr lang="en-US" altLang="zh-CN" sz="2600" i="1">
                            <a:latin typeface="Cambria Math" panose="02040503050406030204" pitchFamily="18" charset="0"/>
                            <a:ea typeface="微软雅黑" panose="020B0503020204020204" pitchFamily="34" charset="-122"/>
                          </a:rPr>
                        </m:ctrlPr>
                      </m:sSubSupPr>
                      <m:e>
                        <m:r>
                          <a:rPr lang="zh-CN" altLang="en-US" sz="2600" i="1">
                            <a:latin typeface="Cambria Math" panose="02040503050406030204" pitchFamily="18" charset="0"/>
                            <a:ea typeface="微软雅黑" panose="020B0503020204020204" pitchFamily="34" charset="-122"/>
                          </a:rPr>
                          <m:t>𝜀</m:t>
                        </m:r>
                      </m:e>
                      <m:sub>
                        <m:r>
                          <a:rPr lang="en-US" altLang="zh-CN" sz="2600" i="1">
                            <a:latin typeface="Cambria Math" panose="02040503050406030204" pitchFamily="18" charset="0"/>
                            <a:ea typeface="微软雅黑" panose="020B0503020204020204" pitchFamily="34" charset="-122"/>
                          </a:rPr>
                          <m:t>10</m:t>
                        </m:r>
                      </m:sub>
                      <m:sup>
                        <m:r>
                          <a:rPr lang="en-US" altLang="zh-CN" sz="2600" b="0" i="1" smtClean="0">
                            <a:latin typeface="Cambria Math" panose="02040503050406030204" pitchFamily="18" charset="0"/>
                            <a:ea typeface="微软雅黑" panose="020B0503020204020204" pitchFamily="34" charset="-122"/>
                          </a:rPr>
                          <m:t>𝐵</m:t>
                        </m:r>
                      </m:sup>
                    </m:sSubSup>
                  </m:oMath>
                </a14:m>
                <a:endParaRPr lang="en-US" altLang="zh-CN" sz="2600" dirty="0"/>
              </a:p>
            </p:txBody>
          </p:sp>
        </mc:Choice>
        <mc:Fallback xmlns="">
          <p:sp>
            <p:nvSpPr>
              <p:cNvPr id="4" name="矩形 3"/>
              <p:cNvSpPr>
                <a:spLocks noRot="1" noChangeAspect="1" noMove="1" noResize="1" noEditPoints="1" noAdjustHandles="1" noChangeArrowheads="1" noChangeShapeType="1" noTextEdit="1"/>
              </p:cNvSpPr>
              <p:nvPr/>
            </p:nvSpPr>
            <p:spPr>
              <a:xfrm>
                <a:off x="234412" y="2708920"/>
                <a:ext cx="5850319" cy="1337289"/>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7" name="矩形 26"/>
              <p:cNvSpPr/>
              <p:nvPr/>
            </p:nvSpPr>
            <p:spPr>
              <a:xfrm>
                <a:off x="277914" y="4360161"/>
                <a:ext cx="6209796" cy="1692771"/>
              </a:xfrm>
              <a:prstGeom prst="rect">
                <a:avLst/>
              </a:prstGeom>
            </p:spPr>
            <p:txBody>
              <a:bodyPr wrap="square">
                <a:spAutoFit/>
              </a:bodyPr>
              <a:lstStyle/>
              <a:p>
                <a:pPr>
                  <a:lnSpc>
                    <a:spcPct val="130000"/>
                  </a:lnSpc>
                </a:pPr>
                <a14:m>
                  <m:oMath xmlns:m="http://schemas.openxmlformats.org/officeDocument/2006/math">
                    <m:sSub>
                      <m:sSubPr>
                        <m:ctrlPr>
                          <a:rPr lang="el-GR" altLang="zh-CN" sz="2400" i="1" smtClean="0">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r>
                          <a:rPr lang="en-US" altLang="zh-CN" sz="2400" i="1">
                            <a:latin typeface="Cambria Math" panose="02040503050406030204" pitchFamily="18" charset="0"/>
                            <a:ea typeface="Cambria Math" panose="02040503050406030204" pitchFamily="18" charset="0"/>
                          </a:rPr>
                          <m:t>      </m:t>
                        </m:r>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1</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2</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a:rPr lang="en-US" altLang="zh-CN" sz="2400" i="1">
                            <a:latin typeface="Cambria Math" panose="02040503050406030204" pitchFamily="18" charset="0"/>
                            <a:ea typeface="Cambria Math" panose="02040503050406030204" pitchFamily="18" charset="0"/>
                          </a:rPr>
                          <m:t> </m:t>
                        </m:r>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3</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4</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5</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6</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a:rPr lang="en-US" altLang="zh-CN" sz="2400" i="1">
                            <a:latin typeface="Cambria Math" panose="02040503050406030204" pitchFamily="18" charset="0"/>
                            <a:ea typeface="Cambria Math" panose="02040503050406030204" pitchFamily="18" charset="0"/>
                          </a:rPr>
                          <m:t> </m:t>
                        </m:r>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7</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8</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a:rPr lang="en-US" altLang="zh-CN" sz="2400" i="1">
                            <a:latin typeface="Cambria Math" panose="02040503050406030204" pitchFamily="18" charset="0"/>
                            <a:ea typeface="Cambria Math" panose="02040503050406030204" pitchFamily="18" charset="0"/>
                          </a:rPr>
                          <m:t> </m:t>
                        </m:r>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9</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10</m:t>
                        </m:r>
                      </m:sub>
                    </m:sSub>
                  </m:oMath>
                </a14:m>
                <a:endParaRPr lang="en-US" altLang="zh-CN" sz="2800" dirty="0"/>
              </a:p>
              <a:p>
                <a:pPr>
                  <a:lnSpc>
                    <a:spcPct val="130000"/>
                  </a:lnSpc>
                </a:pPr>
                <a14:m>
                  <m:oMath xmlns:m="http://schemas.openxmlformats.org/officeDocument/2006/math">
                    <m:r>
                      <a:rPr lang="zh-CN" altLang="en-US" sz="2800" i="1" smtClean="0">
                        <a:latin typeface="Cambria Math" panose="02040503050406030204" pitchFamily="18" charset="0"/>
                      </a:rPr>
                      <m:t>𝜇</m:t>
                    </m:r>
                    <m:r>
                      <a:rPr lang="en-US" altLang="zh-CN" sz="2800" b="0" i="1" smtClean="0">
                        <a:latin typeface="Cambria Math" panose="02040503050406030204" pitchFamily="18" charset="0"/>
                      </a:rPr>
                      <m:t>         </m:t>
                    </m:r>
                    <m:r>
                      <a:rPr lang="zh-CN" altLang="en-US" sz="2800" i="1">
                        <a:latin typeface="Cambria Math" panose="02040503050406030204" pitchFamily="18" charset="0"/>
                      </a:rPr>
                      <m:t>𝜇</m:t>
                    </m:r>
                    <m:r>
                      <a:rPr lang="zh-CN" altLang="en-US" sz="2800" i="1" smtClean="0">
                        <a:latin typeface="Cambria Math" panose="02040503050406030204" pitchFamily="18" charset="0"/>
                      </a:rPr>
                      <m:t> </m:t>
                    </m:r>
                  </m:oMath>
                </a14:m>
                <a:r>
                  <a:rPr lang="en-US" altLang="zh-CN" sz="2800" dirty="0"/>
                  <a:t>            </a:t>
                </a:r>
              </a:p>
              <a:p>
                <a:pPr>
                  <a:lnSpc>
                    <a:spcPct val="130000"/>
                  </a:lnSpc>
                </a:pPr>
                <a14:m>
                  <m:oMath xmlns:m="http://schemas.openxmlformats.org/officeDocument/2006/math">
                    <m:r>
                      <a:rPr lang="zh-CN" altLang="en-US" sz="2800" i="1" smtClean="0">
                        <a:latin typeface="Cambria Math" panose="02040503050406030204" pitchFamily="18" charset="0"/>
                      </a:rPr>
                      <m:t>𝜎</m:t>
                    </m:r>
                    <m:r>
                      <a:rPr lang="en-US" altLang="zh-CN" sz="2800" i="1" smtClean="0">
                        <a:latin typeface="Cambria Math" panose="02040503050406030204" pitchFamily="18" charset="0"/>
                      </a:rPr>
                      <m:t>        </m:t>
                    </m:r>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1</m:t>
                        </m:r>
                      </m:sub>
                    </m:sSub>
                    <m:r>
                      <a:rPr lang="en-US" altLang="zh-CN" sz="2800" i="1">
                        <a:latin typeface="Cambria Math" panose="02040503050406030204" pitchFamily="18" charset="0"/>
                      </a:rPr>
                      <m:t>,</m:t>
                    </m:r>
                  </m:oMath>
                </a14:m>
                <a:r>
                  <a:rPr lang="en-US" altLang="zh-CN" sz="2800" dirty="0"/>
                  <a:t>	</a:t>
                </a:r>
                <a14:m>
                  <m:oMath xmlns:m="http://schemas.openxmlformats.org/officeDocument/2006/math">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2</m:t>
                        </m:r>
                      </m:sub>
                    </m:sSub>
                    <m:r>
                      <a:rPr lang="en-US" altLang="zh-CN" sz="2800" i="1">
                        <a:latin typeface="Cambria Math" panose="02040503050406030204" pitchFamily="18" charset="0"/>
                      </a:rPr>
                      <m:t>,</m:t>
                    </m:r>
                  </m:oMath>
                </a14:m>
                <a:r>
                  <a:rPr lang="en-US" altLang="zh-CN" sz="2800" dirty="0"/>
                  <a:t>	 </a:t>
                </a:r>
                <a14:m>
                  <m:oMath xmlns:m="http://schemas.openxmlformats.org/officeDocument/2006/math">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3</m:t>
                        </m:r>
                      </m:sub>
                    </m:sSub>
                    <m:r>
                      <a:rPr lang="en-US" altLang="zh-CN" sz="2800" i="1">
                        <a:latin typeface="Cambria Math" panose="02040503050406030204" pitchFamily="18" charset="0"/>
                      </a:rPr>
                      <m:t>,</m:t>
                    </m:r>
                  </m:oMath>
                </a14:m>
                <a:r>
                  <a:rPr lang="en-US" altLang="zh-CN" sz="2800" dirty="0"/>
                  <a:t>	  </a:t>
                </a:r>
                <a14:m>
                  <m:oMath xmlns:m="http://schemas.openxmlformats.org/officeDocument/2006/math">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4</m:t>
                        </m:r>
                      </m:sub>
                    </m:sSub>
                    <m:r>
                      <a:rPr lang="en-US" altLang="zh-CN" sz="2800" i="1">
                        <a:latin typeface="Cambria Math" panose="02040503050406030204" pitchFamily="18" charset="0"/>
                      </a:rPr>
                      <m:t>,</m:t>
                    </m:r>
                  </m:oMath>
                </a14:m>
                <a:r>
                  <a:rPr lang="en-US" altLang="zh-CN" sz="2800" dirty="0"/>
                  <a:t> 	   </a:t>
                </a:r>
                <a14:m>
                  <m:oMath xmlns:m="http://schemas.openxmlformats.org/officeDocument/2006/math">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5</m:t>
                        </m:r>
                      </m:sub>
                    </m:sSub>
                  </m:oMath>
                </a14:m>
                <a:endParaRPr lang="zh-CN" altLang="en-US" sz="2800" dirty="0"/>
              </a:p>
            </p:txBody>
          </p:sp>
        </mc:Choice>
        <mc:Fallback xmlns="">
          <p:sp>
            <p:nvSpPr>
              <p:cNvPr id="27" name="矩形 26"/>
              <p:cNvSpPr>
                <a:spLocks noRot="1" noChangeAspect="1" noMove="1" noResize="1" noEditPoints="1" noAdjustHandles="1" noChangeArrowheads="1" noChangeShapeType="1" noTextEdit="1"/>
              </p:cNvSpPr>
              <p:nvPr/>
            </p:nvSpPr>
            <p:spPr>
              <a:xfrm>
                <a:off x="277914" y="4360161"/>
                <a:ext cx="6209796" cy="1692771"/>
              </a:xfrm>
              <a:prstGeom prst="rect">
                <a:avLst/>
              </a:prstGeom>
              <a:blipFill>
                <a:blip r:embed="rId4"/>
                <a:stretch>
                  <a:fillRect l="-29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8" name="矩形 27"/>
              <p:cNvSpPr/>
              <p:nvPr/>
            </p:nvSpPr>
            <p:spPr>
              <a:xfrm>
                <a:off x="191140" y="1933303"/>
                <a:ext cx="491866"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ea typeface="微软雅黑" panose="020B0503020204020204" pitchFamily="34" charset="-122"/>
                        </a:rPr>
                        <m:t>𝐷</m:t>
                      </m:r>
                    </m:oMath>
                  </m:oMathPara>
                </a14:m>
                <a:endParaRPr lang="zh-CN" altLang="en-US" sz="2400" dirty="0"/>
              </a:p>
            </p:txBody>
          </p:sp>
        </mc:Choice>
        <mc:Fallback xmlns="">
          <p:sp>
            <p:nvSpPr>
              <p:cNvPr id="28" name="矩形 27"/>
              <p:cNvSpPr>
                <a:spLocks noRot="1" noChangeAspect="1" noMove="1" noResize="1" noEditPoints="1" noAdjustHandles="1" noChangeArrowheads="1" noChangeShapeType="1" noTextEdit="1"/>
              </p:cNvSpPr>
              <p:nvPr/>
            </p:nvSpPr>
            <p:spPr>
              <a:xfrm>
                <a:off x="191140" y="1933303"/>
                <a:ext cx="491866" cy="461665"/>
              </a:xfrm>
              <a:prstGeom prst="rect">
                <a:avLst/>
              </a:prstGeom>
              <a:blipFill>
                <a:blip r:embed="rId5"/>
                <a:stretch>
                  <a:fillRect/>
                </a:stretch>
              </a:blipFill>
            </p:spPr>
            <p:txBody>
              <a:bodyPr/>
              <a:lstStyle/>
              <a:p>
                <a:r>
                  <a:rPr lang="zh-CN" altLang="en-US">
                    <a:noFill/>
                  </a:rPr>
                  <a:t> </a:t>
                </a:r>
              </a:p>
            </p:txBody>
          </p:sp>
        </mc:Fallback>
      </mc:AlternateContent>
      <p:sp>
        <p:nvSpPr>
          <p:cNvPr id="29" name="矩形 28"/>
          <p:cNvSpPr/>
          <p:nvPr/>
        </p:nvSpPr>
        <p:spPr>
          <a:xfrm>
            <a:off x="2956974" y="937144"/>
            <a:ext cx="870751" cy="523220"/>
          </a:xfrm>
          <a:prstGeom prst="rect">
            <a:avLst/>
          </a:prstGeom>
        </p:spPr>
        <p:txBody>
          <a:bodyPr wrap="none">
            <a:spAutoFit/>
          </a:bodyPr>
          <a:lstStyle/>
          <a:p>
            <a:r>
              <a:rPr lang="en-US" altLang="zh-CN" sz="2800" dirty="0">
                <a:latin typeface="微软雅黑" panose="020B0503020204020204" pitchFamily="34" charset="-122"/>
                <a:ea typeface="微软雅黑" panose="020B0503020204020204" pitchFamily="34" charset="-122"/>
              </a:rPr>
              <a:t>5×2</a:t>
            </a:r>
            <a:endParaRPr lang="zh-CN" altLang="en-US" sz="2800" dirty="0"/>
          </a:p>
        </p:txBody>
      </p:sp>
      <mc:AlternateContent xmlns:mc="http://schemas.openxmlformats.org/markup-compatibility/2006" xmlns:a14="http://schemas.microsoft.com/office/drawing/2010/main">
        <mc:Choice Requires="a14">
          <p:sp>
            <p:nvSpPr>
              <p:cNvPr id="30" name="文本框 29"/>
              <p:cNvSpPr txBox="1"/>
              <p:nvPr/>
            </p:nvSpPr>
            <p:spPr>
              <a:xfrm>
                <a:off x="6226370" y="4360161"/>
                <a:ext cx="2915816" cy="1925784"/>
              </a:xfrm>
              <a:prstGeom prst="rect">
                <a:avLst/>
              </a:prstGeom>
              <a:noFill/>
            </p:spPr>
            <p:txBody>
              <a:bodyPr wrap="square" lIns="0" tIns="0" rIns="0" bIns="0" rtlCol="0">
                <a:spAutoFit/>
              </a:bodyPr>
              <a:lstStyle/>
              <a:p>
                <a:pPr>
                  <a:lnSpc>
                    <a:spcPct val="130000"/>
                  </a:lnSpc>
                </a:pPr>
                <a:r>
                  <a:rPr lang="zh-CN" altLang="en-US" sz="2400" dirty="0"/>
                  <a:t> </a:t>
                </a:r>
                <a14:m>
                  <m:oMath xmlns:m="http://schemas.openxmlformats.org/officeDocument/2006/math">
                    <m:r>
                      <a:rPr lang="zh-CN" altLang="en-US" sz="2400" i="1">
                        <a:latin typeface="Cambria Math" panose="02040503050406030204" pitchFamily="18" charset="0"/>
                      </a:rPr>
                      <m:t>𝜇</m:t>
                    </m:r>
                    <m:r>
                      <a:rPr lang="en-US" altLang="zh-CN" sz="2400" i="1">
                        <a:latin typeface="Cambria Math" panose="02040503050406030204" pitchFamily="18" charset="0"/>
                      </a:rPr>
                      <m:t>=</m:t>
                    </m:r>
                    <m:f>
                      <m:fPr>
                        <m:ctrlPr>
                          <a:rPr lang="en-US" altLang="zh-CN" sz="2400" i="1" smtClean="0">
                            <a:latin typeface="Cambria Math" panose="02040503050406030204" pitchFamily="18" charset="0"/>
                          </a:rPr>
                        </m:ctrlPr>
                      </m:fPr>
                      <m:num>
                        <m:sSub>
                          <m:sSubPr>
                            <m:ctrlPr>
                              <a:rPr lang="en-US" altLang="zh-CN" sz="2400" i="1" smtClean="0">
                                <a:latin typeface="Cambria Math" panose="02040503050406030204" pitchFamily="18" charset="0"/>
                              </a:rPr>
                            </m:ctrlPr>
                          </m:sSubPr>
                          <m:e>
                            <m:r>
                              <m:rPr>
                                <m:sty m:val="p"/>
                              </m:rPr>
                              <a:rPr lang="el-GR" altLang="zh-CN" sz="2400" i="1" smtClean="0">
                                <a:latin typeface="Cambria Math" panose="02040503050406030204" pitchFamily="18" charset="0"/>
                                <a:ea typeface="Cambria Math" panose="02040503050406030204" pitchFamily="18" charset="0"/>
                              </a:rPr>
                              <m:t>Δ</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i="1">
                                <a:latin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b="0" i="1" smtClean="0">
                                <a:latin typeface="Cambria Math" panose="02040503050406030204" pitchFamily="18" charset="0"/>
                              </a:rPr>
                              <m:t>2</m:t>
                            </m:r>
                          </m:sub>
                        </m:sSub>
                      </m:num>
                      <m:den>
                        <m:r>
                          <a:rPr lang="en-US" altLang="zh-CN" sz="2400" b="0" i="1" smtClean="0">
                            <a:latin typeface="Cambria Math" panose="02040503050406030204" pitchFamily="18" charset="0"/>
                          </a:rPr>
                          <m:t>2</m:t>
                        </m:r>
                      </m:den>
                    </m:f>
                  </m:oMath>
                </a14:m>
                <a:endParaRPr lang="en-US" altLang="zh-CN" sz="2400" i="1" dirty="0">
                  <a:latin typeface="Cambria Math" panose="02040503050406030204" pitchFamily="18" charset="0"/>
                </a:endParaRPr>
              </a:p>
              <a:p>
                <a:pPr>
                  <a:lnSpc>
                    <a:spcPct val="130000"/>
                  </a:lnSpc>
                </a:pPr>
                <a:r>
                  <a:rPr lang="en-US" altLang="zh-CN" sz="2400" dirty="0"/>
                  <a:t> </a:t>
                </a:r>
                <a14:m>
                  <m:oMath xmlns:m="http://schemas.openxmlformats.org/officeDocument/2006/math">
                    <m:sSubSup>
                      <m:sSubSupPr>
                        <m:ctrlPr>
                          <a:rPr lang="en-US" altLang="zh-CN" sz="2400" i="1" smtClean="0">
                            <a:latin typeface="Cambria Math" panose="02040503050406030204" pitchFamily="18" charset="0"/>
                          </a:rPr>
                        </m:ctrlPr>
                      </m:sSubSupPr>
                      <m:e>
                        <m:r>
                          <a:rPr lang="zh-CN" altLang="en-US" sz="2400" i="1">
                            <a:latin typeface="Cambria Math" panose="02040503050406030204" pitchFamily="18" charset="0"/>
                          </a:rPr>
                          <m:t>𝜎</m:t>
                        </m:r>
                      </m:e>
                      <m:sub>
                        <m:r>
                          <a:rPr lang="en-US" altLang="zh-CN" sz="2400" b="0" i="1" smtClean="0">
                            <a:latin typeface="Cambria Math" panose="02040503050406030204" pitchFamily="18" charset="0"/>
                          </a:rPr>
                          <m:t>1</m:t>
                        </m:r>
                      </m:sub>
                      <m:sup>
                        <m:r>
                          <a:rPr lang="en-US" altLang="zh-CN" sz="2400" b="0" i="1" smtClean="0">
                            <a:latin typeface="Cambria Math" panose="02040503050406030204" pitchFamily="18" charset="0"/>
                          </a:rPr>
                          <m:t>2</m:t>
                        </m:r>
                      </m:sup>
                    </m:sSubSup>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sSup>
                          <m:sSupPr>
                            <m:ctrlPr>
                              <a:rPr lang="en-US" altLang="zh-CN" sz="2400" i="1">
                                <a:latin typeface="Cambria Math" panose="02040503050406030204" pitchFamily="18" charset="0"/>
                              </a:rPr>
                            </m:ctrlPr>
                          </m:sSupPr>
                          <m:e>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r>
                                  <a:rPr lang="zh-CN" altLang="en-US" sz="2400" i="1">
                                    <a:latin typeface="Cambria Math" panose="02040503050406030204" pitchFamily="18" charset="0"/>
                                  </a:rPr>
                                  <m:t>𝜇</m:t>
                                </m:r>
                              </m:e>
                            </m:d>
                          </m:e>
                          <m:sup>
                            <m:r>
                              <a:rPr lang="en-US" altLang="zh-CN" sz="2400" i="1">
                                <a:latin typeface="Cambria Math" panose="02040503050406030204" pitchFamily="18" charset="0"/>
                              </a:rPr>
                              <m:t>2</m:t>
                            </m:r>
                          </m:sup>
                        </m:sSup>
                        <m:r>
                          <a:rPr lang="en-US" altLang="zh-CN" sz="2400" b="0" i="1" smtClean="0">
                            <a:latin typeface="Cambria Math" panose="02040503050406030204" pitchFamily="18" charset="0"/>
                          </a:rPr>
                          <m:t>+</m:t>
                        </m:r>
                        <m:sSup>
                          <m:sSupPr>
                            <m:ctrlPr>
                              <a:rPr lang="en-US" altLang="zh-CN" sz="2400" i="1">
                                <a:latin typeface="Cambria Math" panose="02040503050406030204" pitchFamily="18" charset="0"/>
                              </a:rPr>
                            </m:ctrlPr>
                          </m:sSupPr>
                          <m:e>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b="0" i="1" smtClean="0">
                                        <a:latin typeface="Cambria Math" panose="02040503050406030204" pitchFamily="18" charset="0"/>
                                      </a:rPr>
                                      <m:t>2</m:t>
                                    </m:r>
                                  </m:sub>
                                </m:sSub>
                                <m:r>
                                  <a:rPr lang="en-US" altLang="zh-CN" sz="2400" i="1">
                                    <a:latin typeface="Cambria Math" panose="02040503050406030204" pitchFamily="18" charset="0"/>
                                  </a:rPr>
                                  <m:t>−</m:t>
                                </m:r>
                                <m:r>
                                  <a:rPr lang="zh-CN" altLang="en-US" sz="2400" i="1">
                                    <a:latin typeface="Cambria Math" panose="02040503050406030204" pitchFamily="18" charset="0"/>
                                  </a:rPr>
                                  <m:t>𝜇</m:t>
                                </m:r>
                              </m:e>
                            </m:d>
                          </m:e>
                          <m:sup>
                            <m:r>
                              <a:rPr lang="en-US" altLang="zh-CN" sz="2400" i="1">
                                <a:latin typeface="Cambria Math" panose="02040503050406030204" pitchFamily="18" charset="0"/>
                              </a:rPr>
                              <m:t>2</m:t>
                            </m:r>
                          </m:sup>
                        </m:sSup>
                      </m:num>
                      <m:den>
                        <m:r>
                          <a:rPr lang="en-US" altLang="zh-CN" sz="2400" i="1" smtClean="0">
                            <a:latin typeface="Cambria Math" panose="02040503050406030204" pitchFamily="18" charset="0"/>
                          </a:rPr>
                          <m:t>2</m:t>
                        </m:r>
                      </m:den>
                    </m:f>
                  </m:oMath>
                </a14:m>
                <a:endParaRPr lang="en-US" altLang="zh-CN" sz="2400" dirty="0"/>
              </a:p>
              <a:p>
                <a:pPr>
                  <a:lnSpc>
                    <a:spcPct val="130000"/>
                  </a:lnSpc>
                </a:pPr>
                <a:r>
                  <a:rPr lang="en-US" altLang="zh-CN" sz="2400" dirty="0"/>
                  <a:t> </a:t>
                </a:r>
                <a14:m>
                  <m:oMath xmlns:m="http://schemas.openxmlformats.org/officeDocument/2006/math">
                    <m:sSubSup>
                      <m:sSubSupPr>
                        <m:ctrlPr>
                          <a:rPr lang="en-US" altLang="zh-CN" sz="2400" i="1">
                            <a:latin typeface="Cambria Math" panose="02040503050406030204" pitchFamily="18" charset="0"/>
                          </a:rPr>
                        </m:ctrlPr>
                      </m:sSubSupPr>
                      <m:e>
                        <m:r>
                          <a:rPr lang="zh-CN" altLang="en-US" sz="2400" i="1">
                            <a:latin typeface="Cambria Math" panose="02040503050406030204" pitchFamily="18" charset="0"/>
                          </a:rPr>
                          <m:t>𝜎</m:t>
                        </m:r>
                      </m:e>
                      <m:sub>
                        <m:r>
                          <a:rPr lang="en-US" altLang="zh-CN" sz="2400" i="1">
                            <a:latin typeface="Cambria Math" panose="02040503050406030204" pitchFamily="18" charset="0"/>
                          </a:rPr>
                          <m:t>2</m:t>
                        </m:r>
                      </m:sub>
                      <m:sup>
                        <m:r>
                          <a:rPr lang="en-US" altLang="zh-CN" sz="2400" i="1">
                            <a:latin typeface="Cambria Math" panose="02040503050406030204" pitchFamily="18" charset="0"/>
                          </a:rPr>
                          <m:t>2</m:t>
                        </m:r>
                      </m:sup>
                    </m:sSubSup>
                    <m:r>
                      <a:rPr lang="en-US" altLang="zh-CN" sz="2400" i="1">
                        <a:latin typeface="Cambria Math" panose="02040503050406030204" pitchFamily="18" charset="0"/>
                      </a:rPr>
                      <m:t>=</m:t>
                    </m:r>
                    <m:r>
                      <a:rPr lang="en-US" altLang="zh-CN" sz="2400" b="0" i="1" smtClean="0">
                        <a:latin typeface="Cambria Math" panose="02040503050406030204" pitchFamily="18" charset="0"/>
                      </a:rPr>
                      <m:t> </m:t>
                    </m:r>
                  </m:oMath>
                </a14:m>
                <a:r>
                  <a:rPr lang="en-US" altLang="zh-CN" sz="2400" dirty="0"/>
                  <a:t>…</a:t>
                </a:r>
                <a:endParaRPr lang="zh-CN" altLang="en-US" sz="2400" dirty="0"/>
              </a:p>
            </p:txBody>
          </p:sp>
        </mc:Choice>
        <mc:Fallback xmlns="">
          <p:sp>
            <p:nvSpPr>
              <p:cNvPr id="30" name="文本框 29"/>
              <p:cNvSpPr txBox="1">
                <a:spLocks noRot="1" noChangeAspect="1" noMove="1" noResize="1" noEditPoints="1" noAdjustHandles="1" noChangeArrowheads="1" noChangeShapeType="1" noTextEdit="1"/>
              </p:cNvSpPr>
              <p:nvPr/>
            </p:nvSpPr>
            <p:spPr>
              <a:xfrm>
                <a:off x="6226370" y="4360161"/>
                <a:ext cx="2915816" cy="1925784"/>
              </a:xfrm>
              <a:prstGeom prst="rect">
                <a:avLst/>
              </a:prstGeom>
              <a:blipFill>
                <a:blip r:embed="rId6"/>
                <a:stretch>
                  <a:fillRect b="-632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1339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500"/>
                                        <p:tgtEl>
                                          <p:spTgt spid="27"/>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7" grpId="0"/>
      <p:bldP spid="28" grpId="0"/>
      <p:bldP spid="29" grpId="0"/>
      <p:bldP spid="30"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 name="文本框 30"/>
              <p:cNvSpPr txBox="1"/>
              <p:nvPr/>
            </p:nvSpPr>
            <p:spPr>
              <a:xfrm>
                <a:off x="209296" y="3531251"/>
                <a:ext cx="4170825" cy="2177712"/>
              </a:xfrm>
              <a:prstGeom prst="rect">
                <a:avLst/>
              </a:prstGeom>
              <a:noFill/>
            </p:spPr>
            <p:txBody>
              <a:bodyPr wrap="square" lIns="0" tIns="0" rIns="0" bIns="0" rtlCol="0">
                <a:spAutoFit/>
              </a:bodyPr>
              <a:lstStyle/>
              <a:p>
                <a:r>
                  <a:rPr lang="en-US" altLang="zh-CN" sz="2800" dirty="0"/>
                  <a:t>  </a:t>
                </a:r>
                <a14:m>
                  <m:oMath xmlns:m="http://schemas.openxmlformats.org/officeDocument/2006/math">
                    <m:r>
                      <a:rPr lang="en-US" altLang="zh-CN" sz="2800" i="1">
                        <a:latin typeface="Cambria Math" panose="02040503050406030204" pitchFamily="18" charset="0"/>
                      </a:rPr>
                      <m:t>𝐻</m:t>
                    </m:r>
                    <m:r>
                      <a:rPr lang="en-US" altLang="zh-CN" sz="2800" i="1" baseline="-25000">
                        <a:latin typeface="Cambria Math" panose="02040503050406030204" pitchFamily="18" charset="0"/>
                      </a:rPr>
                      <m:t>0 </m:t>
                    </m:r>
                    <m:r>
                      <a:rPr lang="en-US" altLang="zh-CN" sz="2800" i="1">
                        <a:latin typeface="Cambria Math" panose="02040503050406030204" pitchFamily="18" charset="0"/>
                      </a:rPr>
                      <m:t>:</m:t>
                    </m:r>
                    <m:r>
                      <a:rPr lang="zh-CN" altLang="en-US" sz="2800" i="1">
                        <a:latin typeface="Cambria Math" panose="02040503050406030204" pitchFamily="18" charset="0"/>
                      </a:rPr>
                      <m:t>𝜇</m:t>
                    </m:r>
                    <m:r>
                      <m:rPr>
                        <m:nor/>
                      </m:rPr>
                      <a:rPr lang="en-US" altLang="zh-CN" sz="2800">
                        <a:latin typeface="Cambria Math" panose="02040503050406030204" pitchFamily="18" charset="0"/>
                      </a:rPr>
                      <m:t>=0</m:t>
                    </m:r>
                  </m:oMath>
                </a14:m>
                <a:endParaRPr lang="en-US" altLang="zh-CN" sz="2800" dirty="0">
                  <a:ea typeface="微软雅黑" panose="020B0503020204020204" pitchFamily="34" charset="-122"/>
                </a:endParaRPr>
              </a:p>
              <a:p>
                <a:endParaRPr lang="en-US" altLang="zh-CN" sz="2800" dirty="0">
                  <a:ea typeface="微软雅黑" panose="020B0503020204020204" pitchFamily="34" charset="-122"/>
                </a:endParaRPr>
              </a:p>
              <a:p>
                <a:pPr/>
                <a14:m>
                  <m:oMathPara xmlns:m="http://schemas.openxmlformats.org/officeDocument/2006/math">
                    <m:oMathParaPr>
                      <m:jc m:val="centerGroup"/>
                    </m:oMathParaPr>
                    <m:oMath xmlns:m="http://schemas.openxmlformats.org/officeDocument/2006/math">
                      <m:sSub>
                        <m:sSubPr>
                          <m:ctrlPr>
                            <a:rPr lang="en-US" altLang="zh-CN" sz="2800" i="1" smtClean="0">
                              <a:latin typeface="Cambria Math" panose="02040503050406030204" pitchFamily="18" charset="0"/>
                            </a:rPr>
                          </m:ctrlPr>
                        </m:sSubPr>
                        <m:e>
                          <m:groupChr>
                            <m:groupChrPr>
                              <m:chr m:val="⇒"/>
                              <m:vertJc m:val="bot"/>
                              <m:ctrlPr>
                                <a:rPr lang="en-US" altLang="zh-CN" sz="2800" i="1" smtClean="0">
                                  <a:latin typeface="Cambria Math" panose="02040503050406030204" pitchFamily="18" charset="0"/>
                                </a:rPr>
                              </m:ctrlPr>
                            </m:groupChrPr>
                            <m:e/>
                          </m:groupChr>
                          <m:r>
                            <a:rPr lang="zh-CN" altLang="en-US" sz="2800" i="1">
                              <a:latin typeface="Cambria Math" panose="02040503050406030204" pitchFamily="18" charset="0"/>
                            </a:rPr>
                            <m:t>𝜏</m:t>
                          </m:r>
                        </m:e>
                        <m:sub>
                          <m:r>
                            <a:rPr lang="en-US" altLang="zh-CN" sz="2800" b="0" i="1" smtClean="0">
                              <a:latin typeface="Cambria Math" panose="02040503050406030204" pitchFamily="18" charset="0"/>
                            </a:rPr>
                            <m:t>𝑡</m:t>
                          </m:r>
                        </m:sub>
                      </m:sSub>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ea typeface="Cambria Math" panose="02040503050406030204" pitchFamily="18" charset="0"/>
                            </a:rPr>
                          </m:ctrlPr>
                        </m:fPr>
                        <m:num>
                          <m:r>
                            <a:rPr lang="zh-CN" altLang="en-US" sz="2800" b="0" i="1" smtClean="0">
                              <a:latin typeface="Cambria Math" panose="02040503050406030204" pitchFamily="18" charset="0"/>
                              <a:ea typeface="Cambria Math" panose="02040503050406030204" pitchFamily="18" charset="0"/>
                            </a:rPr>
                            <m:t>𝜇</m:t>
                          </m:r>
                        </m:num>
                        <m:den>
                          <m:rad>
                            <m:radPr>
                              <m:degHide m:val="on"/>
                              <m:ctrlPr>
                                <a:rPr lang="en-US" altLang="zh-CN" sz="2800" b="0" i="1" smtClean="0">
                                  <a:latin typeface="Cambria Math" panose="02040503050406030204" pitchFamily="18" charset="0"/>
                                  <a:ea typeface="Cambria Math" panose="02040503050406030204" pitchFamily="18" charset="0"/>
                                </a:rPr>
                              </m:ctrlPr>
                            </m:radPr>
                            <m:deg/>
                            <m:e>
                              <m:r>
                                <a:rPr lang="en-US" altLang="zh-CN" sz="2800" b="0" i="1" smtClean="0">
                                  <a:latin typeface="Cambria Math" panose="02040503050406030204" pitchFamily="18" charset="0"/>
                                  <a:ea typeface="Cambria Math" panose="02040503050406030204" pitchFamily="18" charset="0"/>
                                </a:rPr>
                                <m:t>0.2</m:t>
                              </m:r>
                              <m:nary>
                                <m:naryPr>
                                  <m:chr m:val="∑"/>
                                  <m:ctrlPr>
                                    <a:rPr lang="en-US" altLang="zh-CN" sz="2800" b="0" i="1" smtClean="0">
                                      <a:latin typeface="Cambria Math" panose="02040503050406030204" pitchFamily="18" charset="0"/>
                                      <a:ea typeface="Cambria Math" panose="02040503050406030204" pitchFamily="18" charset="0"/>
                                    </a:rPr>
                                  </m:ctrlPr>
                                </m:naryPr>
                                <m:sub>
                                  <m:r>
                                    <m:rPr>
                                      <m:brk m:alnAt="23"/>
                                    </m:rPr>
                                    <a:rPr lang="en-US" altLang="zh-CN" sz="2800" b="0" i="1" smtClean="0">
                                      <a:latin typeface="Cambria Math" panose="02040503050406030204" pitchFamily="18" charset="0"/>
                                      <a:ea typeface="Cambria Math" panose="02040503050406030204" pitchFamily="18" charset="0"/>
                                    </a:rPr>
                                    <m:t>𝑖</m:t>
                                  </m:r>
                                  <m:r>
                                    <a:rPr lang="en-US" altLang="zh-CN" sz="2800" b="0" i="1" smtClean="0">
                                      <a:latin typeface="Cambria Math" panose="02040503050406030204" pitchFamily="18" charset="0"/>
                                      <a:ea typeface="Cambria Math" panose="02040503050406030204" pitchFamily="18" charset="0"/>
                                    </a:rPr>
                                    <m:t>=1</m:t>
                                  </m:r>
                                </m:sub>
                                <m:sup>
                                  <m:r>
                                    <a:rPr lang="en-US" altLang="zh-CN" sz="2800" b="0" i="1" smtClean="0">
                                      <a:latin typeface="Cambria Math" panose="02040503050406030204" pitchFamily="18" charset="0"/>
                                      <a:ea typeface="Cambria Math" panose="02040503050406030204" pitchFamily="18" charset="0"/>
                                    </a:rPr>
                                    <m:t>5</m:t>
                                  </m:r>
                                </m:sup>
                                <m:e>
                                  <m:sSubSup>
                                    <m:sSubSupPr>
                                      <m:ctrlPr>
                                        <a:rPr lang="en-US" altLang="zh-CN" sz="2800" b="0" i="1" smtClean="0">
                                          <a:latin typeface="Cambria Math" panose="02040503050406030204" pitchFamily="18" charset="0"/>
                                          <a:ea typeface="Cambria Math" panose="02040503050406030204" pitchFamily="18" charset="0"/>
                                        </a:rPr>
                                      </m:ctrlPr>
                                    </m:sSubSupPr>
                                    <m:e>
                                      <m:r>
                                        <a:rPr lang="zh-CN" altLang="en-US" sz="2800" b="0" i="1" smtClean="0">
                                          <a:latin typeface="Cambria Math" panose="02040503050406030204" pitchFamily="18" charset="0"/>
                                          <a:ea typeface="Cambria Math" panose="02040503050406030204" pitchFamily="18" charset="0"/>
                                        </a:rPr>
                                        <m:t>𝜎</m:t>
                                      </m:r>
                                    </m:e>
                                    <m:sub>
                                      <m:r>
                                        <a:rPr lang="en-US" altLang="zh-CN" sz="2800" b="0" i="1" smtClean="0">
                                          <a:latin typeface="Cambria Math" panose="02040503050406030204" pitchFamily="18" charset="0"/>
                                          <a:ea typeface="Cambria Math" panose="02040503050406030204" pitchFamily="18" charset="0"/>
                                        </a:rPr>
                                        <m:t>𝑖</m:t>
                                      </m:r>
                                    </m:sub>
                                    <m:sup>
                                      <m:r>
                                        <a:rPr lang="en-US" altLang="zh-CN" sz="2800" b="0" i="1" smtClean="0">
                                          <a:latin typeface="Cambria Math" panose="02040503050406030204" pitchFamily="18" charset="0"/>
                                          <a:ea typeface="Cambria Math" panose="02040503050406030204" pitchFamily="18" charset="0"/>
                                        </a:rPr>
                                        <m:t>2</m:t>
                                      </m:r>
                                    </m:sup>
                                  </m:sSubSup>
                                </m:e>
                              </m:nary>
                            </m:e>
                          </m:rad>
                        </m:den>
                      </m:f>
                      <m:r>
                        <a:rPr lang="en-US" altLang="zh-CN" sz="2800" b="0" i="1" smtClean="0">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𝑡</m:t>
                      </m:r>
                      <m:d>
                        <m:dPr>
                          <m:ctrlPr>
                            <a:rPr lang="en-US" altLang="zh-CN" sz="2800" b="0" i="1" smtClean="0">
                              <a:latin typeface="Cambria Math" panose="02040503050406030204" pitchFamily="18" charset="0"/>
                              <a:ea typeface="Cambria Math" panose="02040503050406030204" pitchFamily="18" charset="0"/>
                            </a:rPr>
                          </m:ctrlPr>
                        </m:dPr>
                        <m:e>
                          <m:r>
                            <a:rPr lang="en-US" altLang="zh-CN" sz="2800" b="0" i="1" smtClean="0">
                              <a:latin typeface="Cambria Math" panose="02040503050406030204" pitchFamily="18" charset="0"/>
                              <a:ea typeface="Cambria Math" panose="02040503050406030204" pitchFamily="18" charset="0"/>
                            </a:rPr>
                            <m:t>5</m:t>
                          </m:r>
                        </m:e>
                      </m:d>
                    </m:oMath>
                  </m:oMathPara>
                </a14:m>
                <a:endParaRPr lang="zh-CN" altLang="en-US" sz="2800" dirty="0"/>
              </a:p>
            </p:txBody>
          </p:sp>
        </mc:Choice>
        <mc:Fallback xmlns="">
          <p:sp>
            <p:nvSpPr>
              <p:cNvPr id="31" name="文本框 30"/>
              <p:cNvSpPr txBox="1">
                <a:spLocks noRot="1" noChangeAspect="1" noMove="1" noResize="1" noEditPoints="1" noAdjustHandles="1" noChangeArrowheads="1" noChangeShapeType="1" noTextEdit="1"/>
              </p:cNvSpPr>
              <p:nvPr/>
            </p:nvSpPr>
            <p:spPr>
              <a:xfrm>
                <a:off x="209296" y="3531251"/>
                <a:ext cx="4170825" cy="2177712"/>
              </a:xfrm>
              <a:prstGeom prst="rect">
                <a:avLst/>
              </a:prstGeom>
              <a:blipFill>
                <a:blip r:embed="rId3"/>
                <a:stretch>
                  <a:fillRect/>
                </a:stretch>
              </a:blipFill>
            </p:spPr>
            <p:txBody>
              <a:bodyPr/>
              <a:lstStyle/>
              <a:p>
                <a:r>
                  <a:rPr lang="zh-CN" altLang="en-US">
                    <a:noFill/>
                  </a:rPr>
                  <a:t> </a:t>
                </a:r>
              </a:p>
            </p:txBody>
          </p:sp>
        </mc:Fallback>
      </mc:AlternateContent>
      <p:pic>
        <p:nvPicPr>
          <p:cNvPr id="47" name="Picture 2" descr="https://timgsa.baidu.com/timg?image&amp;quality=80&amp;size=b9999_10000&amp;sec=1527873820256&amp;di=cf43341f9b1d64ca5f3f71c644d12314&amp;imgtype=0&amp;src=http%3A%2F%2Fwww.tinysoft.com.cn%2FResource%2FTSDN%2Fmedia2012-11-14%2Fimage32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27984" y="3198853"/>
            <a:ext cx="4572000" cy="3659147"/>
          </a:xfrm>
          <a:prstGeom prst="rect">
            <a:avLst/>
          </a:prstGeom>
          <a:noFill/>
          <a:extLst>
            <a:ext uri="{909E8E84-426E-40DD-AFC4-6F175D3DCCD1}">
              <a14:hiddenFill xmlns:a14="http://schemas.microsoft.com/office/drawing/2010/main">
                <a:solidFill>
                  <a:srgbClr val="FFFFFF"/>
                </a:solidFill>
              </a14:hiddenFill>
            </a:ext>
          </a:extLst>
        </p:spPr>
      </p:pic>
      <p:cxnSp>
        <p:nvCxnSpPr>
          <p:cNvPr id="48" name="直接连接符 47"/>
          <p:cNvCxnSpPr/>
          <p:nvPr/>
        </p:nvCxnSpPr>
        <p:spPr>
          <a:xfrm flipV="1">
            <a:off x="6516216" y="3933057"/>
            <a:ext cx="0" cy="2125112"/>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V="1">
            <a:off x="7285724" y="3951655"/>
            <a:ext cx="0" cy="2125112"/>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0" name="文本框 49"/>
              <p:cNvSpPr txBox="1"/>
              <p:nvPr/>
            </p:nvSpPr>
            <p:spPr>
              <a:xfrm>
                <a:off x="5881047" y="5014211"/>
                <a:ext cx="304714" cy="52950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sz="2000" b="1" i="1" smtClean="0">
                              <a:solidFill>
                                <a:srgbClr val="008000"/>
                              </a:solidFill>
                              <a:latin typeface="Cambria Math" panose="02040503050406030204" pitchFamily="18" charset="0"/>
                              <a:ea typeface="Cambria Math" panose="02040503050406030204" pitchFamily="18" charset="0"/>
                            </a:rPr>
                          </m:ctrlPr>
                        </m:fPr>
                        <m:num>
                          <m:r>
                            <a:rPr lang="zh-CN" altLang="en-US" sz="2000" b="1" i="1">
                              <a:solidFill>
                                <a:srgbClr val="008000"/>
                              </a:solidFill>
                              <a:latin typeface="Cambria Math" panose="02040503050406030204" pitchFamily="18" charset="0"/>
                              <a:ea typeface="Cambria Math" panose="02040503050406030204" pitchFamily="18" charset="0"/>
                            </a:rPr>
                            <m:t>𝜶</m:t>
                          </m:r>
                          <m:r>
                            <m:rPr>
                              <m:nor/>
                            </m:rPr>
                            <a:rPr lang="zh-CN" altLang="en-US" sz="2000" b="1" dirty="0">
                              <a:solidFill>
                                <a:srgbClr val="008000"/>
                              </a:solidFill>
                            </a:rPr>
                            <m:t> </m:t>
                          </m:r>
                        </m:num>
                        <m:den>
                          <m:r>
                            <a:rPr lang="en-US" altLang="zh-CN" sz="2000" b="1" i="1" smtClean="0">
                              <a:solidFill>
                                <a:srgbClr val="008000"/>
                              </a:solidFill>
                              <a:latin typeface="Cambria Math" panose="02040503050406030204" pitchFamily="18" charset="0"/>
                              <a:ea typeface="Cambria Math" panose="02040503050406030204" pitchFamily="18" charset="0"/>
                            </a:rPr>
                            <m:t>𝟐</m:t>
                          </m:r>
                        </m:den>
                      </m:f>
                    </m:oMath>
                  </m:oMathPara>
                </a14:m>
                <a:endParaRPr lang="zh-CN" altLang="en-US" sz="2000" b="1" dirty="0">
                  <a:solidFill>
                    <a:srgbClr val="008000"/>
                  </a:solidFill>
                </a:endParaRPr>
              </a:p>
            </p:txBody>
          </p:sp>
        </mc:Choice>
        <mc:Fallback xmlns="">
          <p:sp>
            <p:nvSpPr>
              <p:cNvPr id="50" name="文本框 49"/>
              <p:cNvSpPr txBox="1">
                <a:spLocks noRot="1" noChangeAspect="1" noMove="1" noResize="1" noEditPoints="1" noAdjustHandles="1" noChangeArrowheads="1" noChangeShapeType="1" noTextEdit="1"/>
              </p:cNvSpPr>
              <p:nvPr/>
            </p:nvSpPr>
            <p:spPr>
              <a:xfrm>
                <a:off x="5881047" y="5014211"/>
                <a:ext cx="304714" cy="529504"/>
              </a:xfrm>
              <a:prstGeom prst="rect">
                <a:avLst/>
              </a:prstGeom>
              <a:blipFill>
                <a:blip r:embed="rId5"/>
                <a:stretch>
                  <a:fillRect/>
                </a:stretch>
              </a:blipFill>
            </p:spPr>
            <p:txBody>
              <a:bodyPr/>
              <a:lstStyle/>
              <a:p>
                <a:r>
                  <a:rPr lang="zh-CN" altLang="en-US">
                    <a:noFill/>
                  </a:rPr>
                  <a:t> </a:t>
                </a:r>
              </a:p>
            </p:txBody>
          </p:sp>
        </mc:Fallback>
      </mc:AlternateContent>
      <p:cxnSp>
        <p:nvCxnSpPr>
          <p:cNvPr id="51" name="直接连接符 50"/>
          <p:cNvCxnSpPr/>
          <p:nvPr/>
        </p:nvCxnSpPr>
        <p:spPr>
          <a:xfrm>
            <a:off x="6033404" y="5661822"/>
            <a:ext cx="351699" cy="334592"/>
          </a:xfrm>
          <a:prstGeom prst="line">
            <a:avLst/>
          </a:prstGeom>
          <a:ln w="12700">
            <a:solidFill>
              <a:srgbClr val="008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2" name="文本框 51"/>
              <p:cNvSpPr txBox="1"/>
              <p:nvPr/>
            </p:nvSpPr>
            <p:spPr>
              <a:xfrm>
                <a:off x="7703489" y="5002453"/>
                <a:ext cx="304714" cy="52950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sz="2000" b="1" i="1" smtClean="0">
                              <a:solidFill>
                                <a:srgbClr val="008000"/>
                              </a:solidFill>
                              <a:latin typeface="Cambria Math" panose="02040503050406030204" pitchFamily="18" charset="0"/>
                              <a:ea typeface="Cambria Math" panose="02040503050406030204" pitchFamily="18" charset="0"/>
                            </a:rPr>
                          </m:ctrlPr>
                        </m:fPr>
                        <m:num>
                          <m:r>
                            <a:rPr lang="zh-CN" altLang="en-US" sz="2000" b="1" i="1">
                              <a:solidFill>
                                <a:srgbClr val="008000"/>
                              </a:solidFill>
                              <a:latin typeface="Cambria Math" panose="02040503050406030204" pitchFamily="18" charset="0"/>
                              <a:ea typeface="Cambria Math" panose="02040503050406030204" pitchFamily="18" charset="0"/>
                            </a:rPr>
                            <m:t>𝜶</m:t>
                          </m:r>
                          <m:r>
                            <m:rPr>
                              <m:nor/>
                            </m:rPr>
                            <a:rPr lang="zh-CN" altLang="en-US" sz="2000" b="1" dirty="0">
                              <a:solidFill>
                                <a:srgbClr val="008000"/>
                              </a:solidFill>
                            </a:rPr>
                            <m:t> </m:t>
                          </m:r>
                        </m:num>
                        <m:den>
                          <m:r>
                            <a:rPr lang="en-US" altLang="zh-CN" sz="2000" b="1" i="1" smtClean="0">
                              <a:solidFill>
                                <a:srgbClr val="008000"/>
                              </a:solidFill>
                              <a:latin typeface="Cambria Math" panose="02040503050406030204" pitchFamily="18" charset="0"/>
                              <a:ea typeface="Cambria Math" panose="02040503050406030204" pitchFamily="18" charset="0"/>
                            </a:rPr>
                            <m:t>𝟐</m:t>
                          </m:r>
                        </m:den>
                      </m:f>
                    </m:oMath>
                  </m:oMathPara>
                </a14:m>
                <a:endParaRPr lang="zh-CN" altLang="en-US" sz="2000" b="1" dirty="0">
                  <a:solidFill>
                    <a:srgbClr val="008000"/>
                  </a:solidFill>
                </a:endParaRPr>
              </a:p>
            </p:txBody>
          </p:sp>
        </mc:Choice>
        <mc:Fallback xmlns="">
          <p:sp>
            <p:nvSpPr>
              <p:cNvPr id="52" name="文本框 51"/>
              <p:cNvSpPr txBox="1">
                <a:spLocks noRot="1" noChangeAspect="1" noMove="1" noResize="1" noEditPoints="1" noAdjustHandles="1" noChangeArrowheads="1" noChangeShapeType="1" noTextEdit="1"/>
              </p:cNvSpPr>
              <p:nvPr/>
            </p:nvSpPr>
            <p:spPr>
              <a:xfrm>
                <a:off x="7703489" y="5002453"/>
                <a:ext cx="304714" cy="529504"/>
              </a:xfrm>
              <a:prstGeom prst="rect">
                <a:avLst/>
              </a:prstGeom>
              <a:blipFill>
                <a:blip r:embed="rId6"/>
                <a:stretch>
                  <a:fillRect/>
                </a:stretch>
              </a:blipFill>
            </p:spPr>
            <p:txBody>
              <a:bodyPr/>
              <a:lstStyle/>
              <a:p>
                <a:r>
                  <a:rPr lang="zh-CN" altLang="en-US">
                    <a:noFill/>
                  </a:rPr>
                  <a:t> </a:t>
                </a:r>
              </a:p>
            </p:txBody>
          </p:sp>
        </mc:Fallback>
      </mc:AlternateContent>
      <p:cxnSp>
        <p:nvCxnSpPr>
          <p:cNvPr id="53" name="直接连接符 52"/>
          <p:cNvCxnSpPr/>
          <p:nvPr/>
        </p:nvCxnSpPr>
        <p:spPr>
          <a:xfrm flipH="1">
            <a:off x="7419515" y="5661822"/>
            <a:ext cx="351699" cy="334592"/>
          </a:xfrm>
          <a:prstGeom prst="line">
            <a:avLst/>
          </a:prstGeom>
          <a:ln w="12700">
            <a:solidFill>
              <a:srgbClr val="008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4" name="文本框 53"/>
              <p:cNvSpPr txBox="1"/>
              <p:nvPr/>
            </p:nvSpPr>
            <p:spPr>
              <a:xfrm>
                <a:off x="5971904" y="3933057"/>
                <a:ext cx="304714" cy="4445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sz="2000" b="1" i="1" smtClean="0">
                              <a:solidFill>
                                <a:srgbClr val="FF0000"/>
                              </a:solidFill>
                              <a:latin typeface="Cambria Math" panose="02040503050406030204" pitchFamily="18" charset="0"/>
                              <a:ea typeface="Cambria Math" panose="02040503050406030204" pitchFamily="18" charset="0"/>
                            </a:rPr>
                          </m:ctrlPr>
                        </m:sSubPr>
                        <m:e>
                          <m:r>
                            <a:rPr lang="en-US" altLang="zh-CN" sz="2000" b="1" i="1" smtClean="0">
                              <a:solidFill>
                                <a:srgbClr val="FF0000"/>
                              </a:solidFill>
                              <a:latin typeface="Cambria Math" panose="02040503050406030204" pitchFamily="18" charset="0"/>
                              <a:ea typeface="Cambria Math" panose="02040503050406030204" pitchFamily="18" charset="0"/>
                            </a:rPr>
                            <m:t>𝒕</m:t>
                          </m:r>
                        </m:e>
                        <m:sub>
                          <m:r>
                            <a:rPr lang="en-US" altLang="zh-CN" sz="2000" b="1" i="1" smtClean="0">
                              <a:solidFill>
                                <a:srgbClr val="FF0000"/>
                              </a:solidFill>
                              <a:latin typeface="Cambria Math" panose="02040503050406030204" pitchFamily="18" charset="0"/>
                              <a:ea typeface="Cambria Math" panose="02040503050406030204" pitchFamily="18" charset="0"/>
                            </a:rPr>
                            <m:t>−</m:t>
                          </m:r>
                          <m:f>
                            <m:fPr>
                              <m:ctrlPr>
                                <a:rPr lang="en-US" altLang="zh-CN" sz="2000" b="1" i="1">
                                  <a:solidFill>
                                    <a:srgbClr val="FF0000"/>
                                  </a:solidFill>
                                  <a:latin typeface="Cambria Math" panose="02040503050406030204" pitchFamily="18" charset="0"/>
                                  <a:ea typeface="Cambria Math" panose="02040503050406030204" pitchFamily="18" charset="0"/>
                                </a:rPr>
                              </m:ctrlPr>
                            </m:fPr>
                            <m:num>
                              <m:r>
                                <a:rPr lang="zh-CN" altLang="en-US" sz="2000" b="1" i="1">
                                  <a:solidFill>
                                    <a:srgbClr val="FF0000"/>
                                  </a:solidFill>
                                  <a:latin typeface="Cambria Math" panose="02040503050406030204" pitchFamily="18" charset="0"/>
                                  <a:ea typeface="Cambria Math" panose="02040503050406030204" pitchFamily="18" charset="0"/>
                                </a:rPr>
                                <m:t>𝜶</m:t>
                              </m:r>
                              <m:r>
                                <m:rPr>
                                  <m:nor/>
                                </m:rPr>
                                <a:rPr lang="zh-CN" altLang="en-US" sz="2000" b="1" dirty="0">
                                  <a:solidFill>
                                    <a:srgbClr val="FF0000"/>
                                  </a:solidFill>
                                </a:rPr>
                                <m:t> </m:t>
                              </m:r>
                            </m:num>
                            <m:den>
                              <m:r>
                                <a:rPr lang="en-US" altLang="zh-CN" sz="2000" b="1" i="1">
                                  <a:solidFill>
                                    <a:srgbClr val="FF0000"/>
                                  </a:solidFill>
                                  <a:latin typeface="Cambria Math" panose="02040503050406030204" pitchFamily="18" charset="0"/>
                                  <a:ea typeface="Cambria Math" panose="02040503050406030204" pitchFamily="18" charset="0"/>
                                </a:rPr>
                                <m:t>𝟐</m:t>
                              </m:r>
                            </m:den>
                          </m:f>
                        </m:sub>
                      </m:sSub>
                    </m:oMath>
                  </m:oMathPara>
                </a14:m>
                <a:endParaRPr lang="zh-CN" altLang="en-US" sz="2000" b="1" dirty="0">
                  <a:solidFill>
                    <a:srgbClr val="FF0000"/>
                  </a:solidFill>
                </a:endParaRPr>
              </a:p>
            </p:txBody>
          </p:sp>
        </mc:Choice>
        <mc:Fallback xmlns="">
          <p:sp>
            <p:nvSpPr>
              <p:cNvPr id="54" name="文本框 53"/>
              <p:cNvSpPr txBox="1">
                <a:spLocks noRot="1" noChangeAspect="1" noMove="1" noResize="1" noEditPoints="1" noAdjustHandles="1" noChangeArrowheads="1" noChangeShapeType="1" noTextEdit="1"/>
              </p:cNvSpPr>
              <p:nvPr/>
            </p:nvSpPr>
            <p:spPr>
              <a:xfrm>
                <a:off x="5971904" y="3933057"/>
                <a:ext cx="304714" cy="444545"/>
              </a:xfrm>
              <a:prstGeom prst="rect">
                <a:avLst/>
              </a:prstGeom>
              <a:blipFill>
                <a:blip r:embed="rId7"/>
                <a:stretch>
                  <a:fillRect l="-28000" r="-54000" b="-1369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5" name="文本框 54"/>
              <p:cNvSpPr txBox="1"/>
              <p:nvPr/>
            </p:nvSpPr>
            <p:spPr>
              <a:xfrm>
                <a:off x="7381450" y="3933057"/>
                <a:ext cx="304714" cy="4445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sz="2000" b="1" i="1" smtClean="0">
                              <a:solidFill>
                                <a:srgbClr val="FF0000"/>
                              </a:solidFill>
                              <a:latin typeface="Cambria Math" panose="02040503050406030204" pitchFamily="18" charset="0"/>
                              <a:ea typeface="Cambria Math" panose="02040503050406030204" pitchFamily="18" charset="0"/>
                            </a:rPr>
                          </m:ctrlPr>
                        </m:sSubPr>
                        <m:e>
                          <m:r>
                            <a:rPr lang="en-US" altLang="zh-CN" sz="2000" b="1" i="1" smtClean="0">
                              <a:solidFill>
                                <a:srgbClr val="FF0000"/>
                              </a:solidFill>
                              <a:latin typeface="Cambria Math" panose="02040503050406030204" pitchFamily="18" charset="0"/>
                              <a:ea typeface="Cambria Math" panose="02040503050406030204" pitchFamily="18" charset="0"/>
                            </a:rPr>
                            <m:t>𝒕</m:t>
                          </m:r>
                        </m:e>
                        <m:sub>
                          <m:f>
                            <m:fPr>
                              <m:ctrlPr>
                                <a:rPr lang="en-US" altLang="zh-CN" sz="2000" b="1" i="1">
                                  <a:solidFill>
                                    <a:srgbClr val="FF0000"/>
                                  </a:solidFill>
                                  <a:latin typeface="Cambria Math" panose="02040503050406030204" pitchFamily="18" charset="0"/>
                                  <a:ea typeface="Cambria Math" panose="02040503050406030204" pitchFamily="18" charset="0"/>
                                </a:rPr>
                              </m:ctrlPr>
                            </m:fPr>
                            <m:num>
                              <m:r>
                                <a:rPr lang="zh-CN" altLang="en-US" sz="2000" b="1" i="1">
                                  <a:solidFill>
                                    <a:srgbClr val="FF0000"/>
                                  </a:solidFill>
                                  <a:latin typeface="Cambria Math" panose="02040503050406030204" pitchFamily="18" charset="0"/>
                                  <a:ea typeface="Cambria Math" panose="02040503050406030204" pitchFamily="18" charset="0"/>
                                </a:rPr>
                                <m:t>𝜶</m:t>
                              </m:r>
                              <m:r>
                                <m:rPr>
                                  <m:nor/>
                                </m:rPr>
                                <a:rPr lang="zh-CN" altLang="en-US" sz="2000" b="1" dirty="0">
                                  <a:solidFill>
                                    <a:srgbClr val="FF0000"/>
                                  </a:solidFill>
                                </a:rPr>
                                <m:t> </m:t>
                              </m:r>
                            </m:num>
                            <m:den>
                              <m:r>
                                <a:rPr lang="en-US" altLang="zh-CN" sz="2000" b="1" i="1">
                                  <a:solidFill>
                                    <a:srgbClr val="FF0000"/>
                                  </a:solidFill>
                                  <a:latin typeface="Cambria Math" panose="02040503050406030204" pitchFamily="18" charset="0"/>
                                  <a:ea typeface="Cambria Math" panose="02040503050406030204" pitchFamily="18" charset="0"/>
                                </a:rPr>
                                <m:t>𝟐</m:t>
                              </m:r>
                            </m:den>
                          </m:f>
                        </m:sub>
                      </m:sSub>
                    </m:oMath>
                  </m:oMathPara>
                </a14:m>
                <a:endParaRPr lang="zh-CN" altLang="en-US" sz="2000" b="1" dirty="0">
                  <a:solidFill>
                    <a:srgbClr val="FF0000"/>
                  </a:solidFill>
                </a:endParaRPr>
              </a:p>
            </p:txBody>
          </p:sp>
        </mc:Choice>
        <mc:Fallback xmlns="">
          <p:sp>
            <p:nvSpPr>
              <p:cNvPr id="55" name="文本框 54"/>
              <p:cNvSpPr txBox="1">
                <a:spLocks noRot="1" noChangeAspect="1" noMove="1" noResize="1" noEditPoints="1" noAdjustHandles="1" noChangeArrowheads="1" noChangeShapeType="1" noTextEdit="1"/>
              </p:cNvSpPr>
              <p:nvPr/>
            </p:nvSpPr>
            <p:spPr>
              <a:xfrm>
                <a:off x="7381450" y="3933057"/>
                <a:ext cx="304714" cy="444545"/>
              </a:xfrm>
              <a:prstGeom prst="rect">
                <a:avLst/>
              </a:prstGeom>
              <a:blipFill>
                <a:blip r:embed="rId8"/>
                <a:stretch>
                  <a:fillRect l="-28000" r="-8000" b="-13699"/>
                </a:stretch>
              </a:blipFill>
            </p:spPr>
            <p:txBody>
              <a:bodyPr/>
              <a:lstStyle/>
              <a:p>
                <a:r>
                  <a:rPr lang="zh-CN" altLang="en-US">
                    <a:noFill/>
                  </a:rPr>
                  <a:t> </a:t>
                </a:r>
              </a:p>
            </p:txBody>
          </p:sp>
        </mc:Fallback>
      </mc:AlternateContent>
      <p:cxnSp>
        <p:nvCxnSpPr>
          <p:cNvPr id="56" name="直接连接符 55"/>
          <p:cNvCxnSpPr/>
          <p:nvPr/>
        </p:nvCxnSpPr>
        <p:spPr>
          <a:xfrm flipV="1">
            <a:off x="6732240" y="3373205"/>
            <a:ext cx="0" cy="2684964"/>
          </a:xfrm>
          <a:prstGeom prst="line">
            <a:avLst/>
          </a:prstGeom>
          <a:ln w="19050">
            <a:solidFill>
              <a:srgbClr val="0070C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7" name="文本框 56"/>
              <p:cNvSpPr txBox="1"/>
              <p:nvPr/>
            </p:nvSpPr>
            <p:spPr>
              <a:xfrm>
                <a:off x="6657982" y="3050882"/>
                <a:ext cx="627742"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sz="2800" b="1" i="1" smtClean="0">
                              <a:solidFill>
                                <a:srgbClr val="0070C0"/>
                              </a:solidFill>
                              <a:latin typeface="Cambria Math" panose="02040503050406030204" pitchFamily="18" charset="0"/>
                              <a:ea typeface="Cambria Math" panose="02040503050406030204" pitchFamily="18" charset="0"/>
                            </a:rPr>
                          </m:ctrlPr>
                        </m:sSubPr>
                        <m:e>
                          <m:r>
                            <a:rPr lang="zh-CN" altLang="en-US" sz="2800" b="1" i="1" smtClean="0">
                              <a:solidFill>
                                <a:srgbClr val="0070C0"/>
                              </a:solidFill>
                              <a:latin typeface="Cambria Math" panose="02040503050406030204" pitchFamily="18" charset="0"/>
                              <a:ea typeface="Cambria Math" panose="02040503050406030204" pitchFamily="18" charset="0"/>
                            </a:rPr>
                            <m:t>𝝉</m:t>
                          </m:r>
                        </m:e>
                        <m:sub>
                          <m:r>
                            <a:rPr lang="en-US" altLang="zh-CN" sz="2800" b="1" i="1" smtClean="0">
                              <a:solidFill>
                                <a:srgbClr val="0070C0"/>
                              </a:solidFill>
                              <a:latin typeface="Cambria Math" panose="02040503050406030204" pitchFamily="18" charset="0"/>
                              <a:ea typeface="Cambria Math" panose="02040503050406030204" pitchFamily="18" charset="0"/>
                            </a:rPr>
                            <m:t>𝒕</m:t>
                          </m:r>
                        </m:sub>
                      </m:sSub>
                    </m:oMath>
                  </m:oMathPara>
                </a14:m>
                <a:endParaRPr lang="zh-CN" altLang="en-US" sz="2800" b="1" dirty="0">
                  <a:solidFill>
                    <a:srgbClr val="0070C0"/>
                  </a:solidFill>
                </a:endParaRPr>
              </a:p>
            </p:txBody>
          </p:sp>
        </mc:Choice>
        <mc:Fallback xmlns="">
          <p:sp>
            <p:nvSpPr>
              <p:cNvPr id="57" name="文本框 56"/>
              <p:cNvSpPr txBox="1">
                <a:spLocks noRot="1" noChangeAspect="1" noMove="1" noResize="1" noEditPoints="1" noAdjustHandles="1" noChangeArrowheads="1" noChangeShapeType="1" noTextEdit="1"/>
              </p:cNvSpPr>
              <p:nvPr/>
            </p:nvSpPr>
            <p:spPr>
              <a:xfrm>
                <a:off x="6657982" y="3050882"/>
                <a:ext cx="627742" cy="430887"/>
              </a:xfrm>
              <a:prstGeom prst="rect">
                <a:avLst/>
              </a:prstGeom>
              <a:blipFill>
                <a:blip r:embed="rId9"/>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矩形 15"/>
              <p:cNvSpPr/>
              <p:nvPr/>
            </p:nvSpPr>
            <p:spPr>
              <a:xfrm>
                <a:off x="277914" y="999160"/>
                <a:ext cx="6209796" cy="1692771"/>
              </a:xfrm>
              <a:prstGeom prst="rect">
                <a:avLst/>
              </a:prstGeom>
            </p:spPr>
            <p:txBody>
              <a:bodyPr wrap="square">
                <a:spAutoFit/>
              </a:bodyPr>
              <a:lstStyle/>
              <a:p>
                <a:pPr>
                  <a:lnSpc>
                    <a:spcPct val="130000"/>
                  </a:lnSpc>
                </a:pPr>
                <a14:m>
                  <m:oMath xmlns:m="http://schemas.openxmlformats.org/officeDocument/2006/math">
                    <m:sSub>
                      <m:sSubPr>
                        <m:ctrlPr>
                          <a:rPr lang="el-GR" altLang="zh-CN" sz="2400" i="1" smtClean="0">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r>
                          <a:rPr lang="en-US" altLang="zh-CN" sz="2400" i="1">
                            <a:latin typeface="Cambria Math" panose="02040503050406030204" pitchFamily="18" charset="0"/>
                            <a:ea typeface="Cambria Math" panose="02040503050406030204" pitchFamily="18" charset="0"/>
                          </a:rPr>
                          <m:t>      </m:t>
                        </m:r>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1</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2</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a:rPr lang="en-US" altLang="zh-CN" sz="2400" i="1">
                            <a:latin typeface="Cambria Math" panose="02040503050406030204" pitchFamily="18" charset="0"/>
                            <a:ea typeface="Cambria Math" panose="02040503050406030204" pitchFamily="18" charset="0"/>
                          </a:rPr>
                          <m:t> </m:t>
                        </m:r>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3</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4</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5</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6</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a:rPr lang="en-US" altLang="zh-CN" sz="2400" i="1">
                            <a:latin typeface="Cambria Math" panose="02040503050406030204" pitchFamily="18" charset="0"/>
                            <a:ea typeface="Cambria Math" panose="02040503050406030204" pitchFamily="18" charset="0"/>
                          </a:rPr>
                          <m:t> </m:t>
                        </m:r>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7</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8</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a:rPr lang="en-US" altLang="zh-CN" sz="2400" i="1">
                            <a:latin typeface="Cambria Math" panose="02040503050406030204" pitchFamily="18" charset="0"/>
                            <a:ea typeface="Cambria Math" panose="02040503050406030204" pitchFamily="18" charset="0"/>
                          </a:rPr>
                          <m:t> </m:t>
                        </m:r>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9</m:t>
                        </m:r>
                      </m:sub>
                    </m:sSub>
                  </m:oMath>
                </a14:m>
                <a:r>
                  <a:rPr lang="en-US" altLang="zh-CN" sz="2400" dirty="0"/>
                  <a:t>,</a:t>
                </a:r>
                <a:r>
                  <a:rPr lang="el-GR" altLang="zh-CN" sz="2400" dirty="0">
                    <a:ea typeface="Cambria Math" panose="02040503050406030204" pitchFamily="18" charset="0"/>
                  </a:rPr>
                  <a:t> </a:t>
                </a:r>
                <a14:m>
                  <m:oMath xmlns:m="http://schemas.openxmlformats.org/officeDocument/2006/math">
                    <m:sSub>
                      <m:sSubPr>
                        <m:ctrlPr>
                          <a:rPr lang="el-GR" altLang="zh-CN" sz="2400" i="1">
                            <a:latin typeface="Cambria Math" panose="02040503050406030204" pitchFamily="18" charset="0"/>
                            <a:ea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ea typeface="Cambria Math" panose="02040503050406030204" pitchFamily="18" charset="0"/>
                          </a:rPr>
                          <m:t>10</m:t>
                        </m:r>
                      </m:sub>
                    </m:sSub>
                  </m:oMath>
                </a14:m>
                <a:endParaRPr lang="en-US" altLang="zh-CN" sz="2800" dirty="0"/>
              </a:p>
              <a:p>
                <a:pPr>
                  <a:lnSpc>
                    <a:spcPct val="130000"/>
                  </a:lnSpc>
                </a:pPr>
                <a14:m>
                  <m:oMath xmlns:m="http://schemas.openxmlformats.org/officeDocument/2006/math">
                    <m:r>
                      <a:rPr lang="zh-CN" altLang="en-US" sz="2800" i="1" smtClean="0">
                        <a:latin typeface="Cambria Math" panose="02040503050406030204" pitchFamily="18" charset="0"/>
                      </a:rPr>
                      <m:t>𝜇</m:t>
                    </m:r>
                    <m:r>
                      <a:rPr lang="en-US" altLang="zh-CN" sz="2800" b="0" i="1" smtClean="0">
                        <a:latin typeface="Cambria Math" panose="02040503050406030204" pitchFamily="18" charset="0"/>
                      </a:rPr>
                      <m:t>         </m:t>
                    </m:r>
                    <m:r>
                      <a:rPr lang="zh-CN" altLang="en-US" sz="2800" i="1">
                        <a:latin typeface="Cambria Math" panose="02040503050406030204" pitchFamily="18" charset="0"/>
                      </a:rPr>
                      <m:t>𝜇</m:t>
                    </m:r>
                    <m:r>
                      <a:rPr lang="zh-CN" altLang="en-US" sz="2800" i="1" smtClean="0">
                        <a:latin typeface="Cambria Math" panose="02040503050406030204" pitchFamily="18" charset="0"/>
                      </a:rPr>
                      <m:t> </m:t>
                    </m:r>
                  </m:oMath>
                </a14:m>
                <a:r>
                  <a:rPr lang="en-US" altLang="zh-CN" sz="2800" dirty="0"/>
                  <a:t>            </a:t>
                </a:r>
              </a:p>
              <a:p>
                <a:pPr>
                  <a:lnSpc>
                    <a:spcPct val="130000"/>
                  </a:lnSpc>
                </a:pPr>
                <a14:m>
                  <m:oMath xmlns:m="http://schemas.openxmlformats.org/officeDocument/2006/math">
                    <m:r>
                      <a:rPr lang="zh-CN" altLang="en-US" sz="2800" i="1" smtClean="0">
                        <a:latin typeface="Cambria Math" panose="02040503050406030204" pitchFamily="18" charset="0"/>
                      </a:rPr>
                      <m:t>𝜎</m:t>
                    </m:r>
                    <m:r>
                      <a:rPr lang="en-US" altLang="zh-CN" sz="2800" i="1" smtClean="0">
                        <a:latin typeface="Cambria Math" panose="02040503050406030204" pitchFamily="18" charset="0"/>
                      </a:rPr>
                      <m:t>        </m:t>
                    </m:r>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1</m:t>
                        </m:r>
                      </m:sub>
                    </m:sSub>
                    <m:r>
                      <a:rPr lang="en-US" altLang="zh-CN" sz="2800" i="1">
                        <a:latin typeface="Cambria Math" panose="02040503050406030204" pitchFamily="18" charset="0"/>
                      </a:rPr>
                      <m:t>,</m:t>
                    </m:r>
                  </m:oMath>
                </a14:m>
                <a:r>
                  <a:rPr lang="en-US" altLang="zh-CN" sz="2800" dirty="0"/>
                  <a:t>	</a:t>
                </a:r>
                <a14:m>
                  <m:oMath xmlns:m="http://schemas.openxmlformats.org/officeDocument/2006/math">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2</m:t>
                        </m:r>
                      </m:sub>
                    </m:sSub>
                    <m:r>
                      <a:rPr lang="en-US" altLang="zh-CN" sz="2800" i="1">
                        <a:latin typeface="Cambria Math" panose="02040503050406030204" pitchFamily="18" charset="0"/>
                      </a:rPr>
                      <m:t>,</m:t>
                    </m:r>
                  </m:oMath>
                </a14:m>
                <a:r>
                  <a:rPr lang="en-US" altLang="zh-CN" sz="2800" dirty="0"/>
                  <a:t>	 </a:t>
                </a:r>
                <a14:m>
                  <m:oMath xmlns:m="http://schemas.openxmlformats.org/officeDocument/2006/math">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3</m:t>
                        </m:r>
                      </m:sub>
                    </m:sSub>
                    <m:r>
                      <a:rPr lang="en-US" altLang="zh-CN" sz="2800" i="1">
                        <a:latin typeface="Cambria Math" panose="02040503050406030204" pitchFamily="18" charset="0"/>
                      </a:rPr>
                      <m:t>,</m:t>
                    </m:r>
                  </m:oMath>
                </a14:m>
                <a:r>
                  <a:rPr lang="en-US" altLang="zh-CN" sz="2800" dirty="0"/>
                  <a:t>	  </a:t>
                </a:r>
                <a14:m>
                  <m:oMath xmlns:m="http://schemas.openxmlformats.org/officeDocument/2006/math">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4</m:t>
                        </m:r>
                      </m:sub>
                    </m:sSub>
                    <m:r>
                      <a:rPr lang="en-US" altLang="zh-CN" sz="2800" i="1">
                        <a:latin typeface="Cambria Math" panose="02040503050406030204" pitchFamily="18" charset="0"/>
                      </a:rPr>
                      <m:t>,</m:t>
                    </m:r>
                  </m:oMath>
                </a14:m>
                <a:r>
                  <a:rPr lang="en-US" altLang="zh-CN" sz="2800" dirty="0"/>
                  <a:t> 	   </a:t>
                </a:r>
                <a14:m>
                  <m:oMath xmlns:m="http://schemas.openxmlformats.org/officeDocument/2006/math">
                    <m:sSub>
                      <m:sSubPr>
                        <m:ctrlPr>
                          <a:rPr lang="en-US" altLang="zh-CN" sz="2800" i="1">
                            <a:latin typeface="Cambria Math" panose="02040503050406030204" pitchFamily="18" charset="0"/>
                          </a:rPr>
                        </m:ctrlPr>
                      </m:sSubPr>
                      <m:e>
                        <m:r>
                          <a:rPr lang="zh-CN" altLang="en-US" sz="2800" i="1">
                            <a:latin typeface="Cambria Math" panose="02040503050406030204" pitchFamily="18" charset="0"/>
                          </a:rPr>
                          <m:t>𝜎</m:t>
                        </m:r>
                      </m:e>
                      <m:sub>
                        <m:r>
                          <a:rPr lang="en-US" altLang="zh-CN" sz="2800" i="1">
                            <a:latin typeface="Cambria Math" panose="02040503050406030204" pitchFamily="18" charset="0"/>
                          </a:rPr>
                          <m:t>5</m:t>
                        </m:r>
                      </m:sub>
                    </m:sSub>
                  </m:oMath>
                </a14:m>
                <a:endParaRPr lang="zh-CN" altLang="en-US" sz="2800" dirty="0"/>
              </a:p>
            </p:txBody>
          </p:sp>
        </mc:Choice>
        <mc:Fallback xmlns="">
          <p:sp>
            <p:nvSpPr>
              <p:cNvPr id="16" name="矩形 15"/>
              <p:cNvSpPr>
                <a:spLocks noRot="1" noChangeAspect="1" noMove="1" noResize="1" noEditPoints="1" noAdjustHandles="1" noChangeArrowheads="1" noChangeShapeType="1" noTextEdit="1"/>
              </p:cNvSpPr>
              <p:nvPr/>
            </p:nvSpPr>
            <p:spPr>
              <a:xfrm>
                <a:off x="277914" y="999160"/>
                <a:ext cx="6209796" cy="1692771"/>
              </a:xfrm>
              <a:prstGeom prst="rect">
                <a:avLst/>
              </a:prstGeom>
              <a:blipFill>
                <a:blip r:embed="rId10"/>
                <a:stretch>
                  <a:fillRect l="-29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文本框 16"/>
              <p:cNvSpPr txBox="1"/>
              <p:nvPr/>
            </p:nvSpPr>
            <p:spPr>
              <a:xfrm>
                <a:off x="6226370" y="999160"/>
                <a:ext cx="2915816" cy="1925784"/>
              </a:xfrm>
              <a:prstGeom prst="rect">
                <a:avLst/>
              </a:prstGeom>
              <a:noFill/>
            </p:spPr>
            <p:txBody>
              <a:bodyPr wrap="square" lIns="0" tIns="0" rIns="0" bIns="0" rtlCol="0">
                <a:spAutoFit/>
              </a:bodyPr>
              <a:lstStyle/>
              <a:p>
                <a:pPr>
                  <a:lnSpc>
                    <a:spcPct val="130000"/>
                  </a:lnSpc>
                </a:pPr>
                <a:r>
                  <a:rPr lang="zh-CN" altLang="en-US" sz="2400" dirty="0"/>
                  <a:t> </a:t>
                </a:r>
                <a14:m>
                  <m:oMath xmlns:m="http://schemas.openxmlformats.org/officeDocument/2006/math">
                    <m:r>
                      <a:rPr lang="zh-CN" altLang="en-US" sz="2400" i="1">
                        <a:latin typeface="Cambria Math" panose="02040503050406030204" pitchFamily="18" charset="0"/>
                      </a:rPr>
                      <m:t>𝜇</m:t>
                    </m:r>
                    <m:r>
                      <a:rPr lang="en-US" altLang="zh-CN" sz="2400" i="1">
                        <a:latin typeface="Cambria Math" panose="02040503050406030204" pitchFamily="18" charset="0"/>
                      </a:rPr>
                      <m:t>=</m:t>
                    </m:r>
                    <m:f>
                      <m:fPr>
                        <m:ctrlPr>
                          <a:rPr lang="en-US" altLang="zh-CN" sz="2400" i="1" smtClean="0">
                            <a:latin typeface="Cambria Math" panose="02040503050406030204" pitchFamily="18" charset="0"/>
                          </a:rPr>
                        </m:ctrlPr>
                      </m:fPr>
                      <m:num>
                        <m:sSub>
                          <m:sSubPr>
                            <m:ctrlPr>
                              <a:rPr lang="en-US" altLang="zh-CN" sz="2400" i="1" smtClean="0">
                                <a:latin typeface="Cambria Math" panose="02040503050406030204" pitchFamily="18" charset="0"/>
                              </a:rPr>
                            </m:ctrlPr>
                          </m:sSubPr>
                          <m:e>
                            <m:r>
                              <m:rPr>
                                <m:sty m:val="p"/>
                              </m:rPr>
                              <a:rPr lang="el-GR" altLang="zh-CN" sz="2400" i="1" smtClean="0">
                                <a:latin typeface="Cambria Math" panose="02040503050406030204" pitchFamily="18" charset="0"/>
                                <a:ea typeface="Cambria Math" panose="02040503050406030204" pitchFamily="18" charset="0"/>
                              </a:rPr>
                              <m:t>Δ</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i="1">
                                <a:latin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b="0" i="1" smtClean="0">
                                <a:latin typeface="Cambria Math" panose="02040503050406030204" pitchFamily="18" charset="0"/>
                              </a:rPr>
                              <m:t>2</m:t>
                            </m:r>
                          </m:sub>
                        </m:sSub>
                      </m:num>
                      <m:den>
                        <m:r>
                          <a:rPr lang="en-US" altLang="zh-CN" sz="2400" b="0" i="1" smtClean="0">
                            <a:latin typeface="Cambria Math" panose="02040503050406030204" pitchFamily="18" charset="0"/>
                          </a:rPr>
                          <m:t>2</m:t>
                        </m:r>
                      </m:den>
                    </m:f>
                  </m:oMath>
                </a14:m>
                <a:endParaRPr lang="en-US" altLang="zh-CN" sz="2400" i="1" dirty="0">
                  <a:latin typeface="Cambria Math" panose="02040503050406030204" pitchFamily="18" charset="0"/>
                </a:endParaRPr>
              </a:p>
              <a:p>
                <a:pPr>
                  <a:lnSpc>
                    <a:spcPct val="130000"/>
                  </a:lnSpc>
                </a:pPr>
                <a:r>
                  <a:rPr lang="en-US" altLang="zh-CN" sz="2400" dirty="0"/>
                  <a:t> </a:t>
                </a:r>
                <a14:m>
                  <m:oMath xmlns:m="http://schemas.openxmlformats.org/officeDocument/2006/math">
                    <m:sSubSup>
                      <m:sSubSupPr>
                        <m:ctrlPr>
                          <a:rPr lang="en-US" altLang="zh-CN" sz="2400" i="1" smtClean="0">
                            <a:latin typeface="Cambria Math" panose="02040503050406030204" pitchFamily="18" charset="0"/>
                          </a:rPr>
                        </m:ctrlPr>
                      </m:sSubSupPr>
                      <m:e>
                        <m:r>
                          <a:rPr lang="zh-CN" altLang="en-US" sz="2400" i="1">
                            <a:latin typeface="Cambria Math" panose="02040503050406030204" pitchFamily="18" charset="0"/>
                          </a:rPr>
                          <m:t>𝜎</m:t>
                        </m:r>
                      </m:e>
                      <m:sub>
                        <m:r>
                          <a:rPr lang="en-US" altLang="zh-CN" sz="2400" b="0" i="1" smtClean="0">
                            <a:latin typeface="Cambria Math" panose="02040503050406030204" pitchFamily="18" charset="0"/>
                          </a:rPr>
                          <m:t>1</m:t>
                        </m:r>
                      </m:sub>
                      <m:sup>
                        <m:r>
                          <a:rPr lang="en-US" altLang="zh-CN" sz="2400" b="0" i="1" smtClean="0">
                            <a:latin typeface="Cambria Math" panose="02040503050406030204" pitchFamily="18" charset="0"/>
                          </a:rPr>
                          <m:t>2</m:t>
                        </m:r>
                      </m:sup>
                    </m:sSubSup>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sSup>
                          <m:sSupPr>
                            <m:ctrlPr>
                              <a:rPr lang="en-US" altLang="zh-CN" sz="2400" i="1">
                                <a:latin typeface="Cambria Math" panose="02040503050406030204" pitchFamily="18" charset="0"/>
                              </a:rPr>
                            </m:ctrlPr>
                          </m:sSupPr>
                          <m:e>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r>
                                  <a:rPr lang="zh-CN" altLang="en-US" sz="2400" i="1">
                                    <a:latin typeface="Cambria Math" panose="02040503050406030204" pitchFamily="18" charset="0"/>
                                  </a:rPr>
                                  <m:t>𝜇</m:t>
                                </m:r>
                              </m:e>
                            </m:d>
                          </m:e>
                          <m:sup>
                            <m:r>
                              <a:rPr lang="en-US" altLang="zh-CN" sz="2400" i="1">
                                <a:latin typeface="Cambria Math" panose="02040503050406030204" pitchFamily="18" charset="0"/>
                              </a:rPr>
                              <m:t>2</m:t>
                            </m:r>
                          </m:sup>
                        </m:sSup>
                        <m:r>
                          <a:rPr lang="en-US" altLang="zh-CN" sz="2400" b="0" i="1" smtClean="0">
                            <a:latin typeface="Cambria Math" panose="02040503050406030204" pitchFamily="18" charset="0"/>
                          </a:rPr>
                          <m:t>+</m:t>
                        </m:r>
                        <m:sSup>
                          <m:sSupPr>
                            <m:ctrlPr>
                              <a:rPr lang="en-US" altLang="zh-CN" sz="2400" i="1">
                                <a:latin typeface="Cambria Math" panose="02040503050406030204" pitchFamily="18" charset="0"/>
                              </a:rPr>
                            </m:ctrlPr>
                          </m:sSupPr>
                          <m:e>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m:rPr>
                                        <m:sty m:val="p"/>
                                      </m:rPr>
                                      <a:rPr lang="el-GR" altLang="zh-CN" sz="2400" i="1">
                                        <a:latin typeface="Cambria Math" panose="02040503050406030204" pitchFamily="18" charset="0"/>
                                        <a:ea typeface="Cambria Math" panose="02040503050406030204" pitchFamily="18" charset="0"/>
                                      </a:rPr>
                                      <m:t>Δ</m:t>
                                    </m:r>
                                  </m:e>
                                  <m:sub>
                                    <m:r>
                                      <a:rPr lang="en-US" altLang="zh-CN" sz="2400" b="0" i="1" smtClean="0">
                                        <a:latin typeface="Cambria Math" panose="02040503050406030204" pitchFamily="18" charset="0"/>
                                      </a:rPr>
                                      <m:t>2</m:t>
                                    </m:r>
                                  </m:sub>
                                </m:sSub>
                                <m:r>
                                  <a:rPr lang="en-US" altLang="zh-CN" sz="2400" i="1">
                                    <a:latin typeface="Cambria Math" panose="02040503050406030204" pitchFamily="18" charset="0"/>
                                  </a:rPr>
                                  <m:t>−</m:t>
                                </m:r>
                                <m:r>
                                  <a:rPr lang="zh-CN" altLang="en-US" sz="2400" i="1">
                                    <a:latin typeface="Cambria Math" panose="02040503050406030204" pitchFamily="18" charset="0"/>
                                  </a:rPr>
                                  <m:t>𝜇</m:t>
                                </m:r>
                              </m:e>
                            </m:d>
                          </m:e>
                          <m:sup>
                            <m:r>
                              <a:rPr lang="en-US" altLang="zh-CN" sz="2400" i="1">
                                <a:latin typeface="Cambria Math" panose="02040503050406030204" pitchFamily="18" charset="0"/>
                              </a:rPr>
                              <m:t>2</m:t>
                            </m:r>
                          </m:sup>
                        </m:sSup>
                      </m:num>
                      <m:den>
                        <m:r>
                          <a:rPr lang="en-US" altLang="zh-CN" sz="2400" i="1" smtClean="0">
                            <a:latin typeface="Cambria Math" panose="02040503050406030204" pitchFamily="18" charset="0"/>
                          </a:rPr>
                          <m:t>2</m:t>
                        </m:r>
                      </m:den>
                    </m:f>
                  </m:oMath>
                </a14:m>
                <a:endParaRPr lang="en-US" altLang="zh-CN" sz="2400" dirty="0"/>
              </a:p>
              <a:p>
                <a:pPr>
                  <a:lnSpc>
                    <a:spcPct val="130000"/>
                  </a:lnSpc>
                </a:pPr>
                <a:r>
                  <a:rPr lang="en-US" altLang="zh-CN" sz="2400" dirty="0"/>
                  <a:t> </a:t>
                </a:r>
                <a14:m>
                  <m:oMath xmlns:m="http://schemas.openxmlformats.org/officeDocument/2006/math">
                    <m:sSubSup>
                      <m:sSubSupPr>
                        <m:ctrlPr>
                          <a:rPr lang="en-US" altLang="zh-CN" sz="2400" i="1">
                            <a:latin typeface="Cambria Math" panose="02040503050406030204" pitchFamily="18" charset="0"/>
                          </a:rPr>
                        </m:ctrlPr>
                      </m:sSubSupPr>
                      <m:e>
                        <m:r>
                          <a:rPr lang="zh-CN" altLang="en-US" sz="2400" i="1">
                            <a:latin typeface="Cambria Math" panose="02040503050406030204" pitchFamily="18" charset="0"/>
                          </a:rPr>
                          <m:t>𝜎</m:t>
                        </m:r>
                      </m:e>
                      <m:sub>
                        <m:r>
                          <a:rPr lang="en-US" altLang="zh-CN" sz="2400" i="1">
                            <a:latin typeface="Cambria Math" panose="02040503050406030204" pitchFamily="18" charset="0"/>
                          </a:rPr>
                          <m:t>2</m:t>
                        </m:r>
                      </m:sub>
                      <m:sup>
                        <m:r>
                          <a:rPr lang="en-US" altLang="zh-CN" sz="2400" i="1">
                            <a:latin typeface="Cambria Math" panose="02040503050406030204" pitchFamily="18" charset="0"/>
                          </a:rPr>
                          <m:t>2</m:t>
                        </m:r>
                      </m:sup>
                    </m:sSubSup>
                    <m:r>
                      <a:rPr lang="en-US" altLang="zh-CN" sz="2400" i="1">
                        <a:latin typeface="Cambria Math" panose="02040503050406030204" pitchFamily="18" charset="0"/>
                      </a:rPr>
                      <m:t>=</m:t>
                    </m:r>
                    <m:r>
                      <a:rPr lang="en-US" altLang="zh-CN" sz="2400" b="0" i="1" smtClean="0">
                        <a:latin typeface="Cambria Math" panose="02040503050406030204" pitchFamily="18" charset="0"/>
                      </a:rPr>
                      <m:t> </m:t>
                    </m:r>
                  </m:oMath>
                </a14:m>
                <a:r>
                  <a:rPr lang="en-US" altLang="zh-CN" sz="2400" dirty="0"/>
                  <a:t>…</a:t>
                </a:r>
                <a:endParaRPr lang="zh-CN" altLang="en-US" sz="2400" dirty="0"/>
              </a:p>
            </p:txBody>
          </p:sp>
        </mc:Choice>
        <mc:Fallback xmlns="">
          <p:sp>
            <p:nvSpPr>
              <p:cNvPr id="17" name="文本框 16"/>
              <p:cNvSpPr txBox="1">
                <a:spLocks noRot="1" noChangeAspect="1" noMove="1" noResize="1" noEditPoints="1" noAdjustHandles="1" noChangeArrowheads="1" noChangeShapeType="1" noTextEdit="1"/>
              </p:cNvSpPr>
              <p:nvPr/>
            </p:nvSpPr>
            <p:spPr>
              <a:xfrm>
                <a:off x="6226370" y="999160"/>
                <a:ext cx="2915816" cy="1925784"/>
              </a:xfrm>
              <a:prstGeom prst="rect">
                <a:avLst/>
              </a:prstGeom>
              <a:blipFill>
                <a:blip r:embed="rId11"/>
                <a:stretch>
                  <a:fillRect b="-6013"/>
                </a:stretch>
              </a:blipFill>
            </p:spPr>
            <p:txBody>
              <a:bodyPr/>
              <a:lstStyle/>
              <a:p>
                <a:r>
                  <a:rPr lang="zh-CN" altLang="en-US">
                    <a:noFill/>
                  </a:rPr>
                  <a:t> </a:t>
                </a:r>
              </a:p>
            </p:txBody>
          </p:sp>
        </mc:Fallback>
      </mc:AlternateContent>
      <p:sp>
        <p:nvSpPr>
          <p:cNvPr id="18" name="文本框 17"/>
          <p:cNvSpPr txBox="1"/>
          <p:nvPr/>
        </p:nvSpPr>
        <p:spPr>
          <a:xfrm>
            <a:off x="5273353" y="4469545"/>
            <a:ext cx="858109" cy="307777"/>
          </a:xfrm>
          <a:prstGeom prst="rect">
            <a:avLst/>
          </a:prstGeom>
          <a:noFill/>
        </p:spPr>
        <p:txBody>
          <a:bodyPr wrap="square" lIns="0" tIns="0" rIns="0" bIns="0"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拒绝域</a:t>
            </a:r>
          </a:p>
        </p:txBody>
      </p:sp>
      <p:sp>
        <p:nvSpPr>
          <p:cNvPr id="19" name="文本框 18"/>
          <p:cNvSpPr txBox="1"/>
          <p:nvPr/>
        </p:nvSpPr>
        <p:spPr>
          <a:xfrm>
            <a:off x="7746500" y="4453619"/>
            <a:ext cx="858109" cy="307777"/>
          </a:xfrm>
          <a:prstGeom prst="rect">
            <a:avLst/>
          </a:prstGeom>
          <a:noFill/>
        </p:spPr>
        <p:txBody>
          <a:bodyPr wrap="square" lIns="0" tIns="0" rIns="0" bIns="0"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拒绝域</a:t>
            </a:r>
          </a:p>
        </p:txBody>
      </p:sp>
      <p:cxnSp>
        <p:nvCxnSpPr>
          <p:cNvPr id="20" name="直接箭头连接符 19"/>
          <p:cNvCxnSpPr/>
          <p:nvPr/>
        </p:nvCxnSpPr>
        <p:spPr>
          <a:xfrm flipH="1">
            <a:off x="6131462" y="4624299"/>
            <a:ext cx="391384"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p:nvPr/>
        </p:nvCxnSpPr>
        <p:spPr>
          <a:xfrm>
            <a:off x="7299768" y="4620107"/>
            <a:ext cx="391384"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8396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par>
                                <p:cTn id="8" presetID="10" presetClass="entr" presetSubtype="0"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par>
                                <p:cTn id="11" presetID="10" presetClass="entr" presetSubtype="0" fill="hold" nodeType="with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500"/>
                                        <p:tgtEl>
                                          <p:spTgt spid="4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fade">
                                      <p:cBhvr>
                                        <p:cTn id="16" dur="500"/>
                                        <p:tgtEl>
                                          <p:spTgt spid="50"/>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nodeType="with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500"/>
                                        <p:tgtEl>
                                          <p:spTgt spid="5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4"/>
                                        </p:tgtEl>
                                        <p:attrNameLst>
                                          <p:attrName>style.visibility</p:attrName>
                                        </p:attrNameLst>
                                      </p:cBhvr>
                                      <p:to>
                                        <p:strVal val="visible"/>
                                      </p:to>
                                    </p:set>
                                    <p:animEffect transition="in" filter="fade">
                                      <p:cBhvr>
                                        <p:cTn id="28" dur="500"/>
                                        <p:tgtEl>
                                          <p:spTgt spid="5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fade">
                                      <p:cBhvr>
                                        <p:cTn id="31" dur="500"/>
                                        <p:tgtEl>
                                          <p:spTgt spid="55"/>
                                        </p:tgtEl>
                                      </p:cBhvr>
                                    </p:animEffect>
                                  </p:childTnLst>
                                </p:cTn>
                              </p:par>
                              <p:par>
                                <p:cTn id="32" presetID="10" presetClass="entr" presetSubtype="0" fill="hold" nodeType="withEffect">
                                  <p:stCondLst>
                                    <p:cond delay="0"/>
                                  </p:stCondLst>
                                  <p:childTnLst>
                                    <p:set>
                                      <p:cBhvr>
                                        <p:cTn id="33" dur="1" fill="hold">
                                          <p:stCondLst>
                                            <p:cond delay="0"/>
                                          </p:stCondLst>
                                        </p:cTn>
                                        <p:tgtEl>
                                          <p:spTgt spid="56"/>
                                        </p:tgtEl>
                                        <p:attrNameLst>
                                          <p:attrName>style.visibility</p:attrName>
                                        </p:attrNameLst>
                                      </p:cBhvr>
                                      <p:to>
                                        <p:strVal val="visible"/>
                                      </p:to>
                                    </p:set>
                                    <p:animEffect transition="in" filter="fade">
                                      <p:cBhvr>
                                        <p:cTn id="34" dur="500"/>
                                        <p:tgtEl>
                                          <p:spTgt spid="5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fade">
                                      <p:cBhvr>
                                        <p:cTn id="37" dur="500"/>
                                        <p:tgtEl>
                                          <p:spTgt spid="5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par>
                                <p:cTn id="46" presetID="10" presetClass="entr" presetSubtype="0" fill="hold"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500"/>
                                        <p:tgtEl>
                                          <p:spTgt spid="20"/>
                                        </p:tgtEl>
                                      </p:cBhvr>
                                    </p:animEffect>
                                  </p:childTnLst>
                                </p:cTn>
                              </p:par>
                              <p:par>
                                <p:cTn id="49" presetID="10" presetClass="entr" presetSubtype="0" fill="hold"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2" grpId="0"/>
      <p:bldP spid="54" grpId="0"/>
      <p:bldP spid="55" grpId="0"/>
      <p:bldP spid="57" grpId="0"/>
      <p:bldP spid="18" grpId="0"/>
      <p:bldP spid="19"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a:spLocks noChangeArrowheads="1"/>
          </p:cNvSpPr>
          <p:nvPr/>
        </p:nvSpPr>
        <p:spPr bwMode="auto">
          <a:xfrm>
            <a:off x="684212" y="1484313"/>
            <a:ext cx="331172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err="1">
                <a:latin typeface="微软雅黑" panose="020B0503020204020204" pitchFamily="34" charset="-122"/>
                <a:ea typeface="微软雅黑" panose="020B0503020204020204" pitchFamily="34" charset="-122"/>
              </a:rPr>
              <a:t>McNemar</a:t>
            </a:r>
            <a:r>
              <a:rPr lang="zh-CN" altLang="en-US" sz="3200" dirty="0">
                <a:latin typeface="微软雅黑" panose="020B0503020204020204" pitchFamily="34" charset="-122"/>
                <a:ea typeface="微软雅黑" panose="020B0503020204020204" pitchFamily="34" charset="-122"/>
              </a:rPr>
              <a:t>检验</a:t>
            </a:r>
          </a:p>
        </p:txBody>
      </p:sp>
      <p:sp>
        <p:nvSpPr>
          <p:cNvPr id="7" name="文本框 8"/>
          <p:cNvSpPr txBox="1">
            <a:spLocks noChangeArrowheads="1"/>
          </p:cNvSpPr>
          <p:nvPr/>
        </p:nvSpPr>
        <p:spPr bwMode="auto">
          <a:xfrm>
            <a:off x="1115616" y="2852936"/>
            <a:ext cx="727821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针对</a:t>
            </a:r>
            <a:r>
              <a:rPr lang="zh-CN" altLang="en-US" sz="2400" b="1" dirty="0">
                <a:latin typeface="微软雅黑" panose="020B0503020204020204" pitchFamily="34" charset="-122"/>
                <a:ea typeface="微软雅黑" panose="020B0503020204020204" pitchFamily="34" charset="-122"/>
              </a:rPr>
              <a:t>两</a:t>
            </a:r>
            <a:r>
              <a:rPr lang="zh-CN" altLang="en-US" sz="2400" dirty="0">
                <a:latin typeface="微软雅黑" panose="020B0503020204020204" pitchFamily="34" charset="-122"/>
                <a:ea typeface="微软雅黑" panose="020B0503020204020204" pitchFamily="34" charset="-122"/>
              </a:rPr>
              <a:t>个学习器</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针对</a:t>
            </a:r>
            <a:r>
              <a:rPr lang="zh-CN" altLang="en-US" sz="2400" b="1" dirty="0">
                <a:latin typeface="微软雅黑" panose="020B0503020204020204" pitchFamily="34" charset="-122"/>
                <a:ea typeface="微软雅黑" panose="020B0503020204020204" pitchFamily="34" charset="-122"/>
              </a:rPr>
              <a:t>二分类</a:t>
            </a:r>
            <a:r>
              <a:rPr lang="zh-CN" altLang="en-US" sz="2400" dirty="0">
                <a:latin typeface="微软雅黑" panose="020B0503020204020204" pitchFamily="34" charset="-122"/>
                <a:ea typeface="微软雅黑" panose="020B0503020204020204" pitchFamily="34" charset="-122"/>
              </a:rPr>
              <a:t>问题</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假设并检验两个学习器的性能差异有多大</a:t>
            </a:r>
          </a:p>
        </p:txBody>
      </p:sp>
    </p:spTree>
    <p:extLst>
      <p:ext uri="{BB962C8B-B14F-4D97-AF65-F5344CB8AC3E}">
        <p14:creationId xmlns:p14="http://schemas.microsoft.com/office/powerpoint/2010/main" val="408680430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timgsa.baidu.com/timg?image&amp;quality=80&amp;size=b9999_10000&amp;sec=1527953128229&amp;di=175d8c568351a4b8af4f642e88e78763&amp;imgtype=jpg&amp;src=http%3A%2F%2Fimg3.imgtn.bdimg.com%2Fit%2Fu%3D522071393%2C4287179955%26fm%3D214%26gp%3D0.jpg"/>
          <p:cNvPicPr>
            <a:picLocks noChangeAspect="1" noChangeArrowheads="1"/>
          </p:cNvPicPr>
          <p:nvPr/>
        </p:nvPicPr>
        <p:blipFill rotWithShape="1">
          <a:blip r:embed="rId3">
            <a:extLst>
              <a:ext uri="{28A0092B-C50C-407E-A947-70E740481C1C}">
                <a14:useLocalDpi xmlns:a14="http://schemas.microsoft.com/office/drawing/2010/main" val="0"/>
              </a:ext>
            </a:extLst>
          </a:blip>
          <a:srcRect l="1364" t="4487" r="2306" b="46438"/>
          <a:stretch/>
        </p:blipFill>
        <p:spPr bwMode="auto">
          <a:xfrm>
            <a:off x="4413297" y="3717032"/>
            <a:ext cx="4120398" cy="297976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表格 1"/>
          <p:cNvGraphicFramePr>
            <a:graphicFrameLocks noGrp="1"/>
          </p:cNvGraphicFramePr>
          <p:nvPr>
            <p:extLst/>
          </p:nvPr>
        </p:nvGraphicFramePr>
        <p:xfrm>
          <a:off x="467544" y="1377032"/>
          <a:ext cx="3060000" cy="2340000"/>
        </p:xfrm>
        <a:graphic>
          <a:graphicData uri="http://schemas.openxmlformats.org/drawingml/2006/table">
            <a:tbl>
              <a:tblPr firstRow="1" bandRow="1">
                <a:tableStyleId>{2D5ABB26-0587-4C30-8999-92F81FD0307C}</a:tableStyleId>
              </a:tblPr>
              <a:tblGrid>
                <a:gridCol w="765000">
                  <a:extLst>
                    <a:ext uri="{9D8B030D-6E8A-4147-A177-3AD203B41FA5}">
                      <a16:colId xmlns:a16="http://schemas.microsoft.com/office/drawing/2014/main" val="1901767952"/>
                    </a:ext>
                  </a:extLst>
                </a:gridCol>
                <a:gridCol w="765000">
                  <a:extLst>
                    <a:ext uri="{9D8B030D-6E8A-4147-A177-3AD203B41FA5}">
                      <a16:colId xmlns:a16="http://schemas.microsoft.com/office/drawing/2014/main" val="3324230676"/>
                    </a:ext>
                  </a:extLst>
                </a:gridCol>
                <a:gridCol w="765000">
                  <a:extLst>
                    <a:ext uri="{9D8B030D-6E8A-4147-A177-3AD203B41FA5}">
                      <a16:colId xmlns:a16="http://schemas.microsoft.com/office/drawing/2014/main" val="1683238167"/>
                    </a:ext>
                  </a:extLst>
                </a:gridCol>
                <a:gridCol w="765000">
                  <a:extLst>
                    <a:ext uri="{9D8B030D-6E8A-4147-A177-3AD203B41FA5}">
                      <a16:colId xmlns:a16="http://schemas.microsoft.com/office/drawing/2014/main" val="2453650558"/>
                    </a:ext>
                  </a:extLst>
                </a:gridCol>
              </a:tblGrid>
              <a:tr h="585000">
                <a:tc rowSpan="2" gridSpan="2">
                  <a:txBody>
                    <a:bodyPr/>
                    <a:lstStyle/>
                    <a:p>
                      <a:pPr algn="ctr"/>
                      <a:endParaRPr lang="zh-CN" altLang="en-US" sz="2800" dirty="0"/>
                    </a:p>
                  </a:txBody>
                  <a:tcPr anchor="ctr">
                    <a:lnL w="2857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9525" cap="flat" cmpd="sng" algn="ctr">
                      <a:solidFill>
                        <a:schemeClr val="tx1"/>
                      </a:solidFill>
                      <a:prstDash val="solid"/>
                      <a:round/>
                      <a:headEnd type="none" w="med" len="med"/>
                      <a:tailEnd type="none" w="med" len="med"/>
                    </a:lnTlToBr>
                  </a:tcPr>
                </a:tc>
                <a:tc rowSpan="2" hMerge="1">
                  <a:txBody>
                    <a:bodyPr/>
                    <a:lstStyle/>
                    <a:p>
                      <a:endParaRPr lang="zh-CN" altLang="en-US" dirty="0"/>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gridSpan="2">
                  <a:txBody>
                    <a:bodyPr/>
                    <a:lstStyle/>
                    <a:p>
                      <a:pPr algn="ctr"/>
                      <a:r>
                        <a:rPr lang="en-US" altLang="zh-CN" sz="2800" dirty="0"/>
                        <a:t>A</a:t>
                      </a:r>
                      <a:endParaRPr lang="zh-CN" altLang="en-US" sz="2800" dirty="0"/>
                    </a:p>
                  </a:txBody>
                  <a:tcPr anchor="ctr">
                    <a:lnL w="952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hMerge="1">
                  <a:txBody>
                    <a:bodyPr/>
                    <a:lstStyle/>
                    <a:p>
                      <a:endParaRPr lang="zh-CN" altLang="en-US" dirty="0"/>
                    </a:p>
                  </a:txBody>
                  <a:tcPr>
                    <a:lnL w="952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29006151"/>
                  </a:ext>
                </a:extLst>
              </a:tr>
              <a:tr h="585000">
                <a:tc gridSpan="2" vMerge="1">
                  <a:txBody>
                    <a:bodyPr/>
                    <a:lstStyle/>
                    <a:p>
                      <a:endParaRPr lang="zh-CN" altLang="en-US" dirty="0"/>
                    </a:p>
                  </a:txBody>
                  <a:tcPr>
                    <a:lnL w="2857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hMerge="1" vMerge="1">
                  <a:txBody>
                    <a:bodyPr/>
                    <a:lstStyle/>
                    <a:p>
                      <a:endParaRPr lang="zh-CN" altLang="en-US" dirty="0"/>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a:r>
                        <a:rPr lang="zh-CN" altLang="en-US" sz="2800" dirty="0"/>
                        <a:t>√</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9525" cap="flat" cmpd="sng" algn="ctr">
                      <a:noFill/>
                      <a:prstDash val="solid"/>
                      <a:round/>
                      <a:headEnd type="none" w="med" len="med"/>
                      <a:tailEnd type="none" w="med" len="med"/>
                    </a:lnTlToBr>
                  </a:tcPr>
                </a:tc>
                <a:tc>
                  <a:txBody>
                    <a:bodyPr/>
                    <a:lstStyle/>
                    <a:p>
                      <a:pPr algn="ctr"/>
                      <a:r>
                        <a:rPr lang="en-US" altLang="zh-CN" sz="2800" dirty="0"/>
                        <a:t>×</a:t>
                      </a:r>
                      <a:endParaRPr lang="zh-CN" altLang="en-US" sz="2800" dirty="0"/>
                    </a:p>
                  </a:txBody>
                  <a:tcPr anchor="ctr">
                    <a:lnL w="952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9525" cap="flat" cmpd="sng" algn="ctr">
                      <a:noFill/>
                      <a:prstDash val="solid"/>
                      <a:round/>
                      <a:headEnd type="none" w="med" len="med"/>
                      <a:tailEnd type="none" w="med" len="med"/>
                    </a:lnTlToBr>
                  </a:tcPr>
                </a:tc>
                <a:extLst>
                  <a:ext uri="{0D108BD9-81ED-4DB2-BD59-A6C34878D82A}">
                    <a16:rowId xmlns:a16="http://schemas.microsoft.com/office/drawing/2014/main" val="3730892329"/>
                  </a:ext>
                </a:extLst>
              </a:tr>
              <a:tr h="585000">
                <a:tc row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t>B</a:t>
                      </a:r>
                      <a:endParaRPr lang="zh-CN" altLang="en-US" sz="2800" dirty="0"/>
                    </a:p>
                  </a:txBody>
                  <a:tcPr anchor="ctr">
                    <a:lnL w="2857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2800" dirty="0"/>
                        <a:t>√</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a:r>
                        <a:rPr lang="en-US" altLang="zh-CN" sz="2800" dirty="0"/>
                        <a:t>e</a:t>
                      </a:r>
                      <a:r>
                        <a:rPr lang="en-US" altLang="zh-CN" sz="2800" baseline="-25000" dirty="0"/>
                        <a:t>11</a:t>
                      </a:r>
                      <a:endParaRPr lang="zh-CN" altLang="en-US" sz="2800" baseline="-25000" dirty="0"/>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t>e</a:t>
                      </a:r>
                      <a:r>
                        <a:rPr lang="en-US" altLang="zh-CN" sz="2800" baseline="-25000" dirty="0"/>
                        <a:t>01</a:t>
                      </a:r>
                      <a:endParaRPr lang="zh-CN" altLang="en-US" sz="2800" baseline="-25000" dirty="0"/>
                    </a:p>
                  </a:txBody>
                  <a:tcPr anchor="ctr">
                    <a:lnL w="952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0256523"/>
                  </a:ext>
                </a:extLst>
              </a:tr>
              <a:tr h="585000">
                <a:tc vMerge="1">
                  <a:txBody>
                    <a:bodyPr/>
                    <a:lstStyle/>
                    <a:p>
                      <a:endParaRPr lang="zh-CN" altLang="en-US" dirty="0"/>
                    </a:p>
                  </a:txBody>
                  <a:tcPr>
                    <a:lnL w="2857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t>×</a:t>
                      </a:r>
                      <a:endParaRPr lang="zh-CN" altLang="en-US" sz="2800" dirty="0"/>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t>e</a:t>
                      </a:r>
                      <a:r>
                        <a:rPr lang="en-US" altLang="zh-CN" sz="2800" baseline="-25000" dirty="0"/>
                        <a:t>10</a:t>
                      </a:r>
                      <a:endParaRPr lang="zh-CN" altLang="en-US" sz="2800" baseline="-25000" dirty="0"/>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t>e</a:t>
                      </a:r>
                      <a:r>
                        <a:rPr lang="en-US" altLang="zh-CN" sz="2800" baseline="-25000" dirty="0"/>
                        <a:t>00</a:t>
                      </a:r>
                      <a:endParaRPr lang="zh-CN" altLang="en-US" sz="2800" baseline="-25000" dirty="0"/>
                    </a:p>
                  </a:txBody>
                  <a:tcPr anchor="ctr">
                    <a:lnL w="952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22272697"/>
                  </a:ext>
                </a:extLst>
              </a:tr>
            </a:tbl>
          </a:graphicData>
        </a:graphic>
      </p:graphicFrame>
      <mc:AlternateContent xmlns:mc="http://schemas.openxmlformats.org/markup-compatibility/2006" xmlns:a14="http://schemas.microsoft.com/office/drawing/2010/main">
        <mc:Choice Requires="a14">
          <p:sp>
            <p:nvSpPr>
              <p:cNvPr id="5" name="文本框 8"/>
              <p:cNvSpPr txBox="1">
                <a:spLocks noChangeArrowheads="1"/>
              </p:cNvSpPr>
              <p:nvPr/>
            </p:nvSpPr>
            <p:spPr bwMode="auto">
              <a:xfrm>
                <a:off x="3773196" y="1196752"/>
                <a:ext cx="5400600" cy="2321341"/>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pPr>
                <a:r>
                  <a:rPr lang="zh-CN" altLang="en-US" sz="2400" dirty="0">
                    <a:latin typeface="微软雅黑" panose="020B0503020204020204" pitchFamily="34" charset="-122"/>
                    <a:ea typeface="微软雅黑" panose="020B0503020204020204" pitchFamily="34" charset="-122"/>
                  </a:rPr>
                  <a:t>认为</a:t>
                </a:r>
                <a:r>
                  <a:rPr lang="en-US" altLang="zh-CN" sz="2400" dirty="0">
                    <a:latin typeface="微软雅黑" panose="020B0503020204020204" pitchFamily="34" charset="-122"/>
                    <a:ea typeface="微软雅黑" panose="020B0503020204020204" pitchFamily="34" charset="-122"/>
                  </a:rPr>
                  <a:t>|e</a:t>
                </a:r>
                <a:r>
                  <a:rPr lang="en-US" altLang="zh-CN" sz="2400" baseline="-25000" dirty="0">
                    <a:latin typeface="微软雅黑" panose="020B0503020204020204" pitchFamily="34" charset="-122"/>
                    <a:ea typeface="微软雅黑" panose="020B0503020204020204" pitchFamily="34" charset="-122"/>
                  </a:rPr>
                  <a:t>01</a:t>
                </a:r>
                <a:r>
                  <a:rPr lang="en-US" altLang="zh-CN" sz="2400" dirty="0">
                    <a:latin typeface="微软雅黑" panose="020B0503020204020204" pitchFamily="34" charset="-122"/>
                    <a:ea typeface="微软雅黑" panose="020B0503020204020204" pitchFamily="34" charset="-122"/>
                  </a:rPr>
                  <a:t>-e</a:t>
                </a:r>
                <a:r>
                  <a:rPr lang="en-US" altLang="zh-CN" sz="2400" baseline="-25000" dirty="0">
                    <a:latin typeface="微软雅黑" panose="020B0503020204020204" pitchFamily="34" charset="-122"/>
                    <a:ea typeface="微软雅黑" panose="020B0503020204020204" pitchFamily="34" charset="-122"/>
                  </a:rPr>
                  <a:t>10</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服从正态分布，则变量</a:t>
                </a:r>
                <a:endParaRPr lang="en-US" altLang="zh-CN" sz="2400" dirty="0">
                  <a:latin typeface="微软雅黑" panose="020B0503020204020204" pitchFamily="34" charset="-122"/>
                  <a:ea typeface="微软雅黑" panose="020B0503020204020204" pitchFamily="34" charset="-122"/>
                </a:endParaRPr>
              </a:p>
              <a:p>
                <a:pPr marL="0" indent="0" eaLnBrk="1" hangingPunct="1">
                  <a:lnSpc>
                    <a:spcPct val="150000"/>
                  </a:lnSpc>
                </a:pPr>
                <a14:m>
                  <m:oMathPara xmlns:m="http://schemas.openxmlformats.org/officeDocument/2006/math">
                    <m:oMathParaPr>
                      <m:jc m:val="centerGroup"/>
                    </m:oMathParaPr>
                    <m:oMath xmlns:m="http://schemas.openxmlformats.org/officeDocument/2006/math">
                      <m:sSub>
                        <m:sSubPr>
                          <m:ctrlPr>
                            <a:rPr lang="en-US" altLang="zh-CN" sz="2400" i="1" smtClean="0">
                              <a:latin typeface="Cambria Math" panose="02040503050406030204" pitchFamily="18" charset="0"/>
                              <a:ea typeface="微软雅黑" panose="020B0503020204020204" pitchFamily="34" charset="-122"/>
                            </a:rPr>
                          </m:ctrlPr>
                        </m:sSubPr>
                        <m:e>
                          <m:r>
                            <a:rPr lang="zh-CN" altLang="en-US" sz="2400" i="1">
                              <a:latin typeface="Cambria Math" panose="02040503050406030204" pitchFamily="18" charset="0"/>
                              <a:ea typeface="微软雅黑" panose="020B0503020204020204" pitchFamily="34" charset="-122"/>
                            </a:rPr>
                            <m:t>𝜏</m:t>
                          </m:r>
                        </m:e>
                        <m:sub>
                          <m:sSup>
                            <m:sSupPr>
                              <m:ctrlPr>
                                <a:rPr lang="en-US" altLang="zh-CN" sz="2400" i="1" smtClean="0">
                                  <a:latin typeface="Cambria Math" panose="02040503050406030204" pitchFamily="18" charset="0"/>
                                  <a:ea typeface="微软雅黑" panose="020B0503020204020204" pitchFamily="34" charset="-122"/>
                                </a:rPr>
                              </m:ctrlPr>
                            </m:sSupPr>
                            <m:e>
                              <m:r>
                                <a:rPr lang="zh-CN" altLang="en-US" sz="2400" i="1" smtClean="0">
                                  <a:latin typeface="Cambria Math" panose="02040503050406030204" pitchFamily="18" charset="0"/>
                                  <a:ea typeface="微软雅黑" panose="020B0503020204020204" pitchFamily="34" charset="-122"/>
                                </a:rPr>
                                <m:t>𝜒</m:t>
                              </m:r>
                            </m:e>
                            <m:sup>
                              <m:r>
                                <a:rPr lang="en-US" altLang="zh-CN" sz="2400" b="0" i="1" smtClean="0">
                                  <a:latin typeface="Cambria Math" panose="02040503050406030204" pitchFamily="18" charset="0"/>
                                  <a:ea typeface="微软雅黑" panose="020B0503020204020204" pitchFamily="34" charset="-122"/>
                                </a:rPr>
                                <m:t>2</m:t>
                              </m:r>
                            </m:sup>
                          </m:sSup>
                        </m:sub>
                      </m:sSub>
                      <m:r>
                        <a:rPr lang="en-US" altLang="zh-CN" sz="2400" b="0" i="1" smtClean="0">
                          <a:latin typeface="Cambria Math" panose="02040503050406030204" pitchFamily="18" charset="0"/>
                          <a:ea typeface="微软雅黑" panose="020B0503020204020204" pitchFamily="34" charset="-122"/>
                        </a:rPr>
                        <m:t>=</m:t>
                      </m:r>
                      <m:f>
                        <m:fPr>
                          <m:ctrlPr>
                            <a:rPr lang="en-US" altLang="zh-CN" sz="2400" b="0" i="1" smtClean="0">
                              <a:latin typeface="Cambria Math" panose="02040503050406030204" pitchFamily="18" charset="0"/>
                              <a:ea typeface="微软雅黑" panose="020B0503020204020204" pitchFamily="34" charset="-122"/>
                            </a:rPr>
                          </m:ctrlPr>
                        </m:fPr>
                        <m:num>
                          <m:sSup>
                            <m:sSupPr>
                              <m:ctrlPr>
                                <a:rPr lang="en-US" altLang="zh-CN" sz="2400" b="0" i="1" smtClean="0">
                                  <a:latin typeface="Cambria Math" panose="02040503050406030204" pitchFamily="18" charset="0"/>
                                  <a:ea typeface="微软雅黑" panose="020B0503020204020204" pitchFamily="34" charset="-122"/>
                                </a:rPr>
                              </m:ctrlPr>
                            </m:sSupPr>
                            <m:e>
                              <m:d>
                                <m:dPr>
                                  <m:ctrlPr>
                                    <a:rPr lang="en-US" altLang="zh-CN" sz="2400" b="0" i="1" smtClean="0">
                                      <a:latin typeface="Cambria Math" panose="02040503050406030204" pitchFamily="18" charset="0"/>
                                      <a:ea typeface="微软雅黑" panose="020B0503020204020204" pitchFamily="34" charset="-122"/>
                                    </a:rPr>
                                  </m:ctrlPr>
                                </m:dPr>
                                <m:e>
                                  <m:d>
                                    <m:dPr>
                                      <m:begChr m:val="|"/>
                                      <m:endChr m:val="|"/>
                                      <m:ctrlPr>
                                        <a:rPr lang="en-US" altLang="zh-CN" sz="2400" b="0" i="1" smtClean="0">
                                          <a:latin typeface="Cambria Math" panose="02040503050406030204" pitchFamily="18" charset="0"/>
                                          <a:ea typeface="微软雅黑" panose="020B0503020204020204" pitchFamily="34" charset="-122"/>
                                        </a:rPr>
                                      </m:ctrlPr>
                                    </m:dPr>
                                    <m:e>
                                      <m:r>
                                        <a:rPr lang="en-US" altLang="zh-CN" sz="2400" b="0" i="1" smtClean="0">
                                          <a:latin typeface="Cambria Math" panose="02040503050406030204" pitchFamily="18" charset="0"/>
                                          <a:ea typeface="微软雅黑" panose="020B0503020204020204" pitchFamily="34" charset="-122"/>
                                        </a:rPr>
                                        <m:t>𝑒</m:t>
                                      </m:r>
                                      <m:r>
                                        <a:rPr lang="en-US" altLang="zh-CN" sz="2400" b="0" i="1" baseline="-25000" smtClean="0">
                                          <a:latin typeface="Cambria Math" panose="02040503050406030204" pitchFamily="18" charset="0"/>
                                          <a:ea typeface="微软雅黑" panose="020B0503020204020204" pitchFamily="34" charset="-122"/>
                                        </a:rPr>
                                        <m:t>01</m:t>
                                      </m:r>
                                      <m:r>
                                        <a:rPr lang="en-US" altLang="zh-CN" sz="2400" b="0" i="1" smtClean="0">
                                          <a:latin typeface="Cambria Math" panose="02040503050406030204" pitchFamily="18" charset="0"/>
                                          <a:ea typeface="微软雅黑" panose="020B0503020204020204" pitchFamily="34" charset="-122"/>
                                        </a:rPr>
                                        <m:t>−</m:t>
                                      </m:r>
                                      <m:r>
                                        <a:rPr lang="en-US" altLang="zh-CN" sz="2400" b="0" i="1" smtClean="0">
                                          <a:latin typeface="Cambria Math" panose="02040503050406030204" pitchFamily="18" charset="0"/>
                                          <a:ea typeface="微软雅黑" panose="020B0503020204020204" pitchFamily="34" charset="-122"/>
                                        </a:rPr>
                                        <m:t>𝑒</m:t>
                                      </m:r>
                                      <m:r>
                                        <a:rPr lang="en-US" altLang="zh-CN" sz="2400" b="0" i="1" baseline="-25000" smtClean="0">
                                          <a:latin typeface="Cambria Math" panose="02040503050406030204" pitchFamily="18" charset="0"/>
                                          <a:ea typeface="微软雅黑" panose="020B0503020204020204" pitchFamily="34" charset="-122"/>
                                        </a:rPr>
                                        <m:t>10</m:t>
                                      </m:r>
                                    </m:e>
                                  </m:d>
                                  <m:r>
                                    <a:rPr lang="en-US" altLang="zh-CN" sz="2400" b="0" i="1" smtClean="0">
                                      <a:latin typeface="Cambria Math" panose="02040503050406030204" pitchFamily="18" charset="0"/>
                                      <a:ea typeface="微软雅黑" panose="020B0503020204020204" pitchFamily="34" charset="-122"/>
                                    </a:rPr>
                                    <m:t>−1</m:t>
                                  </m:r>
                                </m:e>
                              </m:d>
                            </m:e>
                            <m:sup>
                              <m:r>
                                <a:rPr lang="en-US" altLang="zh-CN" sz="2400" b="0" i="1" smtClean="0">
                                  <a:latin typeface="Cambria Math" panose="02040503050406030204" pitchFamily="18" charset="0"/>
                                  <a:ea typeface="微软雅黑" panose="020B0503020204020204" pitchFamily="34" charset="-122"/>
                                </a:rPr>
                                <m:t>2</m:t>
                              </m:r>
                            </m:sup>
                          </m:sSup>
                        </m:num>
                        <m:den>
                          <m:r>
                            <a:rPr lang="en-US" altLang="zh-CN" sz="2400" i="1">
                              <a:latin typeface="Cambria Math" panose="02040503050406030204" pitchFamily="18" charset="0"/>
                              <a:ea typeface="微软雅黑" panose="020B0503020204020204" pitchFamily="34" charset="-122"/>
                            </a:rPr>
                            <m:t>𝑒</m:t>
                          </m:r>
                          <m:r>
                            <a:rPr lang="en-US" altLang="zh-CN" sz="2400" i="1" baseline="-25000">
                              <a:latin typeface="Cambria Math" panose="02040503050406030204" pitchFamily="18" charset="0"/>
                              <a:ea typeface="微软雅黑" panose="020B0503020204020204" pitchFamily="34" charset="-122"/>
                            </a:rPr>
                            <m:t>01</m:t>
                          </m:r>
                          <m:r>
                            <a:rPr lang="en-US" altLang="zh-CN" sz="2400" b="0" i="1" smtClean="0">
                              <a:latin typeface="Cambria Math" panose="02040503050406030204" pitchFamily="18" charset="0"/>
                              <a:ea typeface="微软雅黑" panose="020B0503020204020204" pitchFamily="34" charset="-122"/>
                            </a:rPr>
                            <m:t>+</m:t>
                          </m:r>
                          <m:r>
                            <a:rPr lang="en-US" altLang="zh-CN" sz="2400" i="1">
                              <a:latin typeface="Cambria Math" panose="02040503050406030204" pitchFamily="18" charset="0"/>
                              <a:ea typeface="微软雅黑" panose="020B0503020204020204" pitchFamily="34" charset="-122"/>
                            </a:rPr>
                            <m:t>𝑒</m:t>
                          </m:r>
                          <m:r>
                            <a:rPr lang="en-US" altLang="zh-CN" sz="2400" i="1" baseline="-25000">
                              <a:latin typeface="Cambria Math" panose="02040503050406030204" pitchFamily="18" charset="0"/>
                              <a:ea typeface="微软雅黑" panose="020B0503020204020204" pitchFamily="34" charset="-122"/>
                            </a:rPr>
                            <m:t>10</m:t>
                          </m:r>
                        </m:den>
                      </m:f>
                    </m:oMath>
                  </m:oMathPara>
                </a14:m>
                <a:endParaRPr lang="en-US" altLang="zh-CN" sz="2400" dirty="0">
                  <a:latin typeface="微软雅黑" panose="020B0503020204020204" pitchFamily="34" charset="-122"/>
                  <a:ea typeface="微软雅黑" panose="020B0503020204020204" pitchFamily="34" charset="-122"/>
                </a:endParaRPr>
              </a:p>
              <a:p>
                <a:pPr marL="0" indent="0" eaLnBrk="1" hangingPunct="1">
                  <a:lnSpc>
                    <a:spcPct val="150000"/>
                  </a:lnSpc>
                </a:pPr>
                <a:r>
                  <a:rPr lang="zh-CN" altLang="en-US" sz="2400" dirty="0">
                    <a:latin typeface="微软雅黑" panose="020B0503020204020204" pitchFamily="34" charset="-122"/>
                    <a:ea typeface="微软雅黑" panose="020B0503020204020204" pitchFamily="34" charset="-122"/>
                  </a:rPr>
                  <a:t>服从自由度为</a:t>
                </a: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的 </a:t>
                </a:r>
                <a:r>
                  <a:rPr lang="el-GR" altLang="zh-CN" sz="2400" dirty="0">
                    <a:latin typeface="微软雅黑" panose="020B0503020204020204" pitchFamily="34" charset="-122"/>
                    <a:ea typeface="微软雅黑" panose="020B0503020204020204" pitchFamily="34" charset="-122"/>
                  </a:rPr>
                  <a:t>χ</a:t>
                </a:r>
                <a:r>
                  <a:rPr lang="en-US" altLang="zh-CN" sz="2400" baseline="300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分布</a:t>
                </a:r>
              </a:p>
            </p:txBody>
          </p:sp>
        </mc:Choice>
        <mc:Fallback xmlns="">
          <p:sp>
            <p:nvSpPr>
              <p:cNvPr id="5" name="文本框 8"/>
              <p:cNvSpPr txBox="1">
                <a:spLocks noRot="1" noChangeAspect="1" noMove="1" noResize="1" noEditPoints="1" noAdjustHandles="1" noChangeArrowheads="1" noChangeShapeType="1" noTextEdit="1"/>
              </p:cNvSpPr>
              <p:nvPr/>
            </p:nvSpPr>
            <p:spPr bwMode="auto">
              <a:xfrm>
                <a:off x="3773196" y="1196752"/>
                <a:ext cx="5400600" cy="2321341"/>
              </a:xfrm>
              <a:prstGeom prst="rect">
                <a:avLst/>
              </a:prstGeom>
              <a:blipFill>
                <a:blip r:embed="rId4"/>
                <a:stretch>
                  <a:fillRect l="-1806" b="-2362"/>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2497410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2050"/>
                                        </p:tgtEl>
                                        <p:attrNameLst>
                                          <p:attrName>style.visibility</p:attrName>
                                        </p:attrNameLst>
                                      </p:cBhvr>
                                      <p:to>
                                        <p:strVal val="visible"/>
                                      </p:to>
                                    </p:set>
                                    <p:animEffect transition="in" filter="fade">
                                      <p:cBhvr>
                                        <p:cTn id="15"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a:spLocks noChangeArrowheads="1"/>
          </p:cNvSpPr>
          <p:nvPr/>
        </p:nvSpPr>
        <p:spPr bwMode="auto">
          <a:xfrm>
            <a:off x="684212" y="1484313"/>
            <a:ext cx="331172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latin typeface="微软雅黑" panose="020B0503020204020204" pitchFamily="34" charset="-122"/>
                <a:ea typeface="微软雅黑" panose="020B0503020204020204" pitchFamily="34" charset="-122"/>
              </a:rPr>
              <a:t>Friedman</a:t>
            </a:r>
            <a:r>
              <a:rPr lang="zh-CN" altLang="en-US" sz="3200" dirty="0">
                <a:latin typeface="微软雅黑" panose="020B0503020204020204" pitchFamily="34" charset="-122"/>
                <a:ea typeface="微软雅黑" panose="020B0503020204020204" pitchFamily="34" charset="-122"/>
              </a:rPr>
              <a:t>检验</a:t>
            </a:r>
          </a:p>
        </p:txBody>
      </p:sp>
      <p:sp>
        <p:nvSpPr>
          <p:cNvPr id="7" name="文本框 8"/>
          <p:cNvSpPr txBox="1">
            <a:spLocks noChangeArrowheads="1"/>
          </p:cNvSpPr>
          <p:nvPr/>
        </p:nvSpPr>
        <p:spPr bwMode="auto">
          <a:xfrm>
            <a:off x="1115616" y="3140968"/>
            <a:ext cx="727821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针对</a:t>
            </a:r>
            <a:r>
              <a:rPr lang="zh-CN" altLang="en-US" sz="2400" b="1" dirty="0">
                <a:latin typeface="微软雅黑" panose="020B0503020204020204" pitchFamily="34" charset="-122"/>
                <a:ea typeface="微软雅黑" panose="020B0503020204020204" pitchFamily="34" charset="-122"/>
              </a:rPr>
              <a:t>多</a:t>
            </a:r>
            <a:r>
              <a:rPr lang="zh-CN" altLang="en-US" sz="2400" dirty="0">
                <a:latin typeface="微软雅黑" panose="020B0503020204020204" pitchFamily="34" charset="-122"/>
                <a:ea typeface="微软雅黑" panose="020B0503020204020204" pitchFamily="34" charset="-122"/>
              </a:rPr>
              <a:t>个学习器</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基于</a:t>
            </a:r>
            <a:r>
              <a:rPr lang="zh-CN" altLang="en-US" sz="2400" b="1" dirty="0">
                <a:latin typeface="微软雅黑" panose="020B0503020204020204" pitchFamily="34" charset="-122"/>
                <a:ea typeface="微软雅黑" panose="020B0503020204020204" pitchFamily="34" charset="-122"/>
              </a:rPr>
              <a:t>排序</a:t>
            </a:r>
            <a:r>
              <a:rPr lang="zh-CN" altLang="en-US" sz="2400" dirty="0">
                <a:latin typeface="微软雅黑" panose="020B0503020204020204" pitchFamily="34" charset="-122"/>
                <a:ea typeface="微软雅黑" panose="020B0503020204020204" pitchFamily="34" charset="-122"/>
              </a:rPr>
              <a:t>直接比较学习器性能</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假设多个学习器性能相同并进行检验</a:t>
            </a:r>
          </a:p>
        </p:txBody>
      </p:sp>
    </p:spTree>
    <p:extLst>
      <p:ext uri="{BB962C8B-B14F-4D97-AF65-F5344CB8AC3E}">
        <p14:creationId xmlns:p14="http://schemas.microsoft.com/office/powerpoint/2010/main" val="24213582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8"/>
          <p:cNvSpPr txBox="1">
            <a:spLocks noChangeArrowheads="1"/>
          </p:cNvSpPr>
          <p:nvPr/>
        </p:nvSpPr>
        <p:spPr bwMode="auto">
          <a:xfrm>
            <a:off x="1500899" y="4725144"/>
            <a:ext cx="6120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rPr>
              <a:t>N</a:t>
            </a:r>
            <a:r>
              <a:rPr lang="zh-CN" altLang="en-US" sz="2400" dirty="0">
                <a:latin typeface="微软雅黑" panose="020B0503020204020204" pitchFamily="34" charset="-122"/>
                <a:ea typeface="微软雅黑" panose="020B0503020204020204" pitchFamily="34" charset="-122"/>
              </a:rPr>
              <a:t>个数据集，</a:t>
            </a:r>
            <a:r>
              <a:rPr lang="en-US" altLang="zh-CN" sz="2400" dirty="0">
                <a:latin typeface="微软雅黑" panose="020B0503020204020204" pitchFamily="34" charset="-122"/>
                <a:ea typeface="微软雅黑" panose="020B0503020204020204" pitchFamily="34" charset="-122"/>
              </a:rPr>
              <a:t>k</a:t>
            </a:r>
            <a:r>
              <a:rPr lang="zh-CN" altLang="en-US" sz="2400" dirty="0">
                <a:latin typeface="微软雅黑" panose="020B0503020204020204" pitchFamily="34" charset="-122"/>
                <a:ea typeface="微软雅黑" panose="020B0503020204020204" pitchFamily="34" charset="-122"/>
              </a:rPr>
              <a:t>个学习器</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每个数据集上给出</a:t>
            </a:r>
            <a:r>
              <a:rPr lang="en-US" altLang="zh-CN" sz="2400" dirty="0">
                <a:latin typeface="微软雅黑" panose="020B0503020204020204" pitchFamily="34" charset="-122"/>
                <a:ea typeface="微软雅黑" panose="020B0503020204020204" pitchFamily="34" charset="-122"/>
              </a:rPr>
              <a:t>k</a:t>
            </a:r>
            <a:r>
              <a:rPr lang="zh-CN" altLang="en-US" sz="2400" dirty="0">
                <a:latin typeface="微软雅黑" panose="020B0503020204020204" pitchFamily="34" charset="-122"/>
                <a:ea typeface="微软雅黑" panose="020B0503020204020204" pitchFamily="34" charset="-122"/>
              </a:rPr>
              <a:t>个性能排序</a:t>
            </a:r>
          </a:p>
        </p:txBody>
      </p:sp>
      <p:graphicFrame>
        <p:nvGraphicFramePr>
          <p:cNvPr id="8" name="表格 7"/>
          <p:cNvGraphicFramePr>
            <a:graphicFrameLocks noGrp="1"/>
          </p:cNvGraphicFramePr>
          <p:nvPr>
            <p:extLst/>
          </p:nvPr>
        </p:nvGraphicFramePr>
        <p:xfrm>
          <a:off x="1512000" y="1412776"/>
          <a:ext cx="6120000" cy="2880003"/>
        </p:xfrm>
        <a:graphic>
          <a:graphicData uri="http://schemas.openxmlformats.org/drawingml/2006/table">
            <a:tbl>
              <a:tblPr firstRow="1" bandRow="1">
                <a:tableStyleId>{2D5ABB26-0587-4C30-8999-92F81FD0307C}</a:tableStyleId>
              </a:tblPr>
              <a:tblGrid>
                <a:gridCol w="1020000">
                  <a:extLst>
                    <a:ext uri="{9D8B030D-6E8A-4147-A177-3AD203B41FA5}">
                      <a16:colId xmlns:a16="http://schemas.microsoft.com/office/drawing/2014/main" val="988512419"/>
                    </a:ext>
                  </a:extLst>
                </a:gridCol>
                <a:gridCol w="1020000">
                  <a:extLst>
                    <a:ext uri="{9D8B030D-6E8A-4147-A177-3AD203B41FA5}">
                      <a16:colId xmlns:a16="http://schemas.microsoft.com/office/drawing/2014/main" val="1357548569"/>
                    </a:ext>
                  </a:extLst>
                </a:gridCol>
                <a:gridCol w="1020000">
                  <a:extLst>
                    <a:ext uri="{9D8B030D-6E8A-4147-A177-3AD203B41FA5}">
                      <a16:colId xmlns:a16="http://schemas.microsoft.com/office/drawing/2014/main" val="492060125"/>
                    </a:ext>
                  </a:extLst>
                </a:gridCol>
                <a:gridCol w="1020000">
                  <a:extLst>
                    <a:ext uri="{9D8B030D-6E8A-4147-A177-3AD203B41FA5}">
                      <a16:colId xmlns:a16="http://schemas.microsoft.com/office/drawing/2014/main" val="762293937"/>
                    </a:ext>
                  </a:extLst>
                </a:gridCol>
                <a:gridCol w="1020000">
                  <a:extLst>
                    <a:ext uri="{9D8B030D-6E8A-4147-A177-3AD203B41FA5}">
                      <a16:colId xmlns:a16="http://schemas.microsoft.com/office/drawing/2014/main" val="1127311960"/>
                    </a:ext>
                  </a:extLst>
                </a:gridCol>
                <a:gridCol w="1020000">
                  <a:extLst>
                    <a:ext uri="{9D8B030D-6E8A-4147-A177-3AD203B41FA5}">
                      <a16:colId xmlns:a16="http://schemas.microsoft.com/office/drawing/2014/main" val="4078880760"/>
                    </a:ext>
                  </a:extLst>
                </a:gridCol>
              </a:tblGrid>
              <a:tr h="411429">
                <a:tc rowSpan="2" gridSpan="2">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tcPr>
                </a:tc>
                <a:tc rowSpan="2"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4">
                  <a:txBody>
                    <a:bodyPr/>
                    <a:lstStyle/>
                    <a:p>
                      <a:pPr algn="ctr"/>
                      <a:r>
                        <a:rPr lang="zh-CN" altLang="en-US" sz="2000" dirty="0">
                          <a:latin typeface="微软雅黑" panose="020B0503020204020204" pitchFamily="34" charset="-122"/>
                          <a:ea typeface="微软雅黑" panose="020B0503020204020204" pitchFamily="34" charset="-122"/>
                        </a:rPr>
                        <a:t>学习器</a:t>
                      </a:r>
                    </a:p>
                  </a:txBody>
                  <a:tcPr anchor="ctr">
                    <a:lnL w="12700"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34376851"/>
                  </a:ext>
                </a:extLst>
              </a:tr>
              <a:tr h="411429">
                <a:tc gridSpan="2" vMerge="1">
                  <a:txBody>
                    <a:bodyPr/>
                    <a:lstStyle/>
                    <a:p>
                      <a:endParaRPr lang="zh-CN" altLang="en-US"/>
                    </a:p>
                  </a:txBody>
                  <a:tcPr/>
                </a:tc>
                <a:tc hMerge="1" v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a</a:t>
                      </a: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b</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zh-CN" sz="20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k</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73866650"/>
                  </a:ext>
                </a:extLst>
              </a:tr>
              <a:tr h="411429">
                <a:tc rowSpan="4">
                  <a:txBody>
                    <a:bodyPr/>
                    <a:lstStyle/>
                    <a:p>
                      <a:pPr algn="ctr"/>
                      <a:r>
                        <a:rPr lang="zh-CN" altLang="en-US" sz="2000" dirty="0">
                          <a:latin typeface="微软雅黑" panose="020B0503020204020204" pitchFamily="34" charset="-122"/>
                          <a:ea typeface="微软雅黑" panose="020B0503020204020204" pitchFamily="34" charset="-122"/>
                        </a:rPr>
                        <a:t>数据集</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D</a:t>
                      </a:r>
                      <a:r>
                        <a:rPr lang="en-US" altLang="zh-CN" sz="2000" baseline="-25000" dirty="0">
                          <a:latin typeface="微软雅黑" panose="020B0503020204020204" pitchFamily="34" charset="-122"/>
                          <a:ea typeface="微软雅黑" panose="020B0503020204020204" pitchFamily="34" charset="-122"/>
                        </a:rPr>
                        <a:t>1</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a1</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b1</a:t>
                      </a:r>
                      <a:endParaRPr lang="zh-CN" altLang="en-US" sz="2000" baseline="-25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tcP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k1</a:t>
                      </a:r>
                      <a:endParaRPr lang="zh-CN" altLang="en-US" sz="2000" b="1" baseline="-25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970928808"/>
                  </a:ext>
                </a:extLst>
              </a:tr>
              <a:tr h="411429">
                <a:tc vMerge="1">
                  <a:txBody>
                    <a:bodyPr/>
                    <a:lstStyle/>
                    <a:p>
                      <a:pPr algn="ctr"/>
                      <a:endParaRPr lang="zh-CN" altLang="en-US" sz="2000" baseline="-25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altLang="zh-CN" sz="2000" dirty="0">
                          <a:latin typeface="微软雅黑" panose="020B0503020204020204" pitchFamily="34" charset="-122"/>
                          <a:ea typeface="微软雅黑" panose="020B0503020204020204" pitchFamily="34" charset="-122"/>
                        </a:rPr>
                        <a:t>D</a:t>
                      </a:r>
                      <a:r>
                        <a:rPr lang="en-US" altLang="zh-CN" sz="2000" baseline="-25000" dirty="0">
                          <a:latin typeface="微软雅黑" panose="020B0503020204020204" pitchFamily="34" charset="-122"/>
                          <a:ea typeface="微软雅黑" panose="020B0503020204020204" pitchFamily="34" charset="-122"/>
                        </a:rPr>
                        <a:t>2</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a2</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b2</a:t>
                      </a:r>
                      <a:endParaRPr lang="zh-CN" altLang="en-US" sz="2000" baseline="-25000" dirty="0">
                        <a:latin typeface="微软雅黑" panose="020B0503020204020204" pitchFamily="34" charset="-122"/>
                        <a:ea typeface="微软雅黑" panose="020B0503020204020204" pitchFamily="34" charset="-122"/>
                      </a:endParaRPr>
                    </a:p>
                  </a:txBody>
                  <a:tcPr anchor="ct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k2</a:t>
                      </a:r>
                      <a:endParaRPr lang="zh-CN" altLang="en-US" sz="2000" b="1" baseline="-25000" dirty="0">
                        <a:latin typeface="微软雅黑" panose="020B0503020204020204" pitchFamily="34" charset="-122"/>
                        <a:ea typeface="微软雅黑" panose="020B0503020204020204" pitchFamily="34" charset="-122"/>
                      </a:endParaRPr>
                    </a:p>
                  </a:txBody>
                  <a:tcPr anchor="ctr"/>
                </a:tc>
                <a:extLst>
                  <a:ext uri="{0D108BD9-81ED-4DB2-BD59-A6C34878D82A}">
                    <a16:rowId xmlns:a16="http://schemas.microsoft.com/office/drawing/2014/main" val="2906282409"/>
                  </a:ext>
                </a:extLst>
              </a:tr>
              <a:tr h="411429">
                <a:tc v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a:txBody>
                  <a:tcPr anchor="ct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a:txBody>
                  <a:tcPr anchor="ctr"/>
                </a:tc>
                <a:extLst>
                  <a:ext uri="{0D108BD9-81ED-4DB2-BD59-A6C34878D82A}">
                    <a16:rowId xmlns:a16="http://schemas.microsoft.com/office/drawing/2014/main" val="3185320269"/>
                  </a:ext>
                </a:extLst>
              </a:tr>
              <a:tr h="411429">
                <a:tc vMerge="1">
                  <a:txBody>
                    <a:bodyPr/>
                    <a:lstStyle/>
                    <a:p>
                      <a:pPr algn="ctr"/>
                      <a:endParaRPr lang="zh-CN" altLang="en-US" sz="2000" baseline="-25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D</a:t>
                      </a:r>
                      <a:r>
                        <a:rPr lang="en-US" altLang="zh-CN" sz="2000" baseline="-25000" dirty="0">
                          <a:latin typeface="微软雅黑" panose="020B0503020204020204" pitchFamily="34" charset="-122"/>
                          <a:ea typeface="微软雅黑" panose="020B0503020204020204" pitchFamily="34" charset="-122"/>
                        </a:rPr>
                        <a:t>N</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aN</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bN</a:t>
                      </a:r>
                      <a:endParaRPr lang="zh-CN" altLang="en-US" sz="2000" baseline="-25000" dirty="0">
                        <a:latin typeface="微软雅黑" panose="020B0503020204020204" pitchFamily="34" charset="-122"/>
                        <a:ea typeface="微软雅黑" panose="020B0503020204020204" pitchFamily="34" charset="-122"/>
                      </a:endParaRPr>
                    </a:p>
                  </a:txBody>
                  <a:tcPr anchor="ctr">
                    <a:lnB w="12700" cap="flat" cmpd="sng" algn="ctr">
                      <a:solidFill>
                        <a:schemeClr val="tx1"/>
                      </a:solidFill>
                      <a:prstDash val="solid"/>
                      <a:round/>
                      <a:headEnd type="none" w="med" len="med"/>
                      <a:tailEnd type="none" w="med" len="med"/>
                    </a:lnB>
                  </a:tcP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kN</a:t>
                      </a:r>
                      <a:endParaRPr lang="zh-CN" altLang="en-US" sz="2000" b="1" baseline="-25000" dirty="0">
                        <a:latin typeface="微软雅黑" panose="020B0503020204020204" pitchFamily="34" charset="-122"/>
                        <a:ea typeface="微软雅黑" panose="020B0503020204020204" pitchFamily="34" charset="-122"/>
                      </a:endParaRPr>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25407271"/>
                  </a:ext>
                </a:extLst>
              </a:tr>
              <a:tr h="411429">
                <a:tc gridSpan="2">
                  <a:txBody>
                    <a:bodyPr/>
                    <a:lstStyle/>
                    <a:p>
                      <a:pPr algn="ctr"/>
                      <a:r>
                        <a:rPr lang="zh-CN" altLang="en-US" sz="2000" dirty="0">
                          <a:latin typeface="微软雅黑" panose="020B0503020204020204" pitchFamily="34" charset="-122"/>
                          <a:ea typeface="微软雅黑" panose="020B0503020204020204" pitchFamily="34" charset="-122"/>
                        </a:rPr>
                        <a:t>平均序值</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1</a:t>
                      </a: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US" altLang="zh-CN" sz="2000" baseline="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2</a:t>
                      </a:r>
                      <a:endParaRPr lang="zh-CN" altLang="en-US" sz="2000" baseline="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k</a:t>
                      </a:r>
                      <a:endParaRPr lang="zh-CN" altLang="en-US" sz="2000" baseline="-25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9096645"/>
                  </a:ext>
                </a:extLst>
              </a:tr>
            </a:tbl>
          </a:graphicData>
        </a:graphic>
      </p:graphicFrame>
    </p:spTree>
    <p:extLst>
      <p:ext uri="{BB962C8B-B14F-4D97-AF65-F5344CB8AC3E}">
        <p14:creationId xmlns:p14="http://schemas.microsoft.com/office/powerpoint/2010/main" val="407294029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nvPr>
        </p:nvGraphicFramePr>
        <p:xfrm>
          <a:off x="1512000" y="1412776"/>
          <a:ext cx="6120000" cy="2880003"/>
        </p:xfrm>
        <a:graphic>
          <a:graphicData uri="http://schemas.openxmlformats.org/drawingml/2006/table">
            <a:tbl>
              <a:tblPr firstRow="1" bandRow="1">
                <a:tableStyleId>{2D5ABB26-0587-4C30-8999-92F81FD0307C}</a:tableStyleId>
              </a:tblPr>
              <a:tblGrid>
                <a:gridCol w="1020000">
                  <a:extLst>
                    <a:ext uri="{9D8B030D-6E8A-4147-A177-3AD203B41FA5}">
                      <a16:colId xmlns:a16="http://schemas.microsoft.com/office/drawing/2014/main" val="988512419"/>
                    </a:ext>
                  </a:extLst>
                </a:gridCol>
                <a:gridCol w="1020000">
                  <a:extLst>
                    <a:ext uri="{9D8B030D-6E8A-4147-A177-3AD203B41FA5}">
                      <a16:colId xmlns:a16="http://schemas.microsoft.com/office/drawing/2014/main" val="1357548569"/>
                    </a:ext>
                  </a:extLst>
                </a:gridCol>
                <a:gridCol w="1020000">
                  <a:extLst>
                    <a:ext uri="{9D8B030D-6E8A-4147-A177-3AD203B41FA5}">
                      <a16:colId xmlns:a16="http://schemas.microsoft.com/office/drawing/2014/main" val="492060125"/>
                    </a:ext>
                  </a:extLst>
                </a:gridCol>
                <a:gridCol w="1020000">
                  <a:extLst>
                    <a:ext uri="{9D8B030D-6E8A-4147-A177-3AD203B41FA5}">
                      <a16:colId xmlns:a16="http://schemas.microsoft.com/office/drawing/2014/main" val="762293937"/>
                    </a:ext>
                  </a:extLst>
                </a:gridCol>
                <a:gridCol w="1020000">
                  <a:extLst>
                    <a:ext uri="{9D8B030D-6E8A-4147-A177-3AD203B41FA5}">
                      <a16:colId xmlns:a16="http://schemas.microsoft.com/office/drawing/2014/main" val="1127311960"/>
                    </a:ext>
                  </a:extLst>
                </a:gridCol>
                <a:gridCol w="1020000">
                  <a:extLst>
                    <a:ext uri="{9D8B030D-6E8A-4147-A177-3AD203B41FA5}">
                      <a16:colId xmlns:a16="http://schemas.microsoft.com/office/drawing/2014/main" val="4078880760"/>
                    </a:ext>
                  </a:extLst>
                </a:gridCol>
              </a:tblGrid>
              <a:tr h="411429">
                <a:tc rowSpan="2" gridSpan="2">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tcPr>
                </a:tc>
                <a:tc rowSpan="2"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4">
                  <a:txBody>
                    <a:bodyPr/>
                    <a:lstStyle/>
                    <a:p>
                      <a:pPr algn="ctr"/>
                      <a:r>
                        <a:rPr lang="zh-CN" altLang="en-US" sz="2000" dirty="0">
                          <a:latin typeface="微软雅黑" panose="020B0503020204020204" pitchFamily="34" charset="-122"/>
                          <a:ea typeface="微软雅黑" panose="020B0503020204020204" pitchFamily="34" charset="-122"/>
                        </a:rPr>
                        <a:t>学习器</a:t>
                      </a:r>
                    </a:p>
                  </a:txBody>
                  <a:tcPr anchor="ctr">
                    <a:lnL w="12700"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34376851"/>
                  </a:ext>
                </a:extLst>
              </a:tr>
              <a:tr h="411429">
                <a:tc gridSpan="2" vMerge="1">
                  <a:txBody>
                    <a:bodyPr/>
                    <a:lstStyle/>
                    <a:p>
                      <a:endParaRPr lang="zh-CN" altLang="en-US"/>
                    </a:p>
                  </a:txBody>
                  <a:tcPr/>
                </a:tc>
                <a:tc hMerge="1" v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a</a:t>
                      </a: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b</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zh-CN" sz="20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k</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73866650"/>
                  </a:ext>
                </a:extLst>
              </a:tr>
              <a:tr h="411429">
                <a:tc rowSpan="4">
                  <a:txBody>
                    <a:bodyPr/>
                    <a:lstStyle/>
                    <a:p>
                      <a:pPr algn="ctr"/>
                      <a:r>
                        <a:rPr lang="zh-CN" altLang="en-US" sz="2000" dirty="0">
                          <a:latin typeface="微软雅黑" panose="020B0503020204020204" pitchFamily="34" charset="-122"/>
                          <a:ea typeface="微软雅黑" panose="020B0503020204020204" pitchFamily="34" charset="-122"/>
                        </a:rPr>
                        <a:t>数据集</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D</a:t>
                      </a:r>
                      <a:r>
                        <a:rPr lang="en-US" altLang="zh-CN" sz="2000" baseline="-25000" dirty="0">
                          <a:latin typeface="微软雅黑" panose="020B0503020204020204" pitchFamily="34" charset="-122"/>
                          <a:ea typeface="微软雅黑" panose="020B0503020204020204" pitchFamily="34" charset="-122"/>
                        </a:rPr>
                        <a:t>1</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a1</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b1</a:t>
                      </a:r>
                      <a:endParaRPr lang="zh-CN" altLang="en-US" sz="2000" baseline="-25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tcP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k1</a:t>
                      </a:r>
                      <a:endParaRPr lang="zh-CN" altLang="en-US" sz="2000" b="1" baseline="-25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970928808"/>
                  </a:ext>
                </a:extLst>
              </a:tr>
              <a:tr h="411429">
                <a:tc vMerge="1">
                  <a:txBody>
                    <a:bodyPr/>
                    <a:lstStyle/>
                    <a:p>
                      <a:pPr algn="ctr"/>
                      <a:endParaRPr lang="zh-CN" altLang="en-US" sz="2000" baseline="-25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altLang="zh-CN" sz="2000" dirty="0">
                          <a:latin typeface="微软雅黑" panose="020B0503020204020204" pitchFamily="34" charset="-122"/>
                          <a:ea typeface="微软雅黑" panose="020B0503020204020204" pitchFamily="34" charset="-122"/>
                        </a:rPr>
                        <a:t>D</a:t>
                      </a:r>
                      <a:r>
                        <a:rPr lang="en-US" altLang="zh-CN" sz="2000" baseline="-25000" dirty="0">
                          <a:latin typeface="微软雅黑" panose="020B0503020204020204" pitchFamily="34" charset="-122"/>
                          <a:ea typeface="微软雅黑" panose="020B0503020204020204" pitchFamily="34" charset="-122"/>
                        </a:rPr>
                        <a:t>2</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a2</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b2</a:t>
                      </a:r>
                      <a:endParaRPr lang="zh-CN" altLang="en-US" sz="2000" baseline="-25000" dirty="0">
                        <a:latin typeface="微软雅黑" panose="020B0503020204020204" pitchFamily="34" charset="-122"/>
                        <a:ea typeface="微软雅黑" panose="020B0503020204020204" pitchFamily="34" charset="-122"/>
                      </a:endParaRPr>
                    </a:p>
                  </a:txBody>
                  <a:tcPr anchor="ct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k2</a:t>
                      </a:r>
                      <a:endParaRPr lang="zh-CN" altLang="en-US" sz="2000" b="1" baseline="-25000" dirty="0">
                        <a:latin typeface="微软雅黑" panose="020B0503020204020204" pitchFamily="34" charset="-122"/>
                        <a:ea typeface="微软雅黑" panose="020B0503020204020204" pitchFamily="34" charset="-122"/>
                      </a:endParaRPr>
                    </a:p>
                  </a:txBody>
                  <a:tcPr anchor="ctr"/>
                </a:tc>
                <a:extLst>
                  <a:ext uri="{0D108BD9-81ED-4DB2-BD59-A6C34878D82A}">
                    <a16:rowId xmlns:a16="http://schemas.microsoft.com/office/drawing/2014/main" val="2906282409"/>
                  </a:ext>
                </a:extLst>
              </a:tr>
              <a:tr h="411429">
                <a:tc v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a:txBody>
                  <a:tcPr anchor="ct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a:txBody>
                  <a:tcPr anchor="ctr"/>
                </a:tc>
                <a:extLst>
                  <a:ext uri="{0D108BD9-81ED-4DB2-BD59-A6C34878D82A}">
                    <a16:rowId xmlns:a16="http://schemas.microsoft.com/office/drawing/2014/main" val="3185320269"/>
                  </a:ext>
                </a:extLst>
              </a:tr>
              <a:tr h="411429">
                <a:tc vMerge="1">
                  <a:txBody>
                    <a:bodyPr/>
                    <a:lstStyle/>
                    <a:p>
                      <a:pPr algn="ctr"/>
                      <a:endParaRPr lang="zh-CN" altLang="en-US" sz="2000" baseline="-25000" dirty="0">
                        <a:latin typeface="微软雅黑" panose="020B0503020204020204" pitchFamily="34" charset="-122"/>
                        <a:ea typeface="微软雅黑" panose="020B0503020204020204" pitchFamily="34" charset="-122"/>
                      </a:endParaRP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D</a:t>
                      </a:r>
                      <a:r>
                        <a:rPr lang="en-US" altLang="zh-CN" sz="2000" baseline="-25000" dirty="0">
                          <a:latin typeface="微软雅黑" panose="020B0503020204020204" pitchFamily="34" charset="-122"/>
                          <a:ea typeface="微软雅黑" panose="020B0503020204020204" pitchFamily="34" charset="-122"/>
                        </a:rPr>
                        <a:t>N</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aN</a:t>
                      </a:r>
                      <a:endParaRPr lang="zh-CN" altLang="en-US" sz="2000" baseline="-25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bN</a:t>
                      </a:r>
                      <a:endParaRPr lang="zh-CN" altLang="en-US" sz="2000" baseline="-25000" dirty="0">
                        <a:latin typeface="微软雅黑" panose="020B0503020204020204" pitchFamily="34" charset="-122"/>
                        <a:ea typeface="微软雅黑" panose="020B0503020204020204" pitchFamily="34" charset="-122"/>
                      </a:endParaRPr>
                    </a:p>
                  </a:txBody>
                  <a:tcPr anchor="ctr">
                    <a:lnB w="12700" cap="flat" cmpd="sng" algn="ctr">
                      <a:solidFill>
                        <a:schemeClr val="tx1"/>
                      </a:solidFill>
                      <a:prstDash val="solid"/>
                      <a:round/>
                      <a:headEnd type="none" w="med" len="med"/>
                      <a:tailEnd type="none" w="med" len="med"/>
                    </a:lnB>
                  </a:tcP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kN</a:t>
                      </a:r>
                      <a:endParaRPr lang="zh-CN" altLang="en-US" sz="2000" b="1" baseline="-25000" dirty="0">
                        <a:latin typeface="微软雅黑" panose="020B0503020204020204" pitchFamily="34" charset="-122"/>
                        <a:ea typeface="微软雅黑" panose="020B0503020204020204" pitchFamily="34" charset="-122"/>
                      </a:endParaRPr>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25407271"/>
                  </a:ext>
                </a:extLst>
              </a:tr>
              <a:tr h="411429">
                <a:tc gridSpan="2">
                  <a:txBody>
                    <a:bodyPr/>
                    <a:lstStyle/>
                    <a:p>
                      <a:pPr algn="ctr"/>
                      <a:r>
                        <a:rPr lang="zh-CN" altLang="en-US" sz="2000" dirty="0">
                          <a:latin typeface="微软雅黑" panose="020B0503020204020204" pitchFamily="34" charset="-122"/>
                          <a:ea typeface="微软雅黑" panose="020B0503020204020204" pitchFamily="34" charset="-122"/>
                        </a:rPr>
                        <a:t>平均序值</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hMerge="1">
                  <a:txBody>
                    <a:bodyPr/>
                    <a:lstStyle/>
                    <a:p>
                      <a:pPr algn="ct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1</a:t>
                      </a:r>
                      <a:endParaRPr lang="zh-CN" altLang="en-US" sz="2000" dirty="0">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US" altLang="zh-CN" sz="2000" baseline="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2</a:t>
                      </a:r>
                      <a:endParaRPr lang="zh-CN" altLang="en-US" sz="2000" baseline="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t>
                      </a:r>
                      <a:endParaRPr lang="zh-CN" altLang="en-US" sz="2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k</a:t>
                      </a:r>
                      <a:endParaRPr lang="zh-CN" altLang="en-US" sz="2000" baseline="-25000" dirty="0">
                        <a:latin typeface="微软雅黑" panose="020B0503020204020204" pitchFamily="34" charset="-122"/>
                        <a:ea typeface="微软雅黑" panose="020B0503020204020204" pitchFamily="34" charset="-122"/>
                      </a:endParaRPr>
                    </a:p>
                  </a:txBody>
                  <a:tcPr anchor="ct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9096645"/>
                  </a:ext>
                </a:extLst>
              </a:tr>
            </a:tbl>
          </a:graphicData>
        </a:graphic>
      </p:graphicFrame>
      <mc:AlternateContent xmlns:mc="http://schemas.openxmlformats.org/markup-compatibility/2006" xmlns:a14="http://schemas.microsoft.com/office/drawing/2010/main">
        <mc:Choice Requires="a14">
          <p:sp>
            <p:nvSpPr>
              <p:cNvPr id="5" name="文本框 8"/>
              <p:cNvSpPr txBox="1">
                <a:spLocks noChangeArrowheads="1"/>
              </p:cNvSpPr>
              <p:nvPr/>
            </p:nvSpPr>
            <p:spPr bwMode="auto">
              <a:xfrm>
                <a:off x="899592" y="4509120"/>
                <a:ext cx="7344816" cy="1507464"/>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en-US" altLang="zh-CN" sz="2400" dirty="0" err="1">
                    <a:latin typeface="微软雅黑" panose="020B0503020204020204" pitchFamily="34" charset="-122"/>
                    <a:ea typeface="微软雅黑" panose="020B0503020204020204" pitchFamily="34" charset="-122"/>
                  </a:rPr>
                  <a:t>r</a:t>
                </a:r>
                <a:r>
                  <a:rPr lang="en-US" altLang="zh-CN" sz="2400" baseline="-25000" dirty="0" err="1">
                    <a:latin typeface="微软雅黑" panose="020B0503020204020204" pitchFamily="34" charset="-122"/>
                    <a:ea typeface="微软雅黑" panose="020B0503020204020204" pitchFamily="34" charset="-122"/>
                  </a:rPr>
                  <a:t>i</a:t>
                </a:r>
                <a:r>
                  <a:rPr lang="zh-CN" altLang="en-US" sz="2400" dirty="0">
                    <a:latin typeface="微软雅黑" panose="020B0503020204020204" pitchFamily="34" charset="-122"/>
                    <a:ea typeface="微软雅黑" panose="020B0503020204020204" pitchFamily="34" charset="-122"/>
                  </a:rPr>
                  <a:t>的均值为 </a:t>
                </a:r>
                <a14:m>
                  <m:oMath xmlns:m="http://schemas.openxmlformats.org/officeDocument/2006/math">
                    <m:r>
                      <m:rPr>
                        <m:sty m:val="p"/>
                      </m:rPr>
                      <a:rPr lang="el-GR" altLang="zh-CN" sz="2400" i="1" smtClean="0">
                        <a:latin typeface="Cambria Math" panose="02040503050406030204" pitchFamily="18" charset="0"/>
                        <a:ea typeface="Cambria Math" panose="02040503050406030204" pitchFamily="18" charset="0"/>
                      </a:rPr>
                      <m:t>μ</m:t>
                    </m:r>
                    <m:r>
                      <a:rPr lang="en-US" altLang="zh-CN" sz="2400" i="1">
                        <a:latin typeface="Cambria Math" panose="02040503050406030204" pitchFamily="18" charset="0"/>
                        <a:ea typeface="Cambria Math" panose="02040503050406030204" pitchFamily="18" charset="0"/>
                      </a:rPr>
                      <m:t>=</m:t>
                    </m:r>
                    <m:f>
                      <m:fPr>
                        <m:ctrlPr>
                          <a:rPr lang="en-US" altLang="zh-CN" sz="2400" i="1" smtClean="0">
                            <a:latin typeface="Cambria Math" panose="02040503050406030204" pitchFamily="18" charset="0"/>
                            <a:ea typeface="微软雅黑" panose="020B0503020204020204" pitchFamily="34" charset="-122"/>
                          </a:rPr>
                        </m:ctrlPr>
                      </m:fPr>
                      <m:num>
                        <m:r>
                          <a:rPr lang="en-US" altLang="zh-CN" sz="2400" b="0" i="1" smtClean="0">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+1</m:t>
                        </m:r>
                      </m:num>
                      <m:den>
                        <m:r>
                          <a:rPr lang="en-US" altLang="zh-CN" sz="2400" b="0" i="1" smtClean="0">
                            <a:latin typeface="Cambria Math" panose="02040503050406030204" pitchFamily="18" charset="0"/>
                            <a:ea typeface="微软雅黑" panose="020B0503020204020204" pitchFamily="34" charset="-122"/>
                          </a:rPr>
                          <m:t>2</m:t>
                        </m:r>
                      </m:den>
                    </m:f>
                  </m:oMath>
                </a14:m>
                <a:r>
                  <a:rPr lang="zh-CN" altLang="en-US" sz="2400" dirty="0">
                    <a:latin typeface="微软雅黑" panose="020B0503020204020204" pitchFamily="34" charset="-122"/>
                    <a:ea typeface="微软雅黑" panose="020B0503020204020204" pitchFamily="34" charset="-122"/>
                  </a:rPr>
                  <a:t>，方差为 </a:t>
                </a:r>
                <a14:m>
                  <m:oMath xmlns:m="http://schemas.openxmlformats.org/officeDocument/2006/math">
                    <m:sSup>
                      <m:sSupPr>
                        <m:ctrlPr>
                          <a:rPr lang="en-US" altLang="zh-CN" sz="2400" i="1" smtClean="0">
                            <a:latin typeface="Cambria Math" panose="02040503050406030204" pitchFamily="18" charset="0"/>
                            <a:ea typeface="微软雅黑" panose="020B0503020204020204" pitchFamily="34" charset="-122"/>
                          </a:rPr>
                        </m:ctrlPr>
                      </m:sSupPr>
                      <m:e>
                        <m:r>
                          <a:rPr lang="zh-CN" altLang="en-US" sz="2400" i="1" smtClean="0">
                            <a:latin typeface="Cambria Math" panose="02040503050406030204" pitchFamily="18" charset="0"/>
                            <a:ea typeface="微软雅黑" panose="020B0503020204020204" pitchFamily="34" charset="-122"/>
                          </a:rPr>
                          <m:t>𝜎</m:t>
                        </m:r>
                      </m:e>
                      <m:sup>
                        <m:r>
                          <a:rPr lang="en-US" altLang="zh-CN" sz="2400" b="0" i="1" smtClean="0">
                            <a:latin typeface="Cambria Math" panose="02040503050406030204" pitchFamily="18" charset="0"/>
                            <a:ea typeface="微软雅黑" panose="020B0503020204020204" pitchFamily="34" charset="-122"/>
                          </a:rPr>
                          <m:t>2</m:t>
                        </m:r>
                      </m:sup>
                    </m:sSup>
                    <m:r>
                      <a:rPr lang="en-US" altLang="zh-CN" sz="2400" i="1">
                        <a:latin typeface="Cambria Math" panose="02040503050406030204" pitchFamily="18" charset="0"/>
                        <a:ea typeface="微软雅黑" panose="020B0503020204020204" pitchFamily="34" charset="-122"/>
                      </a:rPr>
                      <m:t>=</m:t>
                    </m:r>
                    <m:f>
                      <m:fPr>
                        <m:ctrlPr>
                          <a:rPr lang="en-US" altLang="zh-CN" sz="2400" i="1" smtClean="0">
                            <a:latin typeface="Cambria Math" panose="02040503050406030204" pitchFamily="18" charset="0"/>
                            <a:ea typeface="微软雅黑" panose="020B0503020204020204" pitchFamily="34" charset="-122"/>
                          </a:rPr>
                        </m:ctrlPr>
                      </m:fPr>
                      <m:num>
                        <m:sSup>
                          <m:sSupPr>
                            <m:ctrlPr>
                              <a:rPr lang="en-US" altLang="zh-CN" sz="2400" i="1" smtClean="0">
                                <a:latin typeface="Cambria Math" panose="02040503050406030204" pitchFamily="18" charset="0"/>
                                <a:ea typeface="微软雅黑" panose="020B0503020204020204" pitchFamily="34" charset="-122"/>
                              </a:rPr>
                            </m:ctrlPr>
                          </m:sSupPr>
                          <m:e>
                            <m:r>
                              <a:rPr lang="en-US" altLang="zh-CN" sz="2400" b="0" i="1" smtClean="0">
                                <a:latin typeface="Cambria Math" panose="02040503050406030204" pitchFamily="18" charset="0"/>
                                <a:ea typeface="微软雅黑" panose="020B0503020204020204" pitchFamily="34" charset="-122"/>
                              </a:rPr>
                              <m:t>𝑘</m:t>
                            </m:r>
                          </m:e>
                          <m:sup>
                            <m:r>
                              <a:rPr lang="en-US" altLang="zh-CN" sz="2400" b="0" i="1" smtClean="0">
                                <a:latin typeface="Cambria Math" panose="02040503050406030204" pitchFamily="18" charset="0"/>
                                <a:ea typeface="微软雅黑" panose="020B0503020204020204" pitchFamily="34" charset="-122"/>
                              </a:rPr>
                              <m:t>2</m:t>
                            </m:r>
                          </m:sup>
                        </m:sSup>
                        <m:r>
                          <a:rPr lang="en-US" altLang="zh-CN" sz="2400" b="0" i="1" smtClean="0">
                            <a:latin typeface="Cambria Math" panose="02040503050406030204" pitchFamily="18" charset="0"/>
                            <a:ea typeface="微软雅黑" panose="020B0503020204020204" pitchFamily="34" charset="-122"/>
                          </a:rPr>
                          <m:t>−1</m:t>
                        </m:r>
                      </m:num>
                      <m:den>
                        <m:r>
                          <a:rPr lang="en-US" altLang="zh-CN" sz="2400" b="0" i="1" smtClean="0">
                            <a:latin typeface="Cambria Math" panose="02040503050406030204" pitchFamily="18" charset="0"/>
                            <a:ea typeface="微软雅黑" panose="020B0503020204020204" pitchFamily="34" charset="-122"/>
                          </a:rPr>
                          <m:t>12</m:t>
                        </m:r>
                      </m:den>
                    </m:f>
                  </m:oMath>
                </a14:m>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rPr>
                  <a:t>H</a:t>
                </a:r>
                <a:r>
                  <a:rPr lang="en-US" altLang="zh-CN" sz="2400" baseline="-25000" dirty="0">
                    <a:latin typeface="微软雅黑" panose="020B0503020204020204" pitchFamily="34" charset="-122"/>
                    <a:ea typeface="微软雅黑" panose="020B0503020204020204" pitchFamily="34" charset="-122"/>
                  </a:rPr>
                  <a:t>0</a:t>
                </a:r>
                <a:r>
                  <a:rPr lang="zh-CN" altLang="en-US" sz="2400" dirty="0">
                    <a:latin typeface="微软雅黑" panose="020B0503020204020204" pitchFamily="34" charset="-122"/>
                    <a:ea typeface="微软雅黑" panose="020B0503020204020204" pitchFamily="34" charset="-122"/>
                  </a:rPr>
                  <a:t>：所有学习器性能相同，</a:t>
                </a:r>
                <a:r>
                  <a:rPr lang="en-US" altLang="zh-CN" sz="2400" dirty="0" err="1">
                    <a:latin typeface="微软雅黑" panose="020B0503020204020204" pitchFamily="34" charset="-122"/>
                    <a:ea typeface="微软雅黑" panose="020B0503020204020204" pitchFamily="34" charset="-122"/>
                  </a:rPr>
                  <a:t>ri</a:t>
                </a:r>
                <a:r>
                  <a:rPr lang="zh-CN" altLang="en-US" sz="2400" dirty="0">
                    <a:latin typeface="微软雅黑" panose="020B0503020204020204" pitchFamily="34" charset="-122"/>
                    <a:ea typeface="微软雅黑" panose="020B0503020204020204" pitchFamily="34" charset="-122"/>
                  </a:rPr>
                  <a:t>的分布没有显著差异</a:t>
                </a:r>
              </a:p>
            </p:txBody>
          </p:sp>
        </mc:Choice>
        <mc:Fallback xmlns="">
          <p:sp>
            <p:nvSpPr>
              <p:cNvPr id="5" name="文本框 8"/>
              <p:cNvSpPr txBox="1">
                <a:spLocks noRot="1" noChangeAspect="1" noMove="1" noResize="1" noEditPoints="1" noAdjustHandles="1" noChangeArrowheads="1" noChangeShapeType="1" noTextEdit="1"/>
              </p:cNvSpPr>
              <p:nvPr/>
            </p:nvSpPr>
            <p:spPr bwMode="auto">
              <a:xfrm>
                <a:off x="899592" y="4509120"/>
                <a:ext cx="7344816" cy="1507464"/>
              </a:xfrm>
              <a:prstGeom prst="rect">
                <a:avLst/>
              </a:prstGeom>
              <a:blipFill>
                <a:blip r:embed="rId3"/>
                <a:stretch>
                  <a:fillRect l="-1163" b="-4049"/>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21197793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文本框 8"/>
              <p:cNvSpPr txBox="1">
                <a:spLocks noChangeArrowheads="1"/>
              </p:cNvSpPr>
              <p:nvPr/>
            </p:nvSpPr>
            <p:spPr bwMode="auto">
              <a:xfrm>
                <a:off x="467544" y="2060848"/>
                <a:ext cx="8208912" cy="3041154"/>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rPr>
                  <a:t>r</a:t>
                </a:r>
                <a:r>
                  <a:rPr lang="en-US" altLang="zh-CN" sz="2400" baseline="-25000" dirty="0" err="1">
                    <a:latin typeface="微软雅黑" panose="020B0503020204020204" pitchFamily="34" charset="-122"/>
                    <a:ea typeface="微软雅黑" panose="020B0503020204020204" pitchFamily="34" charset="-122"/>
                  </a:rPr>
                  <a:t>i</a:t>
                </a:r>
                <a:r>
                  <a:rPr lang="zh-CN" altLang="en-US" sz="2400" dirty="0">
                    <a:latin typeface="微软雅黑" panose="020B0503020204020204" pitchFamily="34" charset="-122"/>
                    <a:ea typeface="微软雅黑" panose="020B0503020204020204" pitchFamily="34" charset="-122"/>
                  </a:rPr>
                  <a:t>的均值为 </a:t>
                </a:r>
                <a14:m>
                  <m:oMath xmlns:m="http://schemas.openxmlformats.org/officeDocument/2006/math">
                    <m:r>
                      <m:rPr>
                        <m:sty m:val="p"/>
                      </m:rPr>
                      <a:rPr lang="el-GR" altLang="zh-CN" sz="2400" i="1" smtClean="0">
                        <a:latin typeface="Cambria Math" panose="02040503050406030204" pitchFamily="18" charset="0"/>
                        <a:ea typeface="Cambria Math" panose="02040503050406030204" pitchFamily="18" charset="0"/>
                      </a:rPr>
                      <m:t>μ</m:t>
                    </m:r>
                    <m:r>
                      <a:rPr lang="en-US" altLang="zh-CN" sz="2400" i="1">
                        <a:latin typeface="Cambria Math" panose="02040503050406030204" pitchFamily="18" charset="0"/>
                        <a:ea typeface="Cambria Math" panose="02040503050406030204" pitchFamily="18" charset="0"/>
                      </a:rPr>
                      <m:t>=</m:t>
                    </m:r>
                    <m:f>
                      <m:fPr>
                        <m:ctrlPr>
                          <a:rPr lang="en-US" altLang="zh-CN" sz="2400" i="1" smtClean="0">
                            <a:latin typeface="Cambria Math" panose="02040503050406030204" pitchFamily="18" charset="0"/>
                            <a:ea typeface="微软雅黑" panose="020B0503020204020204" pitchFamily="34" charset="-122"/>
                          </a:rPr>
                        </m:ctrlPr>
                      </m:fPr>
                      <m:num>
                        <m:r>
                          <a:rPr lang="en-US" altLang="zh-CN" sz="2400" b="0" i="1" smtClean="0">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+1</m:t>
                        </m:r>
                      </m:num>
                      <m:den>
                        <m:r>
                          <a:rPr lang="en-US" altLang="zh-CN" sz="2400" b="0" i="1" smtClean="0">
                            <a:latin typeface="Cambria Math" panose="02040503050406030204" pitchFamily="18" charset="0"/>
                            <a:ea typeface="微软雅黑" panose="020B0503020204020204" pitchFamily="34" charset="-122"/>
                          </a:rPr>
                          <m:t>2</m:t>
                        </m:r>
                      </m:den>
                    </m:f>
                  </m:oMath>
                </a14:m>
                <a:r>
                  <a:rPr lang="zh-CN" altLang="en-US" sz="2400" dirty="0">
                    <a:latin typeface="微软雅黑" panose="020B0503020204020204" pitchFamily="34" charset="-122"/>
                    <a:ea typeface="微软雅黑" panose="020B0503020204020204" pitchFamily="34" charset="-122"/>
                  </a:rPr>
                  <a:t>，方差为 </a:t>
                </a:r>
                <a14:m>
                  <m:oMath xmlns:m="http://schemas.openxmlformats.org/officeDocument/2006/math">
                    <m:sSup>
                      <m:sSupPr>
                        <m:ctrlPr>
                          <a:rPr lang="en-US" altLang="zh-CN" sz="2400" i="1" smtClean="0">
                            <a:latin typeface="Cambria Math" panose="02040503050406030204" pitchFamily="18" charset="0"/>
                            <a:ea typeface="微软雅黑" panose="020B0503020204020204" pitchFamily="34" charset="-122"/>
                          </a:rPr>
                        </m:ctrlPr>
                      </m:sSupPr>
                      <m:e>
                        <m:r>
                          <a:rPr lang="zh-CN" altLang="en-US" sz="2400" i="1" smtClean="0">
                            <a:latin typeface="Cambria Math" panose="02040503050406030204" pitchFamily="18" charset="0"/>
                            <a:ea typeface="微软雅黑" panose="020B0503020204020204" pitchFamily="34" charset="-122"/>
                          </a:rPr>
                          <m:t>𝜎</m:t>
                        </m:r>
                      </m:e>
                      <m:sup>
                        <m:r>
                          <a:rPr lang="en-US" altLang="zh-CN" sz="2400" b="0" i="1" smtClean="0">
                            <a:latin typeface="Cambria Math" panose="02040503050406030204" pitchFamily="18" charset="0"/>
                            <a:ea typeface="微软雅黑" panose="020B0503020204020204" pitchFamily="34" charset="-122"/>
                          </a:rPr>
                          <m:t>2</m:t>
                        </m:r>
                      </m:sup>
                    </m:sSup>
                    <m:r>
                      <a:rPr lang="en-US" altLang="zh-CN" sz="2400" i="1">
                        <a:latin typeface="Cambria Math" panose="02040503050406030204" pitchFamily="18" charset="0"/>
                        <a:ea typeface="微软雅黑" panose="020B0503020204020204" pitchFamily="34" charset="-122"/>
                      </a:rPr>
                      <m:t>=</m:t>
                    </m:r>
                    <m:f>
                      <m:fPr>
                        <m:ctrlPr>
                          <a:rPr lang="en-US" altLang="zh-CN" sz="2400" i="1" smtClean="0">
                            <a:latin typeface="Cambria Math" panose="02040503050406030204" pitchFamily="18" charset="0"/>
                            <a:ea typeface="微软雅黑" panose="020B0503020204020204" pitchFamily="34" charset="-122"/>
                          </a:rPr>
                        </m:ctrlPr>
                      </m:fPr>
                      <m:num>
                        <m:sSup>
                          <m:sSupPr>
                            <m:ctrlPr>
                              <a:rPr lang="en-US" altLang="zh-CN" sz="2400" i="1" smtClean="0">
                                <a:latin typeface="Cambria Math" panose="02040503050406030204" pitchFamily="18" charset="0"/>
                                <a:ea typeface="微软雅黑" panose="020B0503020204020204" pitchFamily="34" charset="-122"/>
                              </a:rPr>
                            </m:ctrlPr>
                          </m:sSupPr>
                          <m:e>
                            <m:r>
                              <a:rPr lang="en-US" altLang="zh-CN" sz="2400" b="0" i="1" smtClean="0">
                                <a:latin typeface="Cambria Math" panose="02040503050406030204" pitchFamily="18" charset="0"/>
                                <a:ea typeface="微软雅黑" panose="020B0503020204020204" pitchFamily="34" charset="-122"/>
                              </a:rPr>
                              <m:t>𝑘</m:t>
                            </m:r>
                          </m:e>
                          <m:sup>
                            <m:r>
                              <a:rPr lang="en-US" altLang="zh-CN" sz="2400" b="0" i="1" smtClean="0">
                                <a:latin typeface="Cambria Math" panose="02040503050406030204" pitchFamily="18" charset="0"/>
                                <a:ea typeface="微软雅黑" panose="020B0503020204020204" pitchFamily="34" charset="-122"/>
                              </a:rPr>
                              <m:t>2</m:t>
                            </m:r>
                          </m:sup>
                        </m:sSup>
                        <m:r>
                          <a:rPr lang="en-US" altLang="zh-CN" sz="2400" b="0" i="1" smtClean="0">
                            <a:latin typeface="Cambria Math" panose="02040503050406030204" pitchFamily="18" charset="0"/>
                            <a:ea typeface="微软雅黑" panose="020B0503020204020204" pitchFamily="34" charset="-122"/>
                          </a:rPr>
                          <m:t>−1</m:t>
                        </m:r>
                      </m:num>
                      <m:den>
                        <m:r>
                          <a:rPr lang="en-US" altLang="zh-CN" sz="2400" b="0" i="1" smtClean="0">
                            <a:latin typeface="Cambria Math" panose="02040503050406030204" pitchFamily="18" charset="0"/>
                            <a:ea typeface="微软雅黑" panose="020B0503020204020204" pitchFamily="34" charset="-122"/>
                          </a:rPr>
                          <m:t>12</m:t>
                        </m:r>
                      </m:den>
                    </m:f>
                  </m:oMath>
                </a14:m>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变量</a:t>
                </a:r>
                <a14:m>
                  <m:oMath xmlns:m="http://schemas.openxmlformats.org/officeDocument/2006/math">
                    <m:sSub>
                      <m:sSubPr>
                        <m:ctrlPr>
                          <a:rPr lang="en-US" altLang="zh-CN" sz="2400" i="1" smtClean="0">
                            <a:latin typeface="Cambria Math" panose="02040503050406030204" pitchFamily="18" charset="0"/>
                            <a:ea typeface="微软雅黑" panose="020B0503020204020204" pitchFamily="34" charset="-122"/>
                          </a:rPr>
                        </m:ctrlPr>
                      </m:sSubPr>
                      <m:e>
                        <m:r>
                          <a:rPr lang="zh-CN" altLang="en-US" sz="2400" i="1" smtClean="0">
                            <a:latin typeface="Cambria Math" panose="02040503050406030204" pitchFamily="18" charset="0"/>
                            <a:ea typeface="微软雅黑" panose="020B0503020204020204" pitchFamily="34" charset="-122"/>
                          </a:rPr>
                          <m:t>𝜏</m:t>
                        </m:r>
                      </m:e>
                      <m:sub>
                        <m:sSup>
                          <m:sSupPr>
                            <m:ctrlPr>
                              <a:rPr lang="en-US" altLang="zh-CN" sz="2400" i="1" smtClean="0">
                                <a:latin typeface="Cambria Math" panose="02040503050406030204" pitchFamily="18" charset="0"/>
                                <a:ea typeface="微软雅黑" panose="020B0503020204020204" pitchFamily="34" charset="-122"/>
                              </a:rPr>
                            </m:ctrlPr>
                          </m:sSupPr>
                          <m:e>
                            <m:r>
                              <a:rPr lang="zh-CN" altLang="en-US" sz="2400" i="1" smtClean="0">
                                <a:latin typeface="Cambria Math" panose="02040503050406030204" pitchFamily="18" charset="0"/>
                                <a:ea typeface="微软雅黑" panose="020B0503020204020204" pitchFamily="34" charset="-122"/>
                              </a:rPr>
                              <m:t>𝜒</m:t>
                            </m:r>
                          </m:e>
                          <m:sup>
                            <m:r>
                              <a:rPr lang="en-US" altLang="zh-CN" sz="2400" b="0" i="1" smtClean="0">
                                <a:latin typeface="Cambria Math" panose="02040503050406030204" pitchFamily="18" charset="0"/>
                                <a:ea typeface="微软雅黑" panose="020B0503020204020204" pitchFamily="34" charset="-122"/>
                              </a:rPr>
                              <m:t>2</m:t>
                            </m:r>
                          </m:sup>
                        </m:sSup>
                      </m:sub>
                    </m:sSub>
                    <m:r>
                      <a:rPr lang="en-US" altLang="zh-CN" sz="2400" b="0" i="1" smtClean="0">
                        <a:latin typeface="Cambria Math" panose="02040503050406030204" pitchFamily="18" charset="0"/>
                        <a:ea typeface="微软雅黑" panose="020B0503020204020204" pitchFamily="34" charset="-122"/>
                      </a:rPr>
                      <m:t>=</m:t>
                    </m:r>
                    <m:f>
                      <m:fPr>
                        <m:ctrlPr>
                          <a:rPr lang="en-US" altLang="zh-CN" sz="2400" b="0" i="1" smtClean="0">
                            <a:latin typeface="Cambria Math" panose="02040503050406030204" pitchFamily="18" charset="0"/>
                            <a:ea typeface="微软雅黑" panose="020B0503020204020204" pitchFamily="34" charset="-122"/>
                          </a:rPr>
                        </m:ctrlPr>
                      </m:fPr>
                      <m:num>
                        <m:r>
                          <a:rPr lang="en-US" altLang="zh-CN" sz="2400" b="0" i="1" smtClean="0">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−1</m:t>
                        </m:r>
                      </m:num>
                      <m:den>
                        <m:r>
                          <a:rPr lang="en-US" altLang="zh-CN" sz="2400" b="0" i="1" smtClean="0">
                            <a:latin typeface="Cambria Math" panose="02040503050406030204" pitchFamily="18" charset="0"/>
                            <a:ea typeface="微软雅黑" panose="020B0503020204020204" pitchFamily="34" charset="-122"/>
                          </a:rPr>
                          <m:t>𝑘</m:t>
                        </m:r>
                      </m:den>
                    </m:f>
                    <m:f>
                      <m:fPr>
                        <m:ctrlPr>
                          <a:rPr lang="en-US" altLang="zh-CN" sz="2400" b="0" i="1" smtClean="0">
                            <a:latin typeface="Cambria Math" panose="02040503050406030204" pitchFamily="18" charset="0"/>
                            <a:ea typeface="微软雅黑" panose="020B0503020204020204" pitchFamily="34" charset="-122"/>
                          </a:rPr>
                        </m:ctrlPr>
                      </m:fPr>
                      <m:num>
                        <m:r>
                          <a:rPr lang="en-US" altLang="zh-CN" sz="2400" b="0" i="1" smtClean="0">
                            <a:latin typeface="Cambria Math" panose="02040503050406030204" pitchFamily="18" charset="0"/>
                            <a:ea typeface="微软雅黑" panose="020B0503020204020204" pitchFamily="34" charset="-122"/>
                          </a:rPr>
                          <m:t>𝑁</m:t>
                        </m:r>
                      </m:num>
                      <m:den>
                        <m:sSup>
                          <m:sSupPr>
                            <m:ctrlPr>
                              <a:rPr lang="en-US" altLang="zh-CN" sz="2400" b="0" i="1" smtClean="0">
                                <a:latin typeface="Cambria Math" panose="02040503050406030204" pitchFamily="18" charset="0"/>
                                <a:ea typeface="微软雅黑" panose="020B0503020204020204" pitchFamily="34" charset="-122"/>
                              </a:rPr>
                            </m:ctrlPr>
                          </m:sSupPr>
                          <m:e>
                            <m:r>
                              <a:rPr lang="zh-CN" altLang="en-US" sz="2400" b="0" i="1" smtClean="0">
                                <a:latin typeface="Cambria Math" panose="02040503050406030204" pitchFamily="18" charset="0"/>
                                <a:ea typeface="微软雅黑" panose="020B0503020204020204" pitchFamily="34" charset="-122"/>
                              </a:rPr>
                              <m:t>𝜎</m:t>
                            </m:r>
                          </m:e>
                          <m:sup>
                            <m:r>
                              <a:rPr lang="en-US" altLang="zh-CN" sz="2400" b="0" i="1" smtClean="0">
                                <a:latin typeface="Cambria Math" panose="02040503050406030204" pitchFamily="18" charset="0"/>
                                <a:ea typeface="微软雅黑" panose="020B0503020204020204" pitchFamily="34" charset="-122"/>
                              </a:rPr>
                              <m:t>2</m:t>
                            </m:r>
                          </m:sup>
                        </m:sSup>
                      </m:den>
                    </m:f>
                    <m:nary>
                      <m:naryPr>
                        <m:chr m:val="∑"/>
                        <m:ctrlPr>
                          <a:rPr lang="en-US" altLang="zh-CN" sz="2400" b="0" i="1" smtClean="0">
                            <a:latin typeface="Cambria Math" panose="02040503050406030204" pitchFamily="18" charset="0"/>
                            <a:ea typeface="微软雅黑" panose="020B0503020204020204" pitchFamily="34" charset="-122"/>
                          </a:rPr>
                        </m:ctrlPr>
                      </m:naryPr>
                      <m:sub>
                        <m:r>
                          <m:rPr>
                            <m:brk m:alnAt="23"/>
                          </m:rPr>
                          <a:rPr lang="en-US" altLang="zh-CN" sz="2400" b="0" i="1" smtClean="0">
                            <a:latin typeface="Cambria Math" panose="02040503050406030204" pitchFamily="18" charset="0"/>
                            <a:ea typeface="微软雅黑" panose="020B0503020204020204" pitchFamily="34" charset="-122"/>
                          </a:rPr>
                          <m:t>𝑖</m:t>
                        </m:r>
                        <m:r>
                          <a:rPr lang="en-US" altLang="zh-CN" sz="2400" b="0" i="1" smtClean="0">
                            <a:latin typeface="Cambria Math" panose="02040503050406030204" pitchFamily="18" charset="0"/>
                            <a:ea typeface="微软雅黑" panose="020B0503020204020204" pitchFamily="34" charset="-122"/>
                          </a:rPr>
                          <m:t>=1</m:t>
                        </m:r>
                      </m:sub>
                      <m:sup>
                        <m:r>
                          <a:rPr lang="en-US" altLang="zh-CN" sz="2400" b="0" i="1" smtClean="0">
                            <a:latin typeface="Cambria Math" panose="02040503050406030204" pitchFamily="18" charset="0"/>
                            <a:ea typeface="微软雅黑" panose="020B0503020204020204" pitchFamily="34" charset="-122"/>
                          </a:rPr>
                          <m:t>𝑘</m:t>
                        </m:r>
                      </m:sup>
                      <m:e>
                        <m:sSup>
                          <m:sSupPr>
                            <m:ctrlPr>
                              <a:rPr lang="en-US" altLang="zh-CN" sz="2400" b="0" i="1" smtClean="0">
                                <a:latin typeface="Cambria Math" panose="02040503050406030204" pitchFamily="18" charset="0"/>
                                <a:ea typeface="微软雅黑" panose="020B0503020204020204" pitchFamily="34" charset="-122"/>
                              </a:rPr>
                            </m:ctrlPr>
                          </m:sSupPr>
                          <m:e>
                            <m:d>
                              <m:dPr>
                                <m:ctrlPr>
                                  <a:rPr lang="en-US" altLang="zh-CN" sz="2400" b="0" i="1" smtClean="0">
                                    <a:latin typeface="Cambria Math" panose="02040503050406030204" pitchFamily="18" charset="0"/>
                                    <a:ea typeface="微软雅黑" panose="020B0503020204020204" pitchFamily="34" charset="-122"/>
                                  </a:rPr>
                                </m:ctrlPr>
                              </m:dPr>
                              <m:e>
                                <m:sSub>
                                  <m:sSubPr>
                                    <m:ctrlPr>
                                      <a:rPr lang="en-US" altLang="zh-CN" sz="2400" b="0" i="1" smtClean="0">
                                        <a:latin typeface="Cambria Math" panose="02040503050406030204" pitchFamily="18" charset="0"/>
                                        <a:ea typeface="微软雅黑" panose="020B0503020204020204" pitchFamily="34" charset="-122"/>
                                      </a:rPr>
                                    </m:ctrlPr>
                                  </m:sSubPr>
                                  <m:e>
                                    <m:r>
                                      <a:rPr lang="en-US" altLang="zh-CN" sz="2400" b="0" i="1" smtClean="0">
                                        <a:latin typeface="Cambria Math" panose="02040503050406030204" pitchFamily="18" charset="0"/>
                                        <a:ea typeface="微软雅黑" panose="020B0503020204020204" pitchFamily="34" charset="-122"/>
                                      </a:rPr>
                                      <m:t>𝑟</m:t>
                                    </m:r>
                                  </m:e>
                                  <m:sub>
                                    <m:r>
                                      <a:rPr lang="en-US" altLang="zh-CN" sz="2400" b="0" i="1" smtClean="0">
                                        <a:latin typeface="Cambria Math" panose="02040503050406030204" pitchFamily="18" charset="0"/>
                                        <a:ea typeface="微软雅黑" panose="020B0503020204020204" pitchFamily="34" charset="-122"/>
                                      </a:rPr>
                                      <m:t>𝑖</m:t>
                                    </m:r>
                                  </m:sub>
                                </m:sSub>
                                <m:r>
                                  <a:rPr lang="en-US" altLang="zh-CN" sz="2400" b="0" i="1" smtClean="0">
                                    <a:latin typeface="Cambria Math" panose="02040503050406030204" pitchFamily="18" charset="0"/>
                                    <a:ea typeface="微软雅黑" panose="020B0503020204020204" pitchFamily="34" charset="-122"/>
                                  </a:rPr>
                                  <m:t>−</m:t>
                                </m:r>
                                <m:r>
                                  <a:rPr lang="zh-CN" altLang="en-US" sz="2400" b="0" i="1" smtClean="0">
                                    <a:latin typeface="Cambria Math" panose="02040503050406030204" pitchFamily="18" charset="0"/>
                                    <a:ea typeface="微软雅黑" panose="020B0503020204020204" pitchFamily="34" charset="-122"/>
                                  </a:rPr>
                                  <m:t>𝜇</m:t>
                                </m:r>
                              </m:e>
                            </m:d>
                          </m:e>
                          <m:sup>
                            <m:r>
                              <a:rPr lang="en-US" altLang="zh-CN" sz="2400" b="0" i="1" smtClean="0">
                                <a:latin typeface="Cambria Math" panose="02040503050406030204" pitchFamily="18" charset="0"/>
                                <a:ea typeface="微软雅黑" panose="020B0503020204020204" pitchFamily="34" charset="-122"/>
                              </a:rPr>
                              <m:t>2</m:t>
                            </m:r>
                          </m:sup>
                        </m:sSup>
                      </m:e>
                    </m:nary>
                    <m:r>
                      <a:rPr lang="en-US" altLang="zh-CN" sz="2400" b="0" i="1" smtClean="0">
                        <a:latin typeface="Cambria Math" panose="02040503050406030204" pitchFamily="18" charset="0"/>
                        <a:ea typeface="微软雅黑" panose="020B0503020204020204" pitchFamily="34" charset="-122"/>
                      </a:rPr>
                      <m:t>=</m:t>
                    </m:r>
                    <m:f>
                      <m:fPr>
                        <m:ctrlPr>
                          <a:rPr lang="en-US" altLang="zh-CN" sz="2400" i="1">
                            <a:latin typeface="Cambria Math" panose="02040503050406030204" pitchFamily="18" charset="0"/>
                            <a:ea typeface="微软雅黑" panose="020B0503020204020204" pitchFamily="34" charset="-122"/>
                          </a:rPr>
                        </m:ctrlPr>
                      </m:fPr>
                      <m:num>
                        <m:r>
                          <a:rPr lang="en-US" altLang="zh-CN" sz="2400" b="0" i="1" smtClean="0">
                            <a:latin typeface="Cambria Math" panose="02040503050406030204" pitchFamily="18" charset="0"/>
                            <a:ea typeface="微软雅黑" panose="020B0503020204020204" pitchFamily="34" charset="-122"/>
                          </a:rPr>
                          <m:t>12</m:t>
                        </m:r>
                        <m:r>
                          <a:rPr lang="en-US" altLang="zh-CN" sz="2400" b="0" i="1" smtClean="0">
                            <a:latin typeface="Cambria Math" panose="02040503050406030204" pitchFamily="18" charset="0"/>
                            <a:ea typeface="微软雅黑" panose="020B0503020204020204" pitchFamily="34" charset="-122"/>
                          </a:rPr>
                          <m:t>𝑁</m:t>
                        </m:r>
                      </m:num>
                      <m:den>
                        <m:r>
                          <a:rPr lang="en-US" altLang="zh-CN" sz="2400" i="1" smtClean="0">
                            <a:latin typeface="Cambria Math" panose="02040503050406030204" pitchFamily="18" charset="0"/>
                            <a:ea typeface="微软雅黑" panose="020B0503020204020204" pitchFamily="34" charset="-122"/>
                          </a:rPr>
                          <m:t>𝑘</m:t>
                        </m:r>
                        <m:d>
                          <m:dPr>
                            <m:ctrlPr>
                              <a:rPr lang="en-US" altLang="zh-CN" sz="2400" i="1" smtClean="0">
                                <a:latin typeface="Cambria Math" panose="02040503050406030204" pitchFamily="18" charset="0"/>
                                <a:ea typeface="微软雅黑" panose="020B0503020204020204" pitchFamily="34" charset="-122"/>
                              </a:rPr>
                            </m:ctrlPr>
                          </m:dPr>
                          <m:e>
                            <m:r>
                              <a:rPr lang="en-US" altLang="zh-CN" sz="2400" b="0" i="1" smtClean="0">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+1</m:t>
                            </m:r>
                          </m:e>
                        </m:d>
                      </m:den>
                    </m:f>
                    <m:d>
                      <m:dPr>
                        <m:ctrlPr>
                          <a:rPr lang="en-US" altLang="zh-CN" sz="2400" i="1" smtClean="0">
                            <a:latin typeface="Cambria Math" panose="02040503050406030204" pitchFamily="18" charset="0"/>
                            <a:ea typeface="微软雅黑" panose="020B0503020204020204" pitchFamily="34" charset="-122"/>
                          </a:rPr>
                        </m:ctrlPr>
                      </m:dPr>
                      <m:e>
                        <m:nary>
                          <m:naryPr>
                            <m:chr m:val="∑"/>
                            <m:ctrlPr>
                              <a:rPr lang="en-US" altLang="zh-CN" sz="2400" i="1" smtClean="0">
                                <a:latin typeface="Cambria Math" panose="02040503050406030204" pitchFamily="18" charset="0"/>
                                <a:ea typeface="微软雅黑" panose="020B0503020204020204" pitchFamily="34" charset="-122"/>
                              </a:rPr>
                            </m:ctrlPr>
                          </m:naryPr>
                          <m:sub>
                            <m:r>
                              <m:rPr>
                                <m:brk m:alnAt="23"/>
                              </m:rPr>
                              <a:rPr lang="en-US" altLang="zh-CN" sz="2400" b="0" i="1" smtClean="0">
                                <a:latin typeface="Cambria Math" panose="02040503050406030204" pitchFamily="18" charset="0"/>
                                <a:ea typeface="微软雅黑" panose="020B0503020204020204" pitchFamily="34" charset="-122"/>
                              </a:rPr>
                              <m:t>𝑖</m:t>
                            </m:r>
                            <m:r>
                              <a:rPr lang="en-US" altLang="zh-CN" sz="2400" b="0" i="1" smtClean="0">
                                <a:latin typeface="Cambria Math" panose="02040503050406030204" pitchFamily="18" charset="0"/>
                                <a:ea typeface="微软雅黑" panose="020B0503020204020204" pitchFamily="34" charset="-122"/>
                              </a:rPr>
                              <m:t>=1</m:t>
                            </m:r>
                          </m:sub>
                          <m:sup>
                            <m:r>
                              <a:rPr lang="en-US" altLang="zh-CN" sz="2400" b="0" i="1" smtClean="0">
                                <a:latin typeface="Cambria Math" panose="02040503050406030204" pitchFamily="18" charset="0"/>
                                <a:ea typeface="微软雅黑" panose="020B0503020204020204" pitchFamily="34" charset="-122"/>
                              </a:rPr>
                              <m:t>𝑘</m:t>
                            </m:r>
                          </m:sup>
                          <m:e>
                            <m:sSubSup>
                              <m:sSubSupPr>
                                <m:ctrlPr>
                                  <a:rPr lang="en-US" altLang="zh-CN" sz="2400" i="1" smtClean="0">
                                    <a:latin typeface="Cambria Math" panose="02040503050406030204" pitchFamily="18" charset="0"/>
                                    <a:ea typeface="微软雅黑" panose="020B0503020204020204" pitchFamily="34" charset="-122"/>
                                  </a:rPr>
                                </m:ctrlPr>
                              </m:sSubSupPr>
                              <m:e>
                                <m:r>
                                  <a:rPr lang="en-US" altLang="zh-CN" sz="2400" b="0" i="1" smtClean="0">
                                    <a:latin typeface="Cambria Math" panose="02040503050406030204" pitchFamily="18" charset="0"/>
                                    <a:ea typeface="微软雅黑" panose="020B0503020204020204" pitchFamily="34" charset="-122"/>
                                  </a:rPr>
                                  <m:t>𝑟</m:t>
                                </m:r>
                              </m:e>
                              <m:sub>
                                <m:r>
                                  <a:rPr lang="en-US" altLang="zh-CN" sz="2400" b="0" i="1" smtClean="0">
                                    <a:latin typeface="Cambria Math" panose="02040503050406030204" pitchFamily="18" charset="0"/>
                                    <a:ea typeface="微软雅黑" panose="020B0503020204020204" pitchFamily="34" charset="-122"/>
                                  </a:rPr>
                                  <m:t>𝑖</m:t>
                                </m:r>
                              </m:sub>
                              <m:sup>
                                <m:r>
                                  <a:rPr lang="en-US" altLang="zh-CN" sz="2400" b="0" i="1" smtClean="0">
                                    <a:latin typeface="Cambria Math" panose="02040503050406030204" pitchFamily="18" charset="0"/>
                                    <a:ea typeface="微软雅黑" panose="020B0503020204020204" pitchFamily="34" charset="-122"/>
                                  </a:rPr>
                                  <m:t>2</m:t>
                                </m:r>
                              </m:sup>
                            </m:sSubSup>
                          </m:e>
                        </m:nary>
                        <m:r>
                          <a:rPr lang="en-US" altLang="zh-CN" sz="2400" b="0" i="1" smtClean="0">
                            <a:latin typeface="Cambria Math" panose="02040503050406030204" pitchFamily="18" charset="0"/>
                            <a:ea typeface="微软雅黑" panose="020B0503020204020204" pitchFamily="34" charset="-122"/>
                          </a:rPr>
                          <m:t>−</m:t>
                        </m:r>
                        <m:f>
                          <m:fPr>
                            <m:ctrlPr>
                              <a:rPr lang="en-US" altLang="zh-CN" sz="2400" i="1">
                                <a:latin typeface="Cambria Math" panose="02040503050406030204" pitchFamily="18" charset="0"/>
                                <a:ea typeface="微软雅黑" panose="020B0503020204020204" pitchFamily="34" charset="-122"/>
                              </a:rPr>
                            </m:ctrlPr>
                          </m:fPr>
                          <m:num>
                            <m:r>
                              <a:rPr lang="en-US" altLang="zh-CN" sz="2400" b="0" i="1" smtClean="0">
                                <a:latin typeface="Cambria Math" panose="02040503050406030204" pitchFamily="18" charset="0"/>
                                <a:ea typeface="微软雅黑" panose="020B0503020204020204" pitchFamily="34" charset="-122"/>
                              </a:rPr>
                              <m:t>𝑘</m:t>
                            </m:r>
                            <m:sSup>
                              <m:sSupPr>
                                <m:ctrlPr>
                                  <a:rPr lang="en-US" altLang="zh-CN" sz="2400" i="1">
                                    <a:latin typeface="Cambria Math" panose="02040503050406030204" pitchFamily="18" charset="0"/>
                                    <a:ea typeface="微软雅黑" panose="020B0503020204020204" pitchFamily="34" charset="-122"/>
                                  </a:rPr>
                                </m:ctrlPr>
                              </m:sSupPr>
                              <m:e>
                                <m:d>
                                  <m:dPr>
                                    <m:ctrlPr>
                                      <a:rPr lang="en-US" altLang="zh-CN" sz="2400" i="1">
                                        <a:latin typeface="Cambria Math" panose="02040503050406030204" pitchFamily="18" charset="0"/>
                                        <a:ea typeface="微软雅黑" panose="020B0503020204020204" pitchFamily="34" charset="-122"/>
                                      </a:rPr>
                                    </m:ctrlPr>
                                  </m:dPr>
                                  <m:e>
                                    <m:r>
                                      <a:rPr lang="en-US" altLang="zh-CN" sz="2400" i="1">
                                        <a:latin typeface="Cambria Math" panose="02040503050406030204" pitchFamily="18" charset="0"/>
                                        <a:ea typeface="微软雅黑" panose="020B0503020204020204" pitchFamily="34" charset="-122"/>
                                      </a:rPr>
                                      <m:t>𝑘</m:t>
                                    </m:r>
                                    <m:r>
                                      <a:rPr lang="en-US" altLang="zh-CN" sz="2400" i="1">
                                        <a:latin typeface="Cambria Math" panose="02040503050406030204" pitchFamily="18" charset="0"/>
                                        <a:ea typeface="微软雅黑" panose="020B0503020204020204" pitchFamily="34" charset="-122"/>
                                      </a:rPr>
                                      <m:t>+1</m:t>
                                    </m:r>
                                  </m:e>
                                </m:d>
                              </m:e>
                              <m:sup>
                                <m:r>
                                  <a:rPr lang="en-US" altLang="zh-CN" sz="2400" i="1">
                                    <a:latin typeface="Cambria Math" panose="02040503050406030204" pitchFamily="18" charset="0"/>
                                    <a:ea typeface="微软雅黑" panose="020B0503020204020204" pitchFamily="34" charset="-122"/>
                                  </a:rPr>
                                  <m:t>2</m:t>
                                </m:r>
                              </m:sup>
                            </m:sSup>
                          </m:num>
                          <m:den>
                            <m:r>
                              <a:rPr lang="en-US" altLang="zh-CN" sz="2400" b="0" i="1" smtClean="0">
                                <a:latin typeface="Cambria Math" panose="02040503050406030204" pitchFamily="18" charset="0"/>
                                <a:ea typeface="微软雅黑" panose="020B0503020204020204" pitchFamily="34" charset="-122"/>
                              </a:rPr>
                              <m:t>4</m:t>
                            </m:r>
                          </m:den>
                        </m:f>
                      </m:e>
                    </m:d>
                  </m:oMath>
                </a14:m>
                <a:r>
                  <a:rPr lang="zh-CN" altLang="en-US" sz="2400" dirty="0">
                    <a:latin typeface="微软雅黑" panose="020B0503020204020204" pitchFamily="34" charset="-122"/>
                    <a:ea typeface="微软雅黑" panose="020B0503020204020204" pitchFamily="34" charset="-122"/>
                  </a:rPr>
                  <a:t>服从自由度为</a:t>
                </a:r>
                <a:r>
                  <a:rPr lang="en-US" altLang="zh-CN" sz="2400" dirty="0">
                    <a:latin typeface="微软雅黑" panose="020B0503020204020204" pitchFamily="34" charset="-122"/>
                    <a:ea typeface="微软雅黑" panose="020B0503020204020204" pitchFamily="34" charset="-122"/>
                  </a:rPr>
                  <a:t>k-1</a:t>
                </a:r>
                <a:r>
                  <a:rPr lang="zh-CN" altLang="en-US" sz="2400" dirty="0">
                    <a:latin typeface="微软雅黑" panose="020B0503020204020204" pitchFamily="34" charset="-122"/>
                    <a:ea typeface="微软雅黑" panose="020B0503020204020204" pitchFamily="34" charset="-122"/>
                  </a:rPr>
                  <a:t>的</a:t>
                </a:r>
                <a14:m>
                  <m:oMath xmlns:m="http://schemas.openxmlformats.org/officeDocument/2006/math">
                    <m:r>
                      <a:rPr lang="zh-CN" altLang="en-US" sz="2400" i="1">
                        <a:latin typeface="Cambria Math" panose="02040503050406030204" pitchFamily="18" charset="0"/>
                        <a:ea typeface="微软雅黑" panose="020B0503020204020204" pitchFamily="34" charset="-122"/>
                      </a:rPr>
                      <m:t>𝜒</m:t>
                    </m:r>
                    <m:r>
                      <a:rPr lang="en-US" altLang="zh-CN" sz="2400" i="1" baseline="30000">
                        <a:latin typeface="Cambria Math" panose="02040503050406030204" pitchFamily="18" charset="0"/>
                        <a:ea typeface="微软雅黑" panose="020B0503020204020204" pitchFamily="34" charset="-122"/>
                      </a:rPr>
                      <m:t>2</m:t>
                    </m:r>
                  </m:oMath>
                </a14:m>
                <a:r>
                  <a:rPr lang="zh-CN" altLang="en-US" sz="2400" dirty="0">
                    <a:latin typeface="微软雅黑" panose="020B0503020204020204" pitchFamily="34" charset="-122"/>
                    <a:ea typeface="微软雅黑" panose="020B0503020204020204" pitchFamily="34" charset="-122"/>
                  </a:rPr>
                  <a:t>分布</a:t>
                </a:r>
                <a:r>
                  <a:rPr lang="en-US" altLang="zh-CN" sz="2400" dirty="0">
                    <a:latin typeface="微软雅黑" panose="020B0503020204020204" pitchFamily="34" charset="-122"/>
                    <a:ea typeface="微软雅黑" panose="020B0503020204020204" pitchFamily="34" charset="-122"/>
                  </a:rPr>
                  <a:t>(N</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k</a:t>
                </a:r>
                <a:r>
                  <a:rPr lang="zh-CN" altLang="en-US" sz="2400" dirty="0">
                    <a:latin typeface="微软雅黑" panose="020B0503020204020204" pitchFamily="34" charset="-122"/>
                    <a:ea typeface="微软雅黑" panose="020B0503020204020204" pitchFamily="34" charset="-122"/>
                  </a:rPr>
                  <a:t>较大</a:t>
                </a:r>
                <a:r>
                  <a:rPr lang="en-US" altLang="zh-CN" sz="2400" dirty="0">
                    <a:latin typeface="微软雅黑" panose="020B0503020204020204" pitchFamily="34" charset="-122"/>
                    <a:ea typeface="微软雅黑" panose="020B0503020204020204" pitchFamily="34" charset="-122"/>
                  </a:rPr>
                  <a:t>)</a:t>
                </a: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过于保守，</a:t>
                </a:r>
                <a:r>
                  <a:rPr lang="en-US" altLang="zh-CN" sz="2400" dirty="0">
                    <a:latin typeface="微软雅黑" panose="020B0503020204020204" pitchFamily="34" charset="-122"/>
                    <a:ea typeface="微软雅黑" panose="020B0503020204020204" pitchFamily="34" charset="-122"/>
                  </a:rPr>
                  <a:t>k</a:t>
                </a:r>
                <a:r>
                  <a:rPr lang="zh-CN" altLang="en-US" sz="2400" dirty="0">
                    <a:latin typeface="微软雅黑" panose="020B0503020204020204" pitchFamily="34" charset="-122"/>
                    <a:ea typeface="微软雅黑" panose="020B0503020204020204" pitchFamily="34" charset="-122"/>
                  </a:rPr>
                  <a:t>较小时倾向于接受无显著区别的假设</a:t>
                </a:r>
              </a:p>
            </p:txBody>
          </p:sp>
        </mc:Choice>
        <mc:Fallback xmlns="">
          <p:sp>
            <p:nvSpPr>
              <p:cNvPr id="5" name="文本框 8"/>
              <p:cNvSpPr txBox="1">
                <a:spLocks noRot="1" noChangeAspect="1" noMove="1" noResize="1" noEditPoints="1" noAdjustHandles="1" noChangeArrowheads="1" noChangeShapeType="1" noTextEdit="1"/>
              </p:cNvSpPr>
              <p:nvPr/>
            </p:nvSpPr>
            <p:spPr bwMode="auto">
              <a:xfrm>
                <a:off x="467544" y="2060848"/>
                <a:ext cx="8208912" cy="3041154"/>
              </a:xfrm>
              <a:prstGeom prst="rect">
                <a:avLst/>
              </a:prstGeom>
              <a:blipFill>
                <a:blip r:embed="rId3"/>
                <a:stretch>
                  <a:fillRect l="-1040" b="-160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405809797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文本框 8"/>
              <p:cNvSpPr txBox="1">
                <a:spLocks noChangeArrowheads="1"/>
              </p:cNvSpPr>
              <p:nvPr/>
            </p:nvSpPr>
            <p:spPr bwMode="auto">
              <a:xfrm>
                <a:off x="611560" y="2348880"/>
                <a:ext cx="7704856" cy="2305246"/>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14:m>
                  <m:oMath xmlns:m="http://schemas.openxmlformats.org/officeDocument/2006/math">
                    <m:sSub>
                      <m:sSubPr>
                        <m:ctrlPr>
                          <a:rPr lang="en-US" altLang="zh-CN" sz="2400" i="1" smtClean="0">
                            <a:latin typeface="Cambria Math" panose="02040503050406030204" pitchFamily="18" charset="0"/>
                            <a:ea typeface="微软雅黑" panose="020B0503020204020204" pitchFamily="34" charset="-122"/>
                          </a:rPr>
                        </m:ctrlPr>
                      </m:sSubPr>
                      <m:e>
                        <m:r>
                          <a:rPr lang="zh-CN" altLang="en-US" sz="2400" i="1" smtClean="0">
                            <a:latin typeface="Cambria Math" panose="02040503050406030204" pitchFamily="18" charset="0"/>
                            <a:ea typeface="微软雅黑" panose="020B0503020204020204" pitchFamily="34" charset="-122"/>
                          </a:rPr>
                          <m:t>𝜏</m:t>
                        </m:r>
                      </m:e>
                      <m:sub>
                        <m:r>
                          <a:rPr lang="en-US" altLang="zh-CN" sz="2400" b="0" i="1" smtClean="0">
                            <a:latin typeface="Cambria Math" panose="02040503050406030204" pitchFamily="18" charset="0"/>
                            <a:ea typeface="微软雅黑" panose="020B0503020204020204" pitchFamily="34" charset="-122"/>
                          </a:rPr>
                          <m:t>𝐹</m:t>
                        </m:r>
                      </m:sub>
                    </m:sSub>
                    <m:r>
                      <a:rPr lang="en-US" altLang="zh-CN" sz="2400" b="0" i="1" smtClean="0">
                        <a:latin typeface="Cambria Math" panose="02040503050406030204" pitchFamily="18" charset="0"/>
                        <a:ea typeface="微软雅黑" panose="020B0503020204020204" pitchFamily="34" charset="-122"/>
                      </a:rPr>
                      <m:t>=</m:t>
                    </m:r>
                    <m:f>
                      <m:fPr>
                        <m:ctrlPr>
                          <a:rPr lang="en-US" altLang="zh-CN" sz="2400" i="1">
                            <a:latin typeface="Cambria Math" panose="02040503050406030204" pitchFamily="18" charset="0"/>
                            <a:ea typeface="微软雅黑" panose="020B0503020204020204" pitchFamily="34" charset="-122"/>
                          </a:rPr>
                        </m:ctrlPr>
                      </m:fPr>
                      <m:num>
                        <m:r>
                          <a:rPr lang="en-US" altLang="zh-CN" sz="2400" b="0" i="1" smtClean="0">
                            <a:latin typeface="Cambria Math" panose="02040503050406030204" pitchFamily="18" charset="0"/>
                            <a:ea typeface="微软雅黑" panose="020B0503020204020204" pitchFamily="34" charset="-122"/>
                          </a:rPr>
                          <m:t>(</m:t>
                        </m:r>
                        <m:r>
                          <a:rPr lang="en-US" altLang="zh-CN" sz="2400" b="0" i="1" smtClean="0">
                            <a:latin typeface="Cambria Math" panose="02040503050406030204" pitchFamily="18" charset="0"/>
                            <a:ea typeface="微软雅黑" panose="020B0503020204020204" pitchFamily="34" charset="-122"/>
                          </a:rPr>
                          <m:t>𝑁</m:t>
                        </m:r>
                        <m:r>
                          <a:rPr lang="en-US" altLang="zh-CN" sz="2400" b="0" i="1" smtClean="0">
                            <a:latin typeface="Cambria Math" panose="02040503050406030204" pitchFamily="18" charset="0"/>
                            <a:ea typeface="微软雅黑" panose="020B0503020204020204" pitchFamily="34" charset="-122"/>
                          </a:rPr>
                          <m:t>−1)</m:t>
                        </m:r>
                        <m:sSub>
                          <m:sSubPr>
                            <m:ctrlPr>
                              <a:rPr lang="en-US" altLang="zh-CN" sz="2400" i="1">
                                <a:latin typeface="Cambria Math" panose="02040503050406030204" pitchFamily="18" charset="0"/>
                                <a:ea typeface="微软雅黑" panose="020B0503020204020204" pitchFamily="34" charset="-122"/>
                              </a:rPr>
                            </m:ctrlPr>
                          </m:sSubPr>
                          <m:e>
                            <m:r>
                              <a:rPr lang="zh-CN" altLang="en-US" sz="2400" i="1">
                                <a:latin typeface="Cambria Math" panose="02040503050406030204" pitchFamily="18" charset="0"/>
                                <a:ea typeface="微软雅黑" panose="020B0503020204020204" pitchFamily="34" charset="-122"/>
                              </a:rPr>
                              <m:t>𝜏</m:t>
                            </m:r>
                          </m:e>
                          <m:sub>
                            <m:sSup>
                              <m:sSupPr>
                                <m:ctrlPr>
                                  <a:rPr lang="en-US" altLang="zh-CN" sz="2400" i="1">
                                    <a:latin typeface="Cambria Math" panose="02040503050406030204" pitchFamily="18" charset="0"/>
                                    <a:ea typeface="微软雅黑" panose="020B0503020204020204" pitchFamily="34" charset="-122"/>
                                  </a:rPr>
                                </m:ctrlPr>
                              </m:sSupPr>
                              <m:e>
                                <m:r>
                                  <a:rPr lang="zh-CN" altLang="en-US" sz="2400" i="1">
                                    <a:latin typeface="Cambria Math" panose="02040503050406030204" pitchFamily="18" charset="0"/>
                                    <a:ea typeface="微软雅黑" panose="020B0503020204020204" pitchFamily="34" charset="-122"/>
                                  </a:rPr>
                                  <m:t>𝜒</m:t>
                                </m:r>
                              </m:e>
                              <m:sup>
                                <m:r>
                                  <a:rPr lang="en-US" altLang="zh-CN" sz="2400" i="1">
                                    <a:latin typeface="Cambria Math" panose="02040503050406030204" pitchFamily="18" charset="0"/>
                                    <a:ea typeface="微软雅黑" panose="020B0503020204020204" pitchFamily="34" charset="-122"/>
                                  </a:rPr>
                                  <m:t>2</m:t>
                                </m:r>
                              </m:sup>
                            </m:sSup>
                          </m:sub>
                        </m:sSub>
                      </m:num>
                      <m:den>
                        <m:r>
                          <a:rPr lang="en-US" altLang="zh-CN" sz="2400" b="0" i="1" smtClean="0">
                            <a:latin typeface="Cambria Math" panose="02040503050406030204" pitchFamily="18" charset="0"/>
                            <a:ea typeface="微软雅黑" panose="020B0503020204020204" pitchFamily="34" charset="-122"/>
                          </a:rPr>
                          <m:t>𝑁</m:t>
                        </m:r>
                        <m:d>
                          <m:dPr>
                            <m:ctrlPr>
                              <a:rPr lang="en-US" altLang="zh-CN" sz="2400" i="1">
                                <a:latin typeface="Cambria Math" panose="02040503050406030204" pitchFamily="18" charset="0"/>
                                <a:ea typeface="微软雅黑" panose="020B0503020204020204" pitchFamily="34" charset="-122"/>
                              </a:rPr>
                            </m:ctrlPr>
                          </m:dPr>
                          <m:e>
                            <m:r>
                              <a:rPr lang="en-US" altLang="zh-CN" sz="2400" i="1">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m:t>
                            </m:r>
                            <m:r>
                              <a:rPr lang="en-US" altLang="zh-CN" sz="2400" i="1">
                                <a:latin typeface="Cambria Math" panose="02040503050406030204" pitchFamily="18" charset="0"/>
                                <a:ea typeface="微软雅黑" panose="020B0503020204020204" pitchFamily="34" charset="-122"/>
                              </a:rPr>
                              <m:t>1</m:t>
                            </m:r>
                          </m:e>
                        </m:d>
                        <m:r>
                          <a:rPr lang="en-US" altLang="zh-CN" sz="2400" b="0" i="1" smtClean="0">
                            <a:latin typeface="Cambria Math" panose="02040503050406030204" pitchFamily="18" charset="0"/>
                            <a:ea typeface="微软雅黑" panose="020B0503020204020204" pitchFamily="34" charset="-122"/>
                          </a:rPr>
                          <m:t>−</m:t>
                        </m:r>
                        <m:sSub>
                          <m:sSubPr>
                            <m:ctrlPr>
                              <a:rPr lang="en-US" altLang="zh-CN" sz="2400" i="1">
                                <a:latin typeface="Cambria Math" panose="02040503050406030204" pitchFamily="18" charset="0"/>
                                <a:ea typeface="微软雅黑" panose="020B0503020204020204" pitchFamily="34" charset="-122"/>
                              </a:rPr>
                            </m:ctrlPr>
                          </m:sSubPr>
                          <m:e>
                            <m:r>
                              <a:rPr lang="zh-CN" altLang="en-US" sz="2400" i="1">
                                <a:latin typeface="Cambria Math" panose="02040503050406030204" pitchFamily="18" charset="0"/>
                                <a:ea typeface="微软雅黑" panose="020B0503020204020204" pitchFamily="34" charset="-122"/>
                              </a:rPr>
                              <m:t>𝜏</m:t>
                            </m:r>
                          </m:e>
                          <m:sub>
                            <m:sSup>
                              <m:sSupPr>
                                <m:ctrlPr>
                                  <a:rPr lang="en-US" altLang="zh-CN" sz="2400" i="1">
                                    <a:latin typeface="Cambria Math" panose="02040503050406030204" pitchFamily="18" charset="0"/>
                                    <a:ea typeface="微软雅黑" panose="020B0503020204020204" pitchFamily="34" charset="-122"/>
                                  </a:rPr>
                                </m:ctrlPr>
                              </m:sSupPr>
                              <m:e>
                                <m:r>
                                  <a:rPr lang="zh-CN" altLang="en-US" sz="2400" i="1">
                                    <a:latin typeface="Cambria Math" panose="02040503050406030204" pitchFamily="18" charset="0"/>
                                    <a:ea typeface="微软雅黑" panose="020B0503020204020204" pitchFamily="34" charset="-122"/>
                                  </a:rPr>
                                  <m:t>𝜒</m:t>
                                </m:r>
                              </m:e>
                              <m:sup>
                                <m:r>
                                  <a:rPr lang="en-US" altLang="zh-CN" sz="2400" i="1">
                                    <a:latin typeface="Cambria Math" panose="02040503050406030204" pitchFamily="18" charset="0"/>
                                    <a:ea typeface="微软雅黑" panose="020B0503020204020204" pitchFamily="34" charset="-122"/>
                                  </a:rPr>
                                  <m:t>2</m:t>
                                </m:r>
                              </m:sup>
                            </m:sSup>
                          </m:sub>
                        </m:sSub>
                      </m:den>
                    </m:f>
                  </m:oMath>
                </a14:m>
                <a:r>
                  <a:rPr lang="zh-CN" altLang="en-US" sz="2400" dirty="0">
                    <a:latin typeface="微软雅黑" panose="020B0503020204020204" pitchFamily="34" charset="-122"/>
                    <a:ea typeface="微软雅黑" panose="020B0503020204020204" pitchFamily="34" charset="-122"/>
                  </a:rPr>
                  <a:t>服从自由度为</a:t>
                </a:r>
                <a:r>
                  <a:rPr lang="en-US" altLang="zh-CN" sz="2400" dirty="0">
                    <a:latin typeface="微软雅黑" panose="020B0503020204020204" pitchFamily="34" charset="-122"/>
                    <a:ea typeface="微软雅黑" panose="020B0503020204020204" pitchFamily="34" charset="-122"/>
                  </a:rPr>
                  <a:t>k-1</a:t>
                </a:r>
                <a:r>
                  <a:rPr lang="zh-CN" altLang="en-US" sz="2400" dirty="0">
                    <a:latin typeface="微软雅黑" panose="020B0503020204020204" pitchFamily="34" charset="-122"/>
                    <a:ea typeface="微软雅黑" panose="020B0503020204020204" pitchFamily="34" charset="-122"/>
                  </a:rPr>
                  <a:t>和</a:t>
                </a:r>
                <a:r>
                  <a:rPr lang="en-US" altLang="zh-CN" sz="2400" dirty="0">
                    <a:latin typeface="微软雅黑" panose="020B0503020204020204" pitchFamily="34" charset="-122"/>
                    <a:ea typeface="微软雅黑" panose="020B0503020204020204" pitchFamily="34" charset="-122"/>
                  </a:rPr>
                  <a:t>(k-1)(N-1)</a:t>
                </a:r>
                <a:r>
                  <a:rPr lang="zh-CN" altLang="en-US" sz="2400" dirty="0">
                    <a:latin typeface="微软雅黑" panose="020B0503020204020204" pitchFamily="34" charset="-122"/>
                    <a:ea typeface="微软雅黑" panose="020B0503020204020204" pitchFamily="34" charset="-122"/>
                  </a:rPr>
                  <a:t>的</a:t>
                </a:r>
                <a:r>
                  <a:rPr lang="en-US" altLang="zh-CN" sz="2400" dirty="0">
                    <a:latin typeface="微软雅黑" panose="020B0503020204020204" pitchFamily="34" charset="-122"/>
                    <a:ea typeface="微软雅黑" panose="020B0503020204020204" pitchFamily="34" charset="-122"/>
                  </a:rPr>
                  <a:t>F</a:t>
                </a:r>
                <a:r>
                  <a:rPr lang="zh-CN" altLang="en-US" sz="2400" dirty="0">
                    <a:latin typeface="微软雅黑" panose="020B0503020204020204" pitchFamily="34" charset="-122"/>
                    <a:ea typeface="微软雅黑" panose="020B0503020204020204" pitchFamily="34" charset="-122"/>
                  </a:rPr>
                  <a:t>分布</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若该</a:t>
                </a:r>
                <a:r>
                  <a:rPr lang="en-US" altLang="zh-CN" sz="2400" dirty="0">
                    <a:latin typeface="微软雅黑" panose="020B0503020204020204" pitchFamily="34" charset="-122"/>
                    <a:ea typeface="微软雅黑" panose="020B0503020204020204" pitchFamily="34" charset="-122"/>
                  </a:rPr>
                  <a:t>F</a:t>
                </a:r>
                <a:r>
                  <a:rPr lang="zh-CN" altLang="en-US" sz="2400" dirty="0">
                    <a:latin typeface="微软雅黑" panose="020B0503020204020204" pitchFamily="34" charset="-122"/>
                    <a:ea typeface="微软雅黑" panose="020B0503020204020204" pitchFamily="34" charset="-122"/>
                  </a:rPr>
                  <a:t>分布检验拒绝了假设，则意味着这些学习器的性能之间存在显著不同</a:t>
                </a:r>
              </a:p>
            </p:txBody>
          </p:sp>
        </mc:Choice>
        <mc:Fallback xmlns="">
          <p:sp>
            <p:nvSpPr>
              <p:cNvPr id="5" name="文本框 8"/>
              <p:cNvSpPr txBox="1">
                <a:spLocks noRot="1" noChangeAspect="1" noMove="1" noResize="1" noEditPoints="1" noAdjustHandles="1" noChangeArrowheads="1" noChangeShapeType="1" noTextEdit="1"/>
              </p:cNvSpPr>
              <p:nvPr/>
            </p:nvSpPr>
            <p:spPr bwMode="auto">
              <a:xfrm>
                <a:off x="611560" y="2348880"/>
                <a:ext cx="7704856" cy="2305246"/>
              </a:xfrm>
              <a:prstGeom prst="rect">
                <a:avLst/>
              </a:prstGeom>
              <a:blipFill>
                <a:blip r:embed="rId3"/>
                <a:stretch>
                  <a:fillRect l="-1028" r="-1187" b="-2381"/>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186653701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文本框 5"/>
              <p:cNvSpPr txBox="1"/>
              <p:nvPr/>
            </p:nvSpPr>
            <p:spPr>
              <a:xfrm>
                <a:off x="899592" y="2636912"/>
                <a:ext cx="7200800" cy="650819"/>
              </a:xfrm>
              <a:prstGeom prst="rect">
                <a:avLst/>
              </a:prstGeom>
              <a:noFill/>
            </p:spPr>
            <p:txBody>
              <a:bodyPr wrap="square" lIns="0" tIns="0" rIns="0" bIns="0" rtlCol="0">
                <a:spAutoFit/>
              </a:bodyPr>
              <a:lstStyle/>
              <a:p>
                <a:pPr>
                  <a:lnSpc>
                    <a:spcPct val="150000"/>
                  </a:lnSpc>
                </a:pPr>
                <a:r>
                  <a:rPr lang="zh-CN" altLang="en-US" sz="3200" dirty="0"/>
                  <a:t> </a:t>
                </a:r>
                <a14:m>
                  <m:oMath xmlns:m="http://schemas.openxmlformats.org/officeDocument/2006/math">
                    <m:r>
                      <a:rPr lang="en-US" altLang="zh-CN" sz="3200" b="0" i="1" smtClean="0">
                        <a:latin typeface="Cambria Math" panose="02040503050406030204" pitchFamily="18" charset="0"/>
                        <a:ea typeface="微软雅黑" panose="020B0503020204020204" pitchFamily="34" charset="-122"/>
                      </a:rPr>
                      <m:t>𝑈</m:t>
                    </m:r>
                    <m:r>
                      <a:rPr lang="en-US" altLang="zh-CN" sz="3200">
                        <a:latin typeface="Cambria Math" panose="02040503050406030204" pitchFamily="18" charset="0"/>
                        <a:ea typeface="微软雅黑" panose="020B0503020204020204" pitchFamily="34" charset="-122"/>
                      </a:rPr>
                      <m:t>∼</m:t>
                    </m:r>
                    <m:r>
                      <m:rPr>
                        <m:sty m:val="p"/>
                      </m:rPr>
                      <a:rPr lang="el-GR" altLang="zh-CN" sz="3200">
                        <a:latin typeface="Cambria Math" panose="02040503050406030204" pitchFamily="18" charset="0"/>
                        <a:ea typeface="微软雅黑" panose="020B0503020204020204" pitchFamily="34" charset="-122"/>
                      </a:rPr>
                      <m:t>χ</m:t>
                    </m:r>
                    <m:r>
                      <a:rPr lang="en-US" altLang="zh-CN" sz="3200" baseline="30000">
                        <a:latin typeface="Cambria Math" panose="02040503050406030204" pitchFamily="18" charset="0"/>
                        <a:ea typeface="微软雅黑" panose="020B0503020204020204" pitchFamily="34" charset="-122"/>
                      </a:rPr>
                      <m:t>2</m:t>
                    </m:r>
                    <m:d>
                      <m:dPr>
                        <m:ctrlPr>
                          <a:rPr lang="en-US" altLang="zh-CN" sz="3200" i="1">
                            <a:latin typeface="Cambria Math" panose="02040503050406030204" pitchFamily="18" charset="0"/>
                            <a:ea typeface="微软雅黑" panose="020B0503020204020204" pitchFamily="34" charset="-122"/>
                          </a:rPr>
                        </m:ctrlPr>
                      </m:dPr>
                      <m:e>
                        <m:r>
                          <a:rPr lang="en-US" altLang="zh-CN" sz="3200">
                            <a:latin typeface="Cambria Math" panose="02040503050406030204" pitchFamily="18" charset="0"/>
                            <a:ea typeface="微软雅黑" panose="020B0503020204020204" pitchFamily="34" charset="-122"/>
                          </a:rPr>
                          <m:t>𝑛</m:t>
                        </m:r>
                        <m:r>
                          <a:rPr lang="en-US" altLang="zh-CN" sz="3200" b="0" i="0" baseline="-25000" smtClean="0">
                            <a:latin typeface="Cambria Math" panose="02040503050406030204" pitchFamily="18" charset="0"/>
                            <a:ea typeface="微软雅黑" panose="020B0503020204020204" pitchFamily="34" charset="-122"/>
                          </a:rPr>
                          <m:t>1</m:t>
                        </m:r>
                      </m:e>
                    </m:d>
                    <m:r>
                      <a:rPr lang="en-US" altLang="zh-CN" sz="3200">
                        <a:latin typeface="Cambria Math" panose="02040503050406030204" pitchFamily="18" charset="0"/>
                        <a:ea typeface="微软雅黑" panose="020B0503020204020204" pitchFamily="34" charset="-122"/>
                      </a:rPr>
                      <m:t>,  </m:t>
                    </m:r>
                    <m:r>
                      <a:rPr lang="en-US" altLang="zh-CN" sz="3200" b="0" i="1" smtClean="0">
                        <a:latin typeface="Cambria Math" panose="02040503050406030204" pitchFamily="18" charset="0"/>
                        <a:ea typeface="微软雅黑" panose="020B0503020204020204" pitchFamily="34" charset="-122"/>
                      </a:rPr>
                      <m:t>𝑉</m:t>
                    </m:r>
                    <m:r>
                      <a:rPr lang="en-US" altLang="zh-CN" sz="3200">
                        <a:latin typeface="Cambria Math" panose="02040503050406030204" pitchFamily="18" charset="0"/>
                        <a:ea typeface="微软雅黑" panose="020B0503020204020204" pitchFamily="34" charset="-122"/>
                      </a:rPr>
                      <m:t>∼</m:t>
                    </m:r>
                    <m:r>
                      <m:rPr>
                        <m:sty m:val="p"/>
                      </m:rPr>
                      <a:rPr lang="el-GR" altLang="zh-CN" sz="3200">
                        <a:latin typeface="Cambria Math" panose="02040503050406030204" pitchFamily="18" charset="0"/>
                        <a:ea typeface="微软雅黑" panose="020B0503020204020204" pitchFamily="34" charset="-122"/>
                      </a:rPr>
                      <m:t>χ</m:t>
                    </m:r>
                    <m:r>
                      <a:rPr lang="en-US" altLang="zh-CN" sz="3200" baseline="30000">
                        <a:latin typeface="Cambria Math" panose="02040503050406030204" pitchFamily="18" charset="0"/>
                        <a:ea typeface="微软雅黑" panose="020B0503020204020204" pitchFamily="34" charset="-122"/>
                      </a:rPr>
                      <m:t>2</m:t>
                    </m:r>
                    <m:d>
                      <m:dPr>
                        <m:ctrlPr>
                          <a:rPr lang="en-US" altLang="zh-CN" sz="3200" i="1">
                            <a:latin typeface="Cambria Math" panose="02040503050406030204" pitchFamily="18" charset="0"/>
                            <a:ea typeface="微软雅黑" panose="020B0503020204020204" pitchFamily="34" charset="-122"/>
                          </a:rPr>
                        </m:ctrlPr>
                      </m:dPr>
                      <m:e>
                        <m:r>
                          <a:rPr lang="en-US" altLang="zh-CN" sz="3200">
                            <a:latin typeface="Cambria Math" panose="02040503050406030204" pitchFamily="18" charset="0"/>
                            <a:ea typeface="微软雅黑" panose="020B0503020204020204" pitchFamily="34" charset="-122"/>
                          </a:rPr>
                          <m:t>𝑛</m:t>
                        </m:r>
                        <m:r>
                          <a:rPr lang="en-US" altLang="zh-CN" sz="3200" b="0" i="0" baseline="-25000" smtClean="0">
                            <a:latin typeface="Cambria Math" panose="02040503050406030204" pitchFamily="18" charset="0"/>
                            <a:ea typeface="微软雅黑" panose="020B0503020204020204" pitchFamily="34" charset="-122"/>
                          </a:rPr>
                          <m:t>2</m:t>
                        </m:r>
                      </m:e>
                    </m:d>
                    <m:r>
                      <a:rPr lang="en-US" altLang="zh-CN" sz="3200">
                        <a:latin typeface="Cambria Math" panose="02040503050406030204" pitchFamily="18" charset="0"/>
                        <a:ea typeface="微软雅黑" panose="020B0503020204020204" pitchFamily="34" charset="-122"/>
                      </a:rPr>
                      <m:t>, </m:t>
                    </m:r>
                    <m:r>
                      <a:rPr lang="zh-CN" altLang="en-US" sz="3200">
                        <a:latin typeface="Cambria Math" panose="02040503050406030204" pitchFamily="18" charset="0"/>
                        <a:ea typeface="微软雅黑" panose="020B0503020204020204" pitchFamily="34" charset="-122"/>
                      </a:rPr>
                      <m:t>且</m:t>
                    </m:r>
                    <m:r>
                      <a:rPr lang="en-US" altLang="zh-CN" sz="3200" b="0" i="0" smtClean="0">
                        <a:latin typeface="Cambria Math" panose="02040503050406030204" pitchFamily="18" charset="0"/>
                        <a:ea typeface="微软雅黑" panose="020B0503020204020204" pitchFamily="34" charset="-122"/>
                      </a:rPr>
                      <m:t> </m:t>
                    </m:r>
                    <m:r>
                      <a:rPr lang="en-US" altLang="zh-CN" sz="3200" i="1">
                        <a:latin typeface="Cambria Math" panose="02040503050406030204" pitchFamily="18" charset="0"/>
                        <a:ea typeface="微软雅黑" panose="020B0503020204020204" pitchFamily="34" charset="-122"/>
                      </a:rPr>
                      <m:t>𝑈</m:t>
                    </m:r>
                    <m:r>
                      <a:rPr lang="en-US" altLang="zh-CN" sz="3200">
                        <a:latin typeface="Cambria Math" panose="02040503050406030204" pitchFamily="18" charset="0"/>
                        <a:ea typeface="微软雅黑" panose="020B0503020204020204" pitchFamily="34" charset="-122"/>
                      </a:rPr>
                      <m:t>,</m:t>
                    </m:r>
                    <m:r>
                      <a:rPr lang="en-US" altLang="zh-CN" sz="3200" i="1">
                        <a:latin typeface="Cambria Math" panose="02040503050406030204" pitchFamily="18" charset="0"/>
                        <a:ea typeface="微软雅黑" panose="020B0503020204020204" pitchFamily="34" charset="-122"/>
                      </a:rPr>
                      <m:t>𝑉</m:t>
                    </m:r>
                    <m:r>
                      <a:rPr lang="en-US" altLang="zh-CN" sz="3200" b="0" i="0" smtClean="0">
                        <a:latin typeface="Cambria Math" panose="02040503050406030204" pitchFamily="18" charset="0"/>
                        <a:ea typeface="微软雅黑" panose="020B0503020204020204" pitchFamily="34" charset="-122"/>
                      </a:rPr>
                      <m:t> </m:t>
                    </m:r>
                    <m:r>
                      <a:rPr lang="zh-CN" altLang="en-US" sz="3200">
                        <a:latin typeface="Cambria Math" panose="02040503050406030204" pitchFamily="18" charset="0"/>
                        <a:ea typeface="微软雅黑" panose="020B0503020204020204" pitchFamily="34" charset="-122"/>
                      </a:rPr>
                      <m:t>相互</m:t>
                    </m:r>
                  </m:oMath>
                </a14:m>
                <a:r>
                  <a:rPr lang="zh-CN" altLang="en-US" sz="3200" dirty="0">
                    <a:latin typeface="微软雅黑" panose="020B0503020204020204" pitchFamily="34" charset="-122"/>
                    <a:ea typeface="微软雅黑" panose="020B0503020204020204" pitchFamily="34" charset="-122"/>
                  </a:rPr>
                  <a:t>独立</a:t>
                </a:r>
              </a:p>
            </p:txBody>
          </p:sp>
        </mc:Choice>
        <mc:Fallback xmlns="">
          <p:sp>
            <p:nvSpPr>
              <p:cNvPr id="6" name="文本框 5"/>
              <p:cNvSpPr txBox="1">
                <a:spLocks noRot="1" noChangeAspect="1" noMove="1" noResize="1" noEditPoints="1" noAdjustHandles="1" noChangeArrowheads="1" noChangeShapeType="1" noTextEdit="1"/>
              </p:cNvSpPr>
              <p:nvPr/>
            </p:nvSpPr>
            <p:spPr>
              <a:xfrm>
                <a:off x="899592" y="2636912"/>
                <a:ext cx="7200800" cy="650819"/>
              </a:xfrm>
              <a:prstGeom prst="rect">
                <a:avLst/>
              </a:prstGeom>
              <a:blipFill>
                <a:blip r:embed="rId3"/>
                <a:stretch>
                  <a:fillRect r="-3302" b="-37736"/>
                </a:stretch>
              </a:blipFill>
            </p:spPr>
            <p:txBody>
              <a:bodyPr/>
              <a:lstStyle/>
              <a:p>
                <a:r>
                  <a:rPr lang="zh-CN" altLang="en-US">
                    <a:noFill/>
                  </a:rPr>
                  <a:t> </a:t>
                </a:r>
              </a:p>
            </p:txBody>
          </p:sp>
        </mc:Fallback>
      </mc:AlternateContent>
      <p:sp>
        <p:nvSpPr>
          <p:cNvPr id="8" name="文本框 7">
            <a:extLst>
              <a:ext uri="{FF2B5EF4-FFF2-40B4-BE49-F238E27FC236}">
                <a16:creationId xmlns:a16="http://schemas.microsoft.com/office/drawing/2014/main" id="{B3C9E783-F688-4FED-8835-84EC753D48BF}"/>
              </a:ext>
            </a:extLst>
          </p:cNvPr>
          <p:cNvSpPr txBox="1">
            <a:spLocks noChangeArrowheads="1"/>
          </p:cNvSpPr>
          <p:nvPr/>
        </p:nvSpPr>
        <p:spPr bwMode="auto">
          <a:xfrm>
            <a:off x="720000" y="1440000"/>
            <a:ext cx="25196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latin typeface="微软雅黑" panose="020B0503020204020204" pitchFamily="34" charset="-122"/>
                <a:ea typeface="微软雅黑" panose="020B0503020204020204" pitchFamily="34" charset="-122"/>
              </a:rPr>
              <a:t>F</a:t>
            </a:r>
            <a:r>
              <a:rPr lang="zh-CN" altLang="en-US" sz="3200" dirty="0">
                <a:latin typeface="微软雅黑" panose="020B0503020204020204" pitchFamily="34" charset="-122"/>
                <a:ea typeface="微软雅黑" panose="020B0503020204020204" pitchFamily="34" charset="-122"/>
              </a:rPr>
              <a:t>分布</a:t>
            </a:r>
          </a:p>
        </p:txBody>
      </p:sp>
      <mc:AlternateContent xmlns:mc="http://schemas.openxmlformats.org/markup-compatibility/2006" xmlns:a14="http://schemas.microsoft.com/office/drawing/2010/main">
        <mc:Choice Requires="a14">
          <p:sp>
            <p:nvSpPr>
              <p:cNvPr id="5" name="文本框 4"/>
              <p:cNvSpPr txBox="1"/>
              <p:nvPr/>
            </p:nvSpPr>
            <p:spPr>
              <a:xfrm>
                <a:off x="914021" y="3879529"/>
                <a:ext cx="6466291" cy="1636474"/>
              </a:xfrm>
              <a:prstGeom prst="rect">
                <a:avLst/>
              </a:prstGeom>
              <a:noFill/>
            </p:spPr>
            <p:txBody>
              <a:bodyPr wrap="square" lIns="0" tIns="0" rIns="0" bIns="0" rtlCol="0">
                <a:spAutoFit/>
              </a:bodyPr>
              <a:lstStyle/>
              <a:p>
                <a:r>
                  <a:rPr lang="en-US" altLang="zh-CN" sz="3200" dirty="0"/>
                  <a:t> </a:t>
                </a:r>
                <a14:m>
                  <m:oMath xmlns:m="http://schemas.openxmlformats.org/officeDocument/2006/math">
                    <m:r>
                      <a:rPr lang="en-US" altLang="zh-CN" sz="3200" b="0" i="1" smtClean="0">
                        <a:latin typeface="Cambria Math" panose="02040503050406030204" pitchFamily="18" charset="0"/>
                      </a:rPr>
                      <m:t>𝑦</m:t>
                    </m:r>
                    <m:r>
                      <a:rPr lang="en-US" altLang="zh-CN" sz="3200" b="0" i="0" smtClean="0">
                        <a:latin typeface="Cambria Math" panose="02040503050406030204" pitchFamily="18" charset="0"/>
                      </a:rPr>
                      <m:t>=</m:t>
                    </m:r>
                    <m:f>
                      <m:fPr>
                        <m:ctrlPr>
                          <a:rPr lang="en-US" altLang="zh-CN" sz="3200" b="0" i="1" smtClean="0">
                            <a:latin typeface="Cambria Math" panose="02040503050406030204" pitchFamily="18" charset="0"/>
                          </a:rPr>
                        </m:ctrlPr>
                      </m:fPr>
                      <m:num>
                        <m:r>
                          <a:rPr lang="en-US" altLang="zh-CN" sz="3200" b="0" i="1" smtClean="0">
                            <a:latin typeface="Cambria Math" panose="02040503050406030204" pitchFamily="18" charset="0"/>
                          </a:rPr>
                          <m:t>𝑈</m:t>
                        </m:r>
                        <m:r>
                          <a:rPr lang="en-US" altLang="zh-CN" sz="3200" b="0" i="1" smtClean="0">
                            <a:latin typeface="Cambria Math" panose="02040503050406030204" pitchFamily="18" charset="0"/>
                          </a:rPr>
                          <m:t>/</m:t>
                        </m:r>
                        <m:r>
                          <a:rPr lang="en-US" altLang="zh-CN" sz="3200" b="0" i="1" smtClean="0">
                            <a:latin typeface="Cambria Math" panose="02040503050406030204" pitchFamily="18" charset="0"/>
                          </a:rPr>
                          <m:t>𝑛</m:t>
                        </m:r>
                        <m:r>
                          <a:rPr lang="en-US" altLang="zh-CN" sz="3200" b="0" i="1" baseline="-25000" smtClean="0">
                            <a:latin typeface="Cambria Math" panose="02040503050406030204" pitchFamily="18" charset="0"/>
                          </a:rPr>
                          <m:t>1</m:t>
                        </m:r>
                      </m:num>
                      <m:den>
                        <m:r>
                          <a:rPr lang="en-US" altLang="zh-CN" sz="3200" b="0" i="1" smtClean="0">
                            <a:latin typeface="Cambria Math" panose="02040503050406030204" pitchFamily="18" charset="0"/>
                          </a:rPr>
                          <m:t>𝑉</m:t>
                        </m:r>
                        <m:r>
                          <a:rPr lang="en-US" altLang="zh-CN" sz="3200" b="0" i="1" smtClean="0">
                            <a:latin typeface="Cambria Math" panose="02040503050406030204" pitchFamily="18" charset="0"/>
                          </a:rPr>
                          <m:t>/</m:t>
                        </m:r>
                        <m:r>
                          <a:rPr lang="en-US" altLang="zh-CN" sz="3200" b="0" i="1" smtClean="0">
                            <a:latin typeface="Cambria Math" panose="02040503050406030204" pitchFamily="18" charset="0"/>
                          </a:rPr>
                          <m:t>𝑛</m:t>
                        </m:r>
                        <m:r>
                          <a:rPr lang="en-US" altLang="zh-CN" sz="3200" b="0" i="1" baseline="-25000" smtClean="0">
                            <a:latin typeface="Cambria Math" panose="02040503050406030204" pitchFamily="18" charset="0"/>
                          </a:rPr>
                          <m:t>2</m:t>
                        </m:r>
                      </m:den>
                    </m:f>
                    <m:r>
                      <a:rPr lang="en-US" altLang="zh-CN" sz="3200" i="1">
                        <a:latin typeface="Cambria Math" panose="02040503050406030204" pitchFamily="18" charset="0"/>
                        <a:ea typeface="Cambria Math" panose="02040503050406030204" pitchFamily="18" charset="0"/>
                      </a:rPr>
                      <m:t>∼</m:t>
                    </m:r>
                    <m:r>
                      <a:rPr lang="en-US" altLang="zh-CN" sz="3200" b="0" i="1" smtClean="0">
                        <a:latin typeface="Cambria Math" panose="02040503050406030204" pitchFamily="18" charset="0"/>
                        <a:ea typeface="Cambria Math" panose="02040503050406030204" pitchFamily="18" charset="0"/>
                      </a:rPr>
                      <m:t>𝐹</m:t>
                    </m:r>
                    <m:d>
                      <m:dPr>
                        <m:ctrlPr>
                          <a:rPr lang="en-US" altLang="zh-CN" sz="3200" i="1">
                            <a:latin typeface="Cambria Math" panose="02040503050406030204" pitchFamily="18" charset="0"/>
                            <a:ea typeface="Cambria Math" panose="02040503050406030204" pitchFamily="18" charset="0"/>
                          </a:rPr>
                        </m:ctrlPr>
                      </m:dPr>
                      <m:e>
                        <m:r>
                          <a:rPr lang="en-US" altLang="zh-CN" sz="3200" b="0" i="1" smtClean="0">
                            <a:latin typeface="Cambria Math" panose="02040503050406030204" pitchFamily="18" charset="0"/>
                            <a:ea typeface="Cambria Math" panose="02040503050406030204" pitchFamily="18" charset="0"/>
                          </a:rPr>
                          <m:t>𝑛</m:t>
                        </m:r>
                        <m:r>
                          <a:rPr lang="en-US" altLang="zh-CN" sz="3200" b="0" i="1" baseline="-25000" smtClean="0">
                            <a:latin typeface="Cambria Math" panose="02040503050406030204" pitchFamily="18" charset="0"/>
                            <a:ea typeface="Cambria Math" panose="02040503050406030204" pitchFamily="18" charset="0"/>
                          </a:rPr>
                          <m:t>1</m:t>
                        </m:r>
                        <m:r>
                          <a:rPr lang="en-US" altLang="zh-CN" sz="3200" b="0" i="1" smtClean="0">
                            <a:latin typeface="Cambria Math" panose="02040503050406030204" pitchFamily="18" charset="0"/>
                            <a:ea typeface="Cambria Math" panose="02040503050406030204" pitchFamily="18" charset="0"/>
                          </a:rPr>
                          <m:t>,</m:t>
                        </m:r>
                        <m:r>
                          <a:rPr lang="en-US" altLang="zh-CN" sz="3200" b="0" i="1" smtClean="0">
                            <a:latin typeface="Cambria Math" panose="02040503050406030204" pitchFamily="18" charset="0"/>
                            <a:ea typeface="Cambria Math" panose="02040503050406030204" pitchFamily="18" charset="0"/>
                          </a:rPr>
                          <m:t>𝑛</m:t>
                        </m:r>
                        <m:r>
                          <a:rPr lang="en-US" altLang="zh-CN" sz="3200" b="0" i="1" baseline="-25000" smtClean="0">
                            <a:latin typeface="Cambria Math" panose="02040503050406030204" pitchFamily="18" charset="0"/>
                            <a:ea typeface="Cambria Math" panose="02040503050406030204" pitchFamily="18" charset="0"/>
                          </a:rPr>
                          <m:t>2</m:t>
                        </m:r>
                      </m:e>
                    </m:d>
                    <m:r>
                      <a:rPr lang="en-US" altLang="zh-CN" sz="3200" i="1">
                        <a:latin typeface="Cambria Math" panose="02040503050406030204" pitchFamily="18" charset="0"/>
                        <a:ea typeface="Cambria Math" panose="02040503050406030204" pitchFamily="18" charset="0"/>
                      </a:rPr>
                      <m:t>=</m:t>
                    </m:r>
                  </m:oMath>
                </a14:m>
                <a:endParaRPr lang="en-US" altLang="zh-CN" sz="3200" i="1" dirty="0">
                  <a:latin typeface="Cambria Math" panose="02040503050406030204" pitchFamily="18" charset="0"/>
                  <a:ea typeface="Cambria Math" panose="02040503050406030204" pitchFamily="18" charset="0"/>
                </a:endParaRPr>
              </a:p>
              <a:p>
                <a14:m>
                  <m:oMath xmlns:m="http://schemas.openxmlformats.org/officeDocument/2006/math">
                    <m:f>
                      <m:fPr>
                        <m:ctrlPr>
                          <a:rPr lang="en-US" altLang="zh-CN" sz="3200" i="1" smtClean="0">
                            <a:latin typeface="Cambria Math" panose="02040503050406030204" pitchFamily="18" charset="0"/>
                            <a:ea typeface="Cambria Math" panose="02040503050406030204" pitchFamily="18" charset="0"/>
                          </a:rPr>
                        </m:ctrlPr>
                      </m:fPr>
                      <m:num>
                        <m:r>
                          <m:rPr>
                            <m:sty m:val="p"/>
                          </m:rPr>
                          <a:rPr lang="el-GR" altLang="zh-CN" sz="3200" i="1" smtClean="0">
                            <a:latin typeface="Cambria Math" panose="02040503050406030204" pitchFamily="18" charset="0"/>
                            <a:ea typeface="Cambria Math" panose="02040503050406030204" pitchFamily="18" charset="0"/>
                          </a:rPr>
                          <m:t>Γ</m:t>
                        </m:r>
                        <m:r>
                          <a:rPr lang="en-US" altLang="zh-CN" sz="3200" b="0" i="1" smtClean="0">
                            <a:latin typeface="Cambria Math" panose="02040503050406030204" pitchFamily="18" charset="0"/>
                            <a:ea typeface="Cambria Math" panose="02040503050406030204" pitchFamily="18" charset="0"/>
                          </a:rPr>
                          <m:t>[</m:t>
                        </m:r>
                        <m:d>
                          <m:dPr>
                            <m:ctrlPr>
                              <a:rPr lang="en-US" altLang="zh-CN" sz="3200" b="0" i="1" smtClean="0">
                                <a:latin typeface="Cambria Math" panose="02040503050406030204" pitchFamily="18" charset="0"/>
                                <a:ea typeface="Cambria Math" panose="02040503050406030204" pitchFamily="18" charset="0"/>
                              </a:rPr>
                            </m:ctrlPr>
                          </m:dPr>
                          <m:e>
                            <m:r>
                              <a:rPr lang="en-US" altLang="zh-CN" sz="3200" i="1">
                                <a:latin typeface="Cambria Math" panose="02040503050406030204" pitchFamily="18" charset="0"/>
                                <a:ea typeface="Cambria Math" panose="02040503050406030204" pitchFamily="18" charset="0"/>
                              </a:rPr>
                              <m:t>𝑛</m:t>
                            </m:r>
                            <m:r>
                              <a:rPr lang="en-US" altLang="zh-CN" sz="3200" i="1" baseline="-25000">
                                <a:latin typeface="Cambria Math" panose="02040503050406030204" pitchFamily="18" charset="0"/>
                                <a:ea typeface="Cambria Math" panose="02040503050406030204" pitchFamily="18" charset="0"/>
                              </a:rPr>
                              <m:t>1</m:t>
                            </m:r>
                            <m:r>
                              <a:rPr lang="en-US" altLang="zh-CN" sz="3200" b="0" i="1" smtClean="0">
                                <a:latin typeface="Cambria Math" panose="02040503050406030204" pitchFamily="18" charset="0"/>
                                <a:ea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𝑛</m:t>
                            </m:r>
                            <m:r>
                              <a:rPr lang="en-US" altLang="zh-CN" sz="3200" i="1" baseline="-25000">
                                <a:latin typeface="Cambria Math" panose="02040503050406030204" pitchFamily="18" charset="0"/>
                                <a:ea typeface="Cambria Math" panose="02040503050406030204" pitchFamily="18" charset="0"/>
                              </a:rPr>
                              <m:t>2</m:t>
                            </m:r>
                          </m:e>
                        </m:d>
                        <m:r>
                          <a:rPr lang="en-US" altLang="zh-CN" sz="3200" b="0" i="1" smtClean="0">
                            <a:latin typeface="Cambria Math" panose="02040503050406030204" pitchFamily="18" charset="0"/>
                            <a:ea typeface="Cambria Math" panose="02040503050406030204" pitchFamily="18" charset="0"/>
                          </a:rPr>
                          <m:t>/2]</m:t>
                        </m:r>
                        <m:r>
                          <a:rPr lang="en-US" altLang="zh-CN" sz="3200" i="1" smtClean="0">
                            <a:latin typeface="Cambria Math" panose="02040503050406030204" pitchFamily="18" charset="0"/>
                            <a:ea typeface="Cambria Math" panose="02040503050406030204" pitchFamily="18" charset="0"/>
                          </a:rPr>
                          <m:t> </m:t>
                        </m:r>
                        <m:sSup>
                          <m:sSupPr>
                            <m:ctrlPr>
                              <a:rPr lang="en-US" altLang="zh-CN" sz="3200" i="1" smtClean="0">
                                <a:latin typeface="Cambria Math" panose="02040503050406030204" pitchFamily="18" charset="0"/>
                                <a:ea typeface="Cambria Math" panose="02040503050406030204" pitchFamily="18" charset="0"/>
                              </a:rPr>
                            </m:ctrlPr>
                          </m:sSupPr>
                          <m:e>
                            <m:d>
                              <m:dPr>
                                <m:ctrlPr>
                                  <a:rPr lang="en-US" altLang="zh-CN" sz="3200" i="1">
                                    <a:latin typeface="Cambria Math" panose="02040503050406030204" pitchFamily="18" charset="0"/>
                                    <a:ea typeface="Cambria Math" panose="02040503050406030204" pitchFamily="18" charset="0"/>
                                  </a:rPr>
                                </m:ctrlPr>
                              </m:dPr>
                              <m:e>
                                <m:r>
                                  <a:rPr lang="en-US" altLang="zh-CN" sz="3200" i="1">
                                    <a:latin typeface="Cambria Math" panose="02040503050406030204" pitchFamily="18" charset="0"/>
                                    <a:ea typeface="Cambria Math" panose="02040503050406030204" pitchFamily="18" charset="0"/>
                                  </a:rPr>
                                  <m:t>𝑛</m:t>
                                </m:r>
                                <m:r>
                                  <a:rPr lang="en-US" altLang="zh-CN" sz="3200" i="1" baseline="-25000">
                                    <a:latin typeface="Cambria Math" panose="02040503050406030204" pitchFamily="18" charset="0"/>
                                    <a:ea typeface="Cambria Math" panose="02040503050406030204" pitchFamily="18" charset="0"/>
                                  </a:rPr>
                                  <m:t>1</m:t>
                                </m:r>
                                <m:r>
                                  <a:rPr lang="en-US" altLang="zh-CN" sz="3200" i="1">
                                    <a:latin typeface="Cambria Math" panose="02040503050406030204" pitchFamily="18" charset="0"/>
                                    <a:ea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𝑛</m:t>
                                </m:r>
                                <m:r>
                                  <a:rPr lang="en-US" altLang="zh-CN" sz="3200" i="1" baseline="-25000">
                                    <a:latin typeface="Cambria Math" panose="02040503050406030204" pitchFamily="18" charset="0"/>
                                    <a:ea typeface="Cambria Math" panose="02040503050406030204" pitchFamily="18" charset="0"/>
                                  </a:rPr>
                                  <m:t>2</m:t>
                                </m:r>
                              </m:e>
                            </m:d>
                          </m:e>
                          <m:sup>
                            <m:r>
                              <a:rPr lang="en-US" altLang="zh-CN" sz="3200" b="0" i="1" smtClean="0">
                                <a:latin typeface="Cambria Math" panose="02040503050406030204" pitchFamily="18" charset="0"/>
                                <a:ea typeface="Cambria Math" panose="02040503050406030204" pitchFamily="18" charset="0"/>
                              </a:rPr>
                              <m:t>𝑛</m:t>
                            </m:r>
                            <m:r>
                              <a:rPr lang="en-US" altLang="zh-CN" sz="3200" b="0" i="1" baseline="-25000" smtClean="0">
                                <a:latin typeface="Cambria Math" panose="02040503050406030204" pitchFamily="18" charset="0"/>
                                <a:ea typeface="Cambria Math" panose="02040503050406030204" pitchFamily="18" charset="0"/>
                              </a:rPr>
                              <m:t>1</m:t>
                            </m:r>
                            <m:r>
                              <a:rPr lang="en-US" altLang="zh-CN" sz="3200" b="0" i="1" smtClean="0">
                                <a:latin typeface="Cambria Math" panose="02040503050406030204" pitchFamily="18" charset="0"/>
                                <a:ea typeface="Cambria Math" panose="02040503050406030204" pitchFamily="18" charset="0"/>
                              </a:rPr>
                              <m:t>/2</m:t>
                            </m:r>
                          </m:sup>
                        </m:sSup>
                        <m:sSup>
                          <m:sSupPr>
                            <m:ctrlPr>
                              <a:rPr lang="en-US" altLang="zh-CN" sz="3200" i="1" smtClean="0">
                                <a:latin typeface="Cambria Math" panose="02040503050406030204" pitchFamily="18" charset="0"/>
                                <a:ea typeface="Cambria Math" panose="02040503050406030204" pitchFamily="18" charset="0"/>
                              </a:rPr>
                            </m:ctrlPr>
                          </m:sSupPr>
                          <m:e>
                            <m:r>
                              <a:rPr lang="en-US" altLang="zh-CN" sz="3200" b="0" i="1" smtClean="0">
                                <a:latin typeface="Cambria Math" panose="02040503050406030204" pitchFamily="18" charset="0"/>
                                <a:ea typeface="Cambria Math" panose="02040503050406030204" pitchFamily="18" charset="0"/>
                              </a:rPr>
                              <m:t>𝑦</m:t>
                            </m:r>
                          </m:e>
                          <m:sup>
                            <m:r>
                              <a:rPr lang="en-US" altLang="zh-CN" sz="3200" b="0" i="1" smtClean="0">
                                <a:latin typeface="Cambria Math" panose="02040503050406030204" pitchFamily="18" charset="0"/>
                                <a:ea typeface="Cambria Math" panose="02040503050406030204" pitchFamily="18" charset="0"/>
                              </a:rPr>
                              <m:t>(</m:t>
                            </m:r>
                            <m:r>
                              <a:rPr lang="en-US" altLang="zh-CN" sz="3200" b="0" i="1" smtClean="0">
                                <a:latin typeface="Cambria Math" panose="02040503050406030204" pitchFamily="18" charset="0"/>
                                <a:ea typeface="Cambria Math" panose="02040503050406030204" pitchFamily="18" charset="0"/>
                              </a:rPr>
                              <m:t>𝑛</m:t>
                            </m:r>
                            <m:r>
                              <a:rPr lang="en-US" altLang="zh-CN" sz="3200" b="0" i="1" baseline="-25000" smtClean="0">
                                <a:latin typeface="Cambria Math" panose="02040503050406030204" pitchFamily="18" charset="0"/>
                                <a:ea typeface="Cambria Math" panose="02040503050406030204" pitchFamily="18" charset="0"/>
                              </a:rPr>
                              <m:t>1</m:t>
                            </m:r>
                            <m:r>
                              <a:rPr lang="en-US" altLang="zh-CN" sz="3200" b="0" i="1" smtClean="0">
                                <a:latin typeface="Cambria Math" panose="02040503050406030204" pitchFamily="18" charset="0"/>
                                <a:ea typeface="Cambria Math" panose="02040503050406030204" pitchFamily="18" charset="0"/>
                              </a:rPr>
                              <m:t>/2)</m:t>
                            </m:r>
                            <m:r>
                              <a:rPr lang="en-US" altLang="zh-CN" sz="3200" i="1">
                                <a:latin typeface="Cambria Math" panose="02040503050406030204" pitchFamily="18" charset="0"/>
                                <a:ea typeface="Cambria Math" panose="02040503050406030204" pitchFamily="18" charset="0"/>
                              </a:rPr>
                              <m:t>−1</m:t>
                            </m:r>
                          </m:sup>
                        </m:sSup>
                      </m:num>
                      <m:den>
                        <m:r>
                          <m:rPr>
                            <m:sty m:val="p"/>
                          </m:rPr>
                          <a:rPr lang="el-GR" altLang="zh-CN" sz="3200" i="1">
                            <a:latin typeface="Cambria Math" panose="02040503050406030204" pitchFamily="18" charset="0"/>
                            <a:ea typeface="Cambria Math" panose="02040503050406030204" pitchFamily="18" charset="0"/>
                          </a:rPr>
                          <m:t>Γ</m:t>
                        </m:r>
                        <m:r>
                          <a:rPr lang="en-US" altLang="zh-CN" sz="3200" i="1">
                            <a:latin typeface="Cambria Math" panose="02040503050406030204" pitchFamily="18" charset="0"/>
                            <a:ea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𝑛</m:t>
                        </m:r>
                        <m:r>
                          <a:rPr lang="en-US" altLang="zh-CN" sz="3200" i="1" baseline="-25000">
                            <a:latin typeface="Cambria Math" panose="02040503050406030204" pitchFamily="18" charset="0"/>
                            <a:ea typeface="Cambria Math" panose="02040503050406030204" pitchFamily="18" charset="0"/>
                          </a:rPr>
                          <m:t>1</m:t>
                        </m:r>
                        <m:r>
                          <a:rPr lang="en-US" altLang="zh-CN" sz="3200" i="1">
                            <a:latin typeface="Cambria Math" panose="02040503050406030204" pitchFamily="18" charset="0"/>
                            <a:ea typeface="Cambria Math" panose="02040503050406030204" pitchFamily="18" charset="0"/>
                          </a:rPr>
                          <m:t>/2)</m:t>
                        </m:r>
                        <m:r>
                          <m:rPr>
                            <m:sty m:val="p"/>
                          </m:rPr>
                          <a:rPr lang="el-GR" altLang="zh-CN" sz="3200" i="1">
                            <a:latin typeface="Cambria Math" panose="02040503050406030204" pitchFamily="18" charset="0"/>
                            <a:ea typeface="Cambria Math" panose="02040503050406030204" pitchFamily="18" charset="0"/>
                          </a:rPr>
                          <m:t>Γ</m:t>
                        </m:r>
                        <m:r>
                          <a:rPr lang="en-US" altLang="zh-CN" sz="3200" i="1">
                            <a:latin typeface="Cambria Math" panose="02040503050406030204" pitchFamily="18" charset="0"/>
                            <a:ea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𝑛</m:t>
                        </m:r>
                        <m:r>
                          <a:rPr lang="en-US" altLang="zh-CN" sz="3200" b="0" i="1" baseline="-25000" smtClean="0">
                            <a:latin typeface="Cambria Math" panose="02040503050406030204" pitchFamily="18" charset="0"/>
                            <a:ea typeface="Cambria Math" panose="02040503050406030204" pitchFamily="18" charset="0"/>
                          </a:rPr>
                          <m:t>2</m:t>
                        </m:r>
                        <m:r>
                          <a:rPr lang="en-US" altLang="zh-CN" sz="3200" i="1">
                            <a:latin typeface="Cambria Math" panose="02040503050406030204" pitchFamily="18" charset="0"/>
                            <a:ea typeface="Cambria Math" panose="02040503050406030204" pitchFamily="18" charset="0"/>
                          </a:rPr>
                          <m:t>/2)</m:t>
                        </m:r>
                        <m:sSup>
                          <m:sSupPr>
                            <m:ctrlPr>
                              <a:rPr lang="en-US" altLang="zh-CN" sz="3200" i="1" smtClean="0">
                                <a:latin typeface="Cambria Math" panose="02040503050406030204" pitchFamily="18" charset="0"/>
                                <a:ea typeface="Cambria Math" panose="02040503050406030204" pitchFamily="18" charset="0"/>
                              </a:rPr>
                            </m:ctrlPr>
                          </m:sSupPr>
                          <m:e>
                            <m:r>
                              <a:rPr lang="en-US" altLang="zh-CN" sz="3200" b="0" i="1" smtClean="0">
                                <a:latin typeface="Cambria Math" panose="02040503050406030204" pitchFamily="18" charset="0"/>
                                <a:ea typeface="Cambria Math" panose="02040503050406030204" pitchFamily="18" charset="0"/>
                              </a:rPr>
                              <m:t>[1+</m:t>
                            </m:r>
                            <m:r>
                              <a:rPr lang="en-US" altLang="zh-CN" sz="3200" b="0" i="1" smtClean="0">
                                <a:latin typeface="Cambria Math" panose="02040503050406030204" pitchFamily="18" charset="0"/>
                                <a:ea typeface="Cambria Math" panose="02040503050406030204" pitchFamily="18" charset="0"/>
                              </a:rPr>
                              <m:t>𝑛</m:t>
                            </m:r>
                            <m:r>
                              <a:rPr lang="en-US" altLang="zh-CN" sz="3200" b="0" i="1" baseline="-25000" smtClean="0">
                                <a:latin typeface="Cambria Math" panose="02040503050406030204" pitchFamily="18" charset="0"/>
                                <a:ea typeface="Cambria Math" panose="02040503050406030204" pitchFamily="18" charset="0"/>
                              </a:rPr>
                              <m:t>1</m:t>
                            </m:r>
                            <m:r>
                              <a:rPr lang="en-US" altLang="zh-CN" sz="3200" b="0" i="1" smtClean="0">
                                <a:latin typeface="Cambria Math" panose="02040503050406030204" pitchFamily="18" charset="0"/>
                                <a:ea typeface="Cambria Math" panose="02040503050406030204" pitchFamily="18" charset="0"/>
                              </a:rPr>
                              <m:t>𝑦</m:t>
                            </m:r>
                            <m:r>
                              <a:rPr lang="en-US" altLang="zh-CN" sz="3200" b="0" i="1" smtClean="0">
                                <a:latin typeface="Cambria Math" panose="02040503050406030204" pitchFamily="18" charset="0"/>
                                <a:ea typeface="Cambria Math" panose="02040503050406030204" pitchFamily="18" charset="0"/>
                              </a:rPr>
                              <m:t>/</m:t>
                            </m:r>
                            <m:r>
                              <a:rPr lang="en-US" altLang="zh-CN" sz="3200" b="0" i="1" smtClean="0">
                                <a:latin typeface="Cambria Math" panose="02040503050406030204" pitchFamily="18" charset="0"/>
                                <a:ea typeface="Cambria Math" panose="02040503050406030204" pitchFamily="18" charset="0"/>
                              </a:rPr>
                              <m:t>𝑛</m:t>
                            </m:r>
                            <m:r>
                              <a:rPr lang="en-US" altLang="zh-CN" sz="3200" b="0" i="1" baseline="-25000" smtClean="0">
                                <a:latin typeface="Cambria Math" panose="02040503050406030204" pitchFamily="18" charset="0"/>
                                <a:ea typeface="Cambria Math" panose="02040503050406030204" pitchFamily="18" charset="0"/>
                              </a:rPr>
                              <m:t>2</m:t>
                            </m:r>
                            <m:r>
                              <a:rPr lang="en-US" altLang="zh-CN" sz="3200" b="0" i="1" smtClean="0">
                                <a:latin typeface="Cambria Math" panose="02040503050406030204" pitchFamily="18" charset="0"/>
                                <a:ea typeface="Cambria Math" panose="02040503050406030204" pitchFamily="18" charset="0"/>
                              </a:rPr>
                              <m:t>]</m:t>
                            </m:r>
                          </m:e>
                          <m:sup>
                            <m:d>
                              <m:dPr>
                                <m:ctrlPr>
                                  <a:rPr lang="en-US" altLang="zh-CN" sz="3200" i="1">
                                    <a:latin typeface="Cambria Math" panose="02040503050406030204" pitchFamily="18" charset="0"/>
                                    <a:ea typeface="Cambria Math" panose="02040503050406030204" pitchFamily="18" charset="0"/>
                                  </a:rPr>
                                </m:ctrlPr>
                              </m:dPr>
                              <m:e>
                                <m:r>
                                  <a:rPr lang="en-US" altLang="zh-CN" sz="3200" i="1">
                                    <a:latin typeface="Cambria Math" panose="02040503050406030204" pitchFamily="18" charset="0"/>
                                    <a:ea typeface="Cambria Math" panose="02040503050406030204" pitchFamily="18" charset="0"/>
                                  </a:rPr>
                                  <m:t>𝑛</m:t>
                                </m:r>
                                <m:r>
                                  <a:rPr lang="en-US" altLang="zh-CN" sz="3200" i="1" baseline="-25000">
                                    <a:latin typeface="Cambria Math" panose="02040503050406030204" pitchFamily="18" charset="0"/>
                                    <a:ea typeface="Cambria Math" panose="02040503050406030204" pitchFamily="18" charset="0"/>
                                  </a:rPr>
                                  <m:t>1</m:t>
                                </m:r>
                                <m:r>
                                  <a:rPr lang="en-US" altLang="zh-CN" sz="3200" i="1">
                                    <a:latin typeface="Cambria Math" panose="02040503050406030204" pitchFamily="18" charset="0"/>
                                    <a:ea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𝑛</m:t>
                                </m:r>
                                <m:r>
                                  <a:rPr lang="en-US" altLang="zh-CN" sz="3200" i="1" baseline="-25000">
                                    <a:latin typeface="Cambria Math" panose="02040503050406030204" pitchFamily="18" charset="0"/>
                                    <a:ea typeface="Cambria Math" panose="02040503050406030204" pitchFamily="18" charset="0"/>
                                  </a:rPr>
                                  <m:t>2</m:t>
                                </m:r>
                              </m:e>
                            </m:d>
                            <m:r>
                              <a:rPr lang="en-US" altLang="zh-CN" sz="3200" i="1">
                                <a:latin typeface="Cambria Math" panose="02040503050406030204" pitchFamily="18" charset="0"/>
                                <a:ea typeface="Cambria Math" panose="02040503050406030204" pitchFamily="18" charset="0"/>
                              </a:rPr>
                              <m:t>/2</m:t>
                            </m:r>
                          </m:sup>
                        </m:sSup>
                      </m:den>
                    </m:f>
                  </m:oMath>
                </a14:m>
                <a:r>
                  <a:rPr lang="en-US" altLang="zh-CN" sz="3600" dirty="0"/>
                  <a:t>, </a:t>
                </a:r>
                <a14:m>
                  <m:oMath xmlns:m="http://schemas.openxmlformats.org/officeDocument/2006/math">
                    <m:r>
                      <a:rPr lang="en-US" altLang="zh-CN" sz="3200" i="1">
                        <a:latin typeface="Cambria Math" panose="02040503050406030204" pitchFamily="18" charset="0"/>
                      </a:rPr>
                      <m:t>𝑦</m:t>
                    </m:r>
                  </m:oMath>
                </a14:m>
                <a:r>
                  <a:rPr lang="en-US" altLang="zh-CN" sz="3200" dirty="0">
                    <a:latin typeface="Cambria Math" panose="02040503050406030204" pitchFamily="18" charset="0"/>
                  </a:rPr>
                  <a:t>&gt;0</a:t>
                </a:r>
              </a:p>
            </p:txBody>
          </p:sp>
        </mc:Choice>
        <mc:Fallback xmlns="">
          <p:sp>
            <p:nvSpPr>
              <p:cNvPr id="5" name="文本框 4"/>
              <p:cNvSpPr txBox="1">
                <a:spLocks noRot="1" noChangeAspect="1" noMove="1" noResize="1" noEditPoints="1" noAdjustHandles="1" noChangeArrowheads="1" noChangeShapeType="1" noTextEdit="1"/>
              </p:cNvSpPr>
              <p:nvPr/>
            </p:nvSpPr>
            <p:spPr>
              <a:xfrm>
                <a:off x="914021" y="3879529"/>
                <a:ext cx="6466291" cy="1636474"/>
              </a:xfrm>
              <a:prstGeom prst="rect">
                <a:avLst/>
              </a:prstGeom>
              <a:blipFill>
                <a:blip r:embed="rId4"/>
                <a:stretch>
                  <a:fillRect l="-94" b="-557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66602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文本框 1">
            <a:extLst>
              <a:ext uri="{FF2B5EF4-FFF2-40B4-BE49-F238E27FC236}">
                <a16:creationId xmlns:a16="http://schemas.microsoft.com/office/drawing/2014/main" id="{F6E4074D-3DEE-45C7-BAE2-F7E705CF9349}"/>
              </a:ext>
            </a:extLst>
          </p:cNvPr>
          <p:cNvSpPr txBox="1">
            <a:spLocks noChangeArrowheads="1"/>
          </p:cNvSpPr>
          <p:nvPr/>
        </p:nvSpPr>
        <p:spPr bwMode="auto">
          <a:xfrm>
            <a:off x="1155700" y="1565275"/>
            <a:ext cx="264795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如何应对过拟合？</a:t>
            </a:r>
          </a:p>
        </p:txBody>
      </p:sp>
      <p:sp>
        <p:nvSpPr>
          <p:cNvPr id="3" name="文本框 3">
            <a:extLst>
              <a:ext uri="{FF2B5EF4-FFF2-40B4-BE49-F238E27FC236}">
                <a16:creationId xmlns:a16="http://schemas.microsoft.com/office/drawing/2014/main" id="{A9287D04-D156-4C9E-B15E-8CBCE87BF709}"/>
              </a:ext>
            </a:extLst>
          </p:cNvPr>
          <p:cNvSpPr txBox="1">
            <a:spLocks noChangeArrowheads="1"/>
          </p:cNvSpPr>
          <p:nvPr/>
        </p:nvSpPr>
        <p:spPr bwMode="auto">
          <a:xfrm>
            <a:off x="1882775" y="2139950"/>
            <a:ext cx="5137150" cy="3478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defRPr/>
            </a:pPr>
            <a:r>
              <a:rPr lang="zh-CN" altLang="en-US" sz="2000" dirty="0"/>
              <a:t>过拟合：学习能力过于强大</a:t>
            </a:r>
            <a:endParaRPr lang="en-US" altLang="zh-CN" sz="2000" dirty="0"/>
          </a:p>
          <a:p>
            <a:pPr>
              <a:spcBef>
                <a:spcPct val="0"/>
              </a:spcBef>
              <a:buFontTx/>
              <a:buNone/>
              <a:defRPr/>
            </a:pPr>
            <a:r>
              <a:rPr lang="en-US" altLang="zh-CN" sz="2000" dirty="0"/>
              <a:t>       1.</a:t>
            </a:r>
            <a:r>
              <a:rPr lang="zh-CN" altLang="en-US" sz="2000" dirty="0"/>
              <a:t>基于树的方法：预剪枝和后剪枝</a:t>
            </a:r>
            <a:endParaRPr lang="en-US" altLang="zh-CN" sz="2000" dirty="0"/>
          </a:p>
          <a:p>
            <a:pPr>
              <a:spcBef>
                <a:spcPct val="0"/>
              </a:spcBef>
              <a:buFontTx/>
              <a:buNone/>
              <a:defRPr/>
            </a:pPr>
            <a:r>
              <a:rPr lang="en-US" altLang="zh-CN" sz="2000" dirty="0"/>
              <a:t>       2.</a:t>
            </a:r>
            <a:r>
              <a:rPr lang="zh-CN" altLang="en-US" sz="2000" dirty="0"/>
              <a:t>支持向量机：引入松弛变量</a:t>
            </a:r>
            <a:r>
              <a:rPr lang="en-US" altLang="zh-CN" sz="2000" dirty="0"/>
              <a:t>(</a:t>
            </a:r>
            <a:r>
              <a:rPr lang="zh-CN" altLang="en-US" sz="2000" dirty="0"/>
              <a:t>软间隔</a:t>
            </a:r>
            <a:r>
              <a:rPr lang="en-US" altLang="zh-CN" sz="2000" dirty="0"/>
              <a:t>)</a:t>
            </a:r>
          </a:p>
          <a:p>
            <a:pPr>
              <a:spcBef>
                <a:spcPct val="0"/>
              </a:spcBef>
              <a:buFontTx/>
              <a:buNone/>
              <a:defRPr/>
            </a:pPr>
            <a:r>
              <a:rPr lang="en-US" altLang="zh-CN" sz="2000" dirty="0"/>
              <a:t>       3.</a:t>
            </a:r>
            <a:r>
              <a:rPr lang="zh-CN" altLang="en-US" sz="2000" dirty="0"/>
              <a:t>神经网络：</a:t>
            </a:r>
            <a:endParaRPr lang="en-US" altLang="zh-CN" sz="2000" dirty="0"/>
          </a:p>
          <a:p>
            <a:pPr marL="1200150" lvl="1" indent="-457200">
              <a:spcBef>
                <a:spcPct val="0"/>
              </a:spcBef>
              <a:buFont typeface="+mj-lt"/>
              <a:buAutoNum type="alphaLcParenR"/>
              <a:defRPr/>
            </a:pPr>
            <a:r>
              <a:rPr lang="zh-CN" altLang="en-US" sz="2000" dirty="0"/>
              <a:t>增大训练数据</a:t>
            </a:r>
            <a:endParaRPr lang="en-US" altLang="zh-CN" sz="2000" dirty="0"/>
          </a:p>
          <a:p>
            <a:pPr marL="1200150" lvl="1" indent="-457200">
              <a:spcBef>
                <a:spcPct val="0"/>
              </a:spcBef>
              <a:buFont typeface="+mj-lt"/>
              <a:buAutoNum type="alphaLcParenR"/>
              <a:defRPr/>
            </a:pPr>
            <a:r>
              <a:rPr lang="zh-CN" altLang="en-US" sz="2000" dirty="0"/>
              <a:t>正则化 </a:t>
            </a:r>
            <a:r>
              <a:rPr lang="en-US" altLang="zh-CN" sz="2000" dirty="0"/>
              <a:t>L2 L1</a:t>
            </a:r>
          </a:p>
          <a:p>
            <a:pPr marL="1200150" lvl="1" indent="-457200">
              <a:spcBef>
                <a:spcPct val="0"/>
              </a:spcBef>
              <a:buFont typeface="+mj-lt"/>
              <a:buAutoNum type="alphaLcParenR"/>
              <a:defRPr/>
            </a:pPr>
            <a:r>
              <a:rPr lang="zh-CN" altLang="en-US" sz="2000" dirty="0"/>
              <a:t>减小</a:t>
            </a:r>
            <a:r>
              <a:rPr lang="en-US" altLang="zh-CN" sz="2000" dirty="0"/>
              <a:t>/</a:t>
            </a:r>
            <a:r>
              <a:rPr lang="zh-CN" altLang="en-US" sz="2000" dirty="0"/>
              <a:t>减少模型参数</a:t>
            </a:r>
            <a:endParaRPr lang="en-US" altLang="zh-CN" sz="2000" dirty="0"/>
          </a:p>
          <a:p>
            <a:pPr marL="1200150" lvl="1" indent="-457200">
              <a:spcBef>
                <a:spcPct val="0"/>
              </a:spcBef>
              <a:buFont typeface="+mj-lt"/>
              <a:buAutoNum type="alphaLcParenR"/>
              <a:defRPr/>
            </a:pPr>
            <a:r>
              <a:rPr lang="en-US" altLang="zh-CN" sz="2000" dirty="0"/>
              <a:t>Early stopping</a:t>
            </a:r>
          </a:p>
          <a:p>
            <a:pPr marL="1200150" lvl="1" indent="-457200">
              <a:spcBef>
                <a:spcPct val="0"/>
              </a:spcBef>
              <a:buFont typeface="+mj-lt"/>
              <a:buAutoNum type="alphaLcParenR"/>
              <a:defRPr/>
            </a:pPr>
            <a:r>
              <a:rPr lang="en-US" altLang="zh-CN" sz="2000" dirty="0"/>
              <a:t>Cross validation </a:t>
            </a:r>
          </a:p>
          <a:p>
            <a:pPr marL="1200150" lvl="1" indent="-457200">
              <a:spcBef>
                <a:spcPct val="0"/>
              </a:spcBef>
              <a:buFont typeface="+mj-lt"/>
              <a:buAutoNum type="alphaLcParenR"/>
              <a:defRPr/>
            </a:pPr>
            <a:r>
              <a:rPr lang="en-US" altLang="zh-CN" sz="2000" dirty="0"/>
              <a:t>Dropout …</a:t>
            </a:r>
          </a:p>
          <a:p>
            <a:pPr lvl="1" indent="0">
              <a:spcBef>
                <a:spcPct val="0"/>
              </a:spcBef>
              <a:buFontTx/>
              <a:buNone/>
              <a:defRPr/>
            </a:pPr>
            <a:endParaRPr lang="en-US" altLang="zh-CN" sz="2000" dirty="0"/>
          </a:p>
        </p:txBody>
      </p:sp>
    </p:spTree>
    <p:extLst>
      <p:ext uri="{BB962C8B-B14F-4D97-AF65-F5344CB8AC3E}">
        <p14:creationId xmlns:p14="http://schemas.microsoft.com/office/powerpoint/2010/main" val="385493763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323528" y="1844824"/>
            <a:ext cx="8547034" cy="3024336"/>
          </a:xfrm>
          <a:prstGeom prst="rect">
            <a:avLst/>
          </a:prstGeom>
        </p:spPr>
      </p:pic>
      <mc:AlternateContent xmlns:mc="http://schemas.openxmlformats.org/markup-compatibility/2006" xmlns:a14="http://schemas.microsoft.com/office/drawing/2010/main">
        <mc:Choice Requires="a14">
          <p:sp>
            <p:nvSpPr>
              <p:cNvPr id="3" name="矩形 2"/>
              <p:cNvSpPr/>
              <p:nvPr/>
            </p:nvSpPr>
            <p:spPr>
              <a:xfrm>
                <a:off x="3923928" y="5301208"/>
                <a:ext cx="1716239" cy="461665"/>
              </a:xfrm>
              <a:prstGeom prst="rect">
                <a:avLst/>
              </a:prstGeom>
            </p:spPr>
            <p:txBody>
              <a:bodyPr wrap="none">
                <a:spAutoFit/>
              </a:bodyPr>
              <a:lstStyle/>
              <a:p>
                <a14:m>
                  <m:oMath xmlns:m="http://schemas.openxmlformats.org/officeDocument/2006/math">
                    <m:sSub>
                      <m:sSubPr>
                        <m:ctrlPr>
                          <a:rPr lang="en-US" altLang="zh-CN" sz="2400" i="1">
                            <a:latin typeface="Cambria Math" panose="02040503050406030204" pitchFamily="18" charset="0"/>
                            <a:ea typeface="微软雅黑" panose="020B0503020204020204" pitchFamily="34" charset="-122"/>
                          </a:rPr>
                        </m:ctrlPr>
                      </m:sSubPr>
                      <m:e>
                        <m:r>
                          <a:rPr lang="zh-CN" altLang="en-US" sz="2400">
                            <a:latin typeface="Cambria Math" panose="02040503050406030204" pitchFamily="18" charset="0"/>
                            <a:ea typeface="微软雅黑" panose="020B0503020204020204" pitchFamily="34" charset="-122"/>
                          </a:rPr>
                          <m:t>𝜏</m:t>
                        </m:r>
                      </m:e>
                      <m:sub>
                        <m:r>
                          <a:rPr lang="en-US" altLang="zh-CN" sz="2400">
                            <a:latin typeface="Cambria Math" panose="02040503050406030204" pitchFamily="18" charset="0"/>
                            <a:ea typeface="微软雅黑" panose="020B0503020204020204" pitchFamily="34" charset="-122"/>
                          </a:rPr>
                          <m:t>𝐹</m:t>
                        </m:r>
                      </m:sub>
                    </m:sSub>
                  </m:oMath>
                </a14:m>
                <a:r>
                  <a:rPr lang="zh-CN" altLang="en-US" sz="2400" dirty="0">
                    <a:latin typeface="微软雅黑" panose="020B0503020204020204" pitchFamily="34" charset="-122"/>
                    <a:ea typeface="微软雅黑" panose="020B0503020204020204" pitchFamily="34" charset="-122"/>
                  </a:rPr>
                  <a:t>的临界值</a:t>
                </a:r>
              </a:p>
            </p:txBody>
          </p:sp>
        </mc:Choice>
        <mc:Fallback xmlns="">
          <p:sp>
            <p:nvSpPr>
              <p:cNvPr id="3" name="矩形 2"/>
              <p:cNvSpPr>
                <a:spLocks noRot="1" noChangeAspect="1" noMove="1" noResize="1" noEditPoints="1" noAdjustHandles="1" noChangeArrowheads="1" noChangeShapeType="1" noTextEdit="1"/>
              </p:cNvSpPr>
              <p:nvPr/>
            </p:nvSpPr>
            <p:spPr>
              <a:xfrm>
                <a:off x="3923928" y="5301208"/>
                <a:ext cx="1716239" cy="461665"/>
              </a:xfrm>
              <a:prstGeom prst="rect">
                <a:avLst/>
              </a:prstGeom>
              <a:blipFill>
                <a:blip r:embed="rId4"/>
                <a:stretch>
                  <a:fillRect t="-10667" r="-4626" b="-306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0628241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文本框 8"/>
              <p:cNvSpPr txBox="1">
                <a:spLocks noChangeArrowheads="1"/>
              </p:cNvSpPr>
              <p:nvPr/>
            </p:nvSpPr>
            <p:spPr bwMode="auto">
              <a:xfrm>
                <a:off x="899592" y="2492896"/>
                <a:ext cx="6912768" cy="3508653"/>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en-US" altLang="zh-CN" sz="2400" dirty="0">
                    <a:ea typeface="微软雅黑" panose="020B0503020204020204" pitchFamily="34" charset="-122"/>
                  </a:rPr>
                  <a:t>Friedman</a:t>
                </a:r>
                <a:r>
                  <a:rPr lang="zh-CN" altLang="en-US" sz="2400" dirty="0">
                    <a:ea typeface="微软雅黑" panose="020B0503020204020204" pitchFamily="34" charset="-122"/>
                  </a:rPr>
                  <a:t>检验中假设被拒绝时需要“后续检验”</a:t>
                </a:r>
                <a:endParaRPr lang="en-US" altLang="zh-CN" sz="2400" dirty="0">
                  <a:ea typeface="微软雅黑" panose="020B0503020204020204" pitchFamily="34" charset="-122"/>
                </a:endParaRPr>
              </a:p>
              <a:p>
                <a:pPr eaLnBrk="1" hangingPunct="1">
                  <a:lnSpc>
                    <a:spcPct val="150000"/>
                  </a:lnSpc>
                  <a:buFont typeface="Arial" panose="020B0604020202020204" pitchFamily="34" charset="0"/>
                  <a:buChar char="•"/>
                </a:pPr>
                <a:r>
                  <a:rPr lang="en-US" altLang="zh-CN" sz="2400" dirty="0" err="1">
                    <a:latin typeface="微软雅黑" panose="020B0503020204020204" pitchFamily="34" charset="-122"/>
                    <a:ea typeface="微软雅黑" panose="020B0503020204020204" pitchFamily="34" charset="-122"/>
                  </a:rPr>
                  <a:t>Nemenyi</a:t>
                </a:r>
                <a:r>
                  <a:rPr lang="zh-CN" altLang="en-US" sz="2400" dirty="0">
                    <a:latin typeface="微软雅黑" panose="020B0503020204020204" pitchFamily="34" charset="-122"/>
                    <a:ea typeface="微软雅黑" panose="020B0503020204020204" pitchFamily="34" charset="-122"/>
                  </a:rPr>
                  <a:t>检验，计算临界值域</a:t>
                </a:r>
                <a:endParaRPr lang="en-US" altLang="zh-CN" sz="2400" dirty="0">
                  <a:latin typeface="微软雅黑" panose="020B0503020204020204" pitchFamily="34" charset="-122"/>
                  <a:ea typeface="微软雅黑" panose="020B0503020204020204" pitchFamily="34" charset="-122"/>
                </a:endParaRPr>
              </a:p>
              <a:p>
                <a:pPr marL="0" indent="0" eaLnBrk="1" hangingPunct="1">
                  <a:lnSpc>
                    <a:spcPct val="110000"/>
                  </a:lnSpc>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ea typeface="微软雅黑" panose="020B0503020204020204" pitchFamily="34" charset="-122"/>
                        </a:rPr>
                        <m:t>𝐶𝐷</m:t>
                      </m:r>
                      <m:r>
                        <a:rPr lang="en-US" altLang="zh-CN" sz="2400" b="0" i="1" smtClean="0">
                          <a:latin typeface="Cambria Math" panose="02040503050406030204" pitchFamily="18" charset="0"/>
                          <a:ea typeface="微软雅黑" panose="020B0503020204020204" pitchFamily="34" charset="-122"/>
                        </a:rPr>
                        <m:t>(</m:t>
                      </m:r>
                      <m:r>
                        <a:rPr lang="zh-CN" altLang="en-US" sz="2400" i="1">
                          <a:latin typeface="Cambria Math" panose="02040503050406030204" pitchFamily="18" charset="0"/>
                          <a:ea typeface="微软雅黑" panose="020B0503020204020204" pitchFamily="34" charset="-122"/>
                        </a:rPr>
                        <m:t>𝛼</m:t>
                      </m:r>
                      <m:r>
                        <a:rPr lang="en-US" altLang="zh-CN" sz="2400" b="0" i="1" smtClean="0">
                          <a:latin typeface="Cambria Math" panose="02040503050406030204" pitchFamily="18" charset="0"/>
                          <a:ea typeface="微软雅黑" panose="020B0503020204020204" pitchFamily="34" charset="-122"/>
                        </a:rPr>
                        <m:t>,</m:t>
                      </m:r>
                      <m:r>
                        <a:rPr lang="en-US" altLang="zh-CN" sz="2400" b="0" i="1" smtClean="0">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m:t>
                      </m:r>
                      <m:r>
                        <a:rPr lang="en-US" altLang="zh-CN" sz="2400" b="0" i="1" smtClean="0">
                          <a:latin typeface="Cambria Math" panose="02040503050406030204" pitchFamily="18" charset="0"/>
                          <a:ea typeface="微软雅黑" panose="020B0503020204020204" pitchFamily="34" charset="-122"/>
                        </a:rPr>
                        <m:t>𝑁</m:t>
                      </m:r>
                      <m:r>
                        <a:rPr lang="en-US" altLang="zh-CN" sz="2400" b="0" i="1" smtClean="0">
                          <a:latin typeface="Cambria Math" panose="02040503050406030204" pitchFamily="18" charset="0"/>
                          <a:ea typeface="微软雅黑" panose="020B0503020204020204" pitchFamily="34" charset="-122"/>
                        </a:rPr>
                        <m:t>)=</m:t>
                      </m:r>
                      <m:sSub>
                        <m:sSubPr>
                          <m:ctrlPr>
                            <a:rPr lang="en-US" altLang="zh-CN" sz="2400" b="0" i="1" smtClean="0">
                              <a:latin typeface="Cambria Math" panose="02040503050406030204" pitchFamily="18" charset="0"/>
                              <a:ea typeface="微软雅黑" panose="020B0503020204020204" pitchFamily="34" charset="-122"/>
                            </a:rPr>
                          </m:ctrlPr>
                        </m:sSubPr>
                        <m:e>
                          <m:r>
                            <a:rPr lang="en-US" altLang="zh-CN" sz="2400" b="0" i="1" smtClean="0">
                              <a:latin typeface="Cambria Math" panose="02040503050406030204" pitchFamily="18" charset="0"/>
                              <a:ea typeface="微软雅黑" panose="020B0503020204020204" pitchFamily="34" charset="-122"/>
                            </a:rPr>
                            <m:t> </m:t>
                          </m:r>
                          <m:r>
                            <a:rPr lang="en-US" altLang="zh-CN" sz="2400" b="0" i="1" smtClean="0">
                              <a:latin typeface="Cambria Math" panose="02040503050406030204" pitchFamily="18" charset="0"/>
                              <a:ea typeface="微软雅黑" panose="020B0503020204020204" pitchFamily="34" charset="-122"/>
                            </a:rPr>
                            <m:t>𝑞</m:t>
                          </m:r>
                        </m:e>
                        <m:sub>
                          <m:r>
                            <a:rPr lang="zh-CN" altLang="en-US" sz="2400" b="0" i="1" smtClean="0">
                              <a:latin typeface="Cambria Math" panose="02040503050406030204" pitchFamily="18" charset="0"/>
                              <a:ea typeface="微软雅黑" panose="020B0503020204020204" pitchFamily="34" charset="-122"/>
                            </a:rPr>
                            <m:t>𝛼</m:t>
                          </m:r>
                        </m:sub>
                      </m:sSub>
                      <m:rad>
                        <m:radPr>
                          <m:degHide m:val="on"/>
                          <m:ctrlPr>
                            <a:rPr lang="en-US" altLang="zh-CN" sz="2400" b="0" i="1" smtClean="0">
                              <a:latin typeface="Cambria Math" panose="02040503050406030204" pitchFamily="18" charset="0"/>
                              <a:ea typeface="微软雅黑" panose="020B0503020204020204" pitchFamily="34" charset="-122"/>
                            </a:rPr>
                          </m:ctrlPr>
                        </m:radPr>
                        <m:deg/>
                        <m:e>
                          <m:f>
                            <m:fPr>
                              <m:ctrlPr>
                                <a:rPr lang="en-US" altLang="zh-CN" sz="2400" b="0" i="1" smtClean="0">
                                  <a:latin typeface="Cambria Math" panose="02040503050406030204" pitchFamily="18" charset="0"/>
                                  <a:ea typeface="微软雅黑" panose="020B0503020204020204" pitchFamily="34" charset="-122"/>
                                </a:rPr>
                              </m:ctrlPr>
                            </m:fPr>
                            <m:num>
                              <m:r>
                                <a:rPr lang="en-US" altLang="zh-CN" sz="2400" b="0" i="1" smtClean="0">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m:t>
                              </m:r>
                              <m:r>
                                <a:rPr lang="en-US" altLang="zh-CN" sz="2400" b="0" i="1" smtClean="0">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+1)</m:t>
                              </m:r>
                            </m:num>
                            <m:den>
                              <m:r>
                                <a:rPr lang="en-US" altLang="zh-CN" sz="2400" b="0" i="1" smtClean="0">
                                  <a:latin typeface="Cambria Math" panose="02040503050406030204" pitchFamily="18" charset="0"/>
                                  <a:ea typeface="微软雅黑" panose="020B0503020204020204" pitchFamily="34" charset="-122"/>
                                </a:rPr>
                                <m:t>6</m:t>
                              </m:r>
                              <m:r>
                                <a:rPr lang="en-US" altLang="zh-CN" sz="2400" b="0" i="1" smtClean="0">
                                  <a:latin typeface="Cambria Math" panose="02040503050406030204" pitchFamily="18" charset="0"/>
                                  <a:ea typeface="微软雅黑" panose="020B0503020204020204" pitchFamily="34" charset="-122"/>
                                </a:rPr>
                                <m:t>𝑁</m:t>
                              </m:r>
                            </m:den>
                          </m:f>
                        </m:e>
                      </m:rad>
                    </m:oMath>
                  </m:oMathPara>
                </a14:m>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对学习器</a:t>
                </a:r>
                <a:r>
                  <a:rPr lang="en-US" altLang="zh-CN" sz="2400" dirty="0">
                    <a:latin typeface="微软雅黑" panose="020B0503020204020204" pitchFamily="34" charset="-122"/>
                    <a:ea typeface="微软雅黑" panose="020B0503020204020204" pitchFamily="34" charset="-122"/>
                  </a:rPr>
                  <a:t>a</a:t>
                </a:r>
                <a:r>
                  <a:rPr lang="zh-CN" altLang="en-US" sz="2400" dirty="0">
                    <a:latin typeface="微软雅黑" panose="020B0503020204020204" pitchFamily="34" charset="-122"/>
                    <a:ea typeface="微软雅黑" panose="020B0503020204020204" pitchFamily="34" charset="-122"/>
                  </a:rPr>
                  <a:t>和</a:t>
                </a:r>
                <a:r>
                  <a:rPr lang="en-US" altLang="zh-CN" sz="2400" dirty="0">
                    <a:latin typeface="微软雅黑" panose="020B0503020204020204" pitchFamily="34" charset="-122"/>
                    <a:ea typeface="微软雅黑" panose="020B0503020204020204" pitchFamily="34" charset="-122"/>
                  </a:rPr>
                  <a:t>b</a:t>
                </a:r>
                <a:r>
                  <a:rPr lang="zh-CN" altLang="en-US" sz="2400" dirty="0">
                    <a:latin typeface="微软雅黑" panose="020B0503020204020204" pitchFamily="34" charset="-122"/>
                    <a:ea typeface="微软雅黑" panose="020B0503020204020204" pitchFamily="34" charset="-122"/>
                  </a:rPr>
                  <a:t>，若</a:t>
                </a:r>
                <a:r>
                  <a:rPr lang="en-US" altLang="zh-CN" sz="2400" dirty="0">
                    <a:latin typeface="微软雅黑" panose="020B0503020204020204" pitchFamily="34" charset="-122"/>
                    <a:ea typeface="微软雅黑" panose="020B0503020204020204" pitchFamily="34" charset="-122"/>
                  </a:rPr>
                  <a:t>|</a:t>
                </a:r>
                <a:r>
                  <a:rPr lang="en-US" altLang="zh-CN" sz="2400" dirty="0" err="1">
                    <a:latin typeface="微软雅黑" panose="020B0503020204020204" pitchFamily="34" charset="-122"/>
                    <a:ea typeface="微软雅黑" panose="020B0503020204020204" pitchFamily="34" charset="-122"/>
                  </a:rPr>
                  <a:t>r</a:t>
                </a:r>
                <a:r>
                  <a:rPr lang="en-US" altLang="zh-CN" sz="2400" baseline="-25000" dirty="0" err="1">
                    <a:latin typeface="微软雅黑" panose="020B0503020204020204" pitchFamily="34" charset="-122"/>
                    <a:ea typeface="微软雅黑" panose="020B0503020204020204" pitchFamily="34" charset="-122"/>
                  </a:rPr>
                  <a:t>a</a:t>
                </a:r>
                <a:r>
                  <a:rPr lang="en-US" altLang="zh-CN" sz="2400" dirty="0" err="1">
                    <a:latin typeface="微软雅黑" panose="020B0503020204020204" pitchFamily="34" charset="-122"/>
                    <a:ea typeface="微软雅黑" panose="020B0503020204020204" pitchFamily="34" charset="-122"/>
                  </a:rPr>
                  <a:t>-r</a:t>
                </a:r>
                <a:r>
                  <a:rPr lang="en-US" altLang="zh-CN" sz="2400" baseline="-25000" dirty="0" err="1">
                    <a:latin typeface="微软雅黑" panose="020B0503020204020204" pitchFamily="34" charset="-122"/>
                    <a:ea typeface="微软雅黑" panose="020B0503020204020204" pitchFamily="34" charset="-122"/>
                  </a:rPr>
                  <a:t>b</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超过</a:t>
                </a:r>
                <a:r>
                  <a:rPr lang="en-US" altLang="zh-CN" sz="2400" dirty="0">
                    <a:latin typeface="微软雅黑" panose="020B0503020204020204" pitchFamily="34" charset="-122"/>
                    <a:ea typeface="微软雅黑" panose="020B0503020204020204" pitchFamily="34" charset="-122"/>
                  </a:rPr>
                  <a:t>CD</a:t>
                </a:r>
                <a:r>
                  <a:rPr lang="zh-CN" altLang="en-US" sz="2400" dirty="0">
                    <a:latin typeface="微软雅黑" panose="020B0503020204020204" pitchFamily="34" charset="-122"/>
                    <a:ea typeface="微软雅黑" panose="020B0503020204020204" pitchFamily="34" charset="-122"/>
                  </a:rPr>
                  <a:t>，则认为假设“</a:t>
                </a:r>
                <a:r>
                  <a:rPr lang="en-US" altLang="zh-CN" sz="2400" dirty="0">
                    <a:latin typeface="微软雅黑" panose="020B0503020204020204" pitchFamily="34" charset="-122"/>
                    <a:ea typeface="微软雅黑" panose="020B0503020204020204" pitchFamily="34" charset="-122"/>
                  </a:rPr>
                  <a:t>a</a:t>
                </a:r>
                <a:r>
                  <a:rPr lang="zh-CN" altLang="en-US" sz="2400" dirty="0">
                    <a:latin typeface="微软雅黑" panose="020B0503020204020204" pitchFamily="34" charset="-122"/>
                    <a:ea typeface="微软雅黑" panose="020B0503020204020204" pitchFamily="34" charset="-122"/>
                  </a:rPr>
                  <a:t>和</a:t>
                </a:r>
                <a:r>
                  <a:rPr lang="en-US" altLang="zh-CN" sz="2400" dirty="0">
                    <a:latin typeface="微软雅黑" panose="020B0503020204020204" pitchFamily="34" charset="-122"/>
                    <a:ea typeface="微软雅黑" panose="020B0503020204020204" pitchFamily="34" charset="-122"/>
                  </a:rPr>
                  <a:t>b</a:t>
                </a:r>
                <a:r>
                  <a:rPr lang="zh-CN" altLang="en-US" sz="2400" dirty="0">
                    <a:latin typeface="微软雅黑" panose="020B0503020204020204" pitchFamily="34" charset="-122"/>
                    <a:ea typeface="微软雅黑" panose="020B0503020204020204" pitchFamily="34" charset="-122"/>
                  </a:rPr>
                  <a:t>性能差异显著”在</a:t>
                </a:r>
                <a:r>
                  <a:rPr lang="en-US" altLang="zh-CN" sz="2400" dirty="0">
                    <a:latin typeface="微软雅黑" panose="020B0503020204020204" pitchFamily="34" charset="-122"/>
                    <a:ea typeface="微软雅黑" panose="020B0503020204020204" pitchFamily="34" charset="-122"/>
                  </a:rPr>
                  <a:t>1-</a:t>
                </a:r>
                <a:r>
                  <a:rPr lang="el-GR" altLang="zh-CN" sz="2400" dirty="0">
                    <a:latin typeface="微软雅黑" panose="020B0503020204020204" pitchFamily="34" charset="-122"/>
                    <a:ea typeface="微软雅黑" panose="020B0503020204020204" pitchFamily="34" charset="-122"/>
                  </a:rPr>
                  <a:t>α</a:t>
                </a:r>
                <a:r>
                  <a:rPr lang="zh-CN" altLang="en-US" sz="2400" dirty="0">
                    <a:latin typeface="微软雅黑" panose="020B0503020204020204" pitchFamily="34" charset="-122"/>
                    <a:ea typeface="微软雅黑" panose="020B0503020204020204" pitchFamily="34" charset="-122"/>
                  </a:rPr>
                  <a:t>的置信度下成立</a:t>
                </a:r>
              </a:p>
            </p:txBody>
          </p:sp>
        </mc:Choice>
        <mc:Fallback xmlns="">
          <p:sp>
            <p:nvSpPr>
              <p:cNvPr id="5" name="文本框 8"/>
              <p:cNvSpPr txBox="1">
                <a:spLocks noRot="1" noChangeAspect="1" noMove="1" noResize="1" noEditPoints="1" noAdjustHandles="1" noChangeArrowheads="1" noChangeShapeType="1" noTextEdit="1"/>
              </p:cNvSpPr>
              <p:nvPr/>
            </p:nvSpPr>
            <p:spPr bwMode="auto">
              <a:xfrm>
                <a:off x="899592" y="2492896"/>
                <a:ext cx="6912768" cy="3508653"/>
              </a:xfrm>
              <a:prstGeom prst="rect">
                <a:avLst/>
              </a:prstGeom>
              <a:blipFill>
                <a:blip r:embed="rId3"/>
                <a:stretch>
                  <a:fillRect l="-1235" r="-2469" b="-1215"/>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7" name="文本框 6"/>
          <p:cNvSpPr txBox="1">
            <a:spLocks noChangeArrowheads="1"/>
          </p:cNvSpPr>
          <p:nvPr/>
        </p:nvSpPr>
        <p:spPr bwMode="auto">
          <a:xfrm>
            <a:off x="684212" y="1484313"/>
            <a:ext cx="331172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err="1">
                <a:latin typeface="微软雅黑" panose="020B0503020204020204" pitchFamily="34" charset="-122"/>
                <a:ea typeface="微软雅黑" panose="020B0503020204020204" pitchFamily="34" charset="-122"/>
              </a:rPr>
              <a:t>Nemenyi</a:t>
            </a:r>
            <a:r>
              <a:rPr lang="zh-CN" altLang="en-US" sz="3200" dirty="0">
                <a:latin typeface="微软雅黑" panose="020B0503020204020204" pitchFamily="34" charset="-122"/>
                <a:ea typeface="微软雅黑" panose="020B0503020204020204" pitchFamily="34" charset="-122"/>
              </a:rPr>
              <a:t>检验</a:t>
            </a:r>
          </a:p>
        </p:txBody>
      </p:sp>
    </p:spTree>
    <p:extLst>
      <p:ext uri="{BB962C8B-B14F-4D97-AF65-F5344CB8AC3E}">
        <p14:creationId xmlns:p14="http://schemas.microsoft.com/office/powerpoint/2010/main" val="8241556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文本框 8"/>
              <p:cNvSpPr txBox="1">
                <a:spLocks noChangeArrowheads="1"/>
              </p:cNvSpPr>
              <p:nvPr/>
            </p:nvSpPr>
            <p:spPr bwMode="auto">
              <a:xfrm>
                <a:off x="2411760" y="1556792"/>
                <a:ext cx="4248472" cy="12926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eaLnBrk="1" hangingPunct="1">
                  <a:lnSpc>
                    <a:spcPct val="110000"/>
                  </a:lnSpc>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ea typeface="微软雅黑" panose="020B0503020204020204" pitchFamily="34" charset="-122"/>
                        </a:rPr>
                        <m:t>𝐶𝐷</m:t>
                      </m:r>
                      <m:r>
                        <a:rPr lang="en-US" altLang="zh-CN" sz="2400" i="1">
                          <a:latin typeface="Cambria Math" panose="02040503050406030204" pitchFamily="18" charset="0"/>
                          <a:ea typeface="微软雅黑" panose="020B0503020204020204" pitchFamily="34" charset="-122"/>
                        </a:rPr>
                        <m:t>(</m:t>
                      </m:r>
                      <m:r>
                        <a:rPr lang="zh-CN" altLang="en-US" sz="2400" i="1">
                          <a:latin typeface="Cambria Math" panose="02040503050406030204" pitchFamily="18" charset="0"/>
                          <a:ea typeface="微软雅黑" panose="020B0503020204020204" pitchFamily="34" charset="-122"/>
                        </a:rPr>
                        <m:t>𝛼</m:t>
                      </m:r>
                      <m:r>
                        <a:rPr lang="en-US" altLang="zh-CN" sz="2400" i="1">
                          <a:latin typeface="Cambria Math" panose="02040503050406030204" pitchFamily="18" charset="0"/>
                          <a:ea typeface="微软雅黑" panose="020B0503020204020204" pitchFamily="34" charset="-122"/>
                        </a:rPr>
                        <m:t>,</m:t>
                      </m:r>
                      <m:r>
                        <a:rPr lang="en-US" altLang="zh-CN" sz="2400" i="1">
                          <a:latin typeface="Cambria Math" panose="02040503050406030204" pitchFamily="18" charset="0"/>
                          <a:ea typeface="微软雅黑" panose="020B0503020204020204" pitchFamily="34" charset="-122"/>
                        </a:rPr>
                        <m:t>𝑘</m:t>
                      </m:r>
                      <m:r>
                        <a:rPr lang="en-US" altLang="zh-CN" sz="2400" i="1">
                          <a:latin typeface="Cambria Math" panose="02040503050406030204" pitchFamily="18" charset="0"/>
                          <a:ea typeface="微软雅黑" panose="020B0503020204020204" pitchFamily="34" charset="-122"/>
                        </a:rPr>
                        <m:t>,</m:t>
                      </m:r>
                      <m:r>
                        <a:rPr lang="en-US" altLang="zh-CN" sz="2400" i="1">
                          <a:latin typeface="Cambria Math" panose="02040503050406030204" pitchFamily="18" charset="0"/>
                          <a:ea typeface="微软雅黑" panose="020B0503020204020204" pitchFamily="34" charset="-122"/>
                        </a:rPr>
                        <m:t>𝑁</m:t>
                      </m:r>
                      <m:r>
                        <a:rPr lang="en-US" altLang="zh-CN" sz="2400" i="1">
                          <a:latin typeface="Cambria Math" panose="02040503050406030204" pitchFamily="18" charset="0"/>
                          <a:ea typeface="微软雅黑" panose="020B0503020204020204" pitchFamily="34" charset="-122"/>
                        </a:rPr>
                        <m:t>)=</m:t>
                      </m:r>
                      <m:sSub>
                        <m:sSubPr>
                          <m:ctrlPr>
                            <a:rPr lang="en-US" altLang="zh-CN" sz="2400" b="0" i="1" smtClean="0">
                              <a:latin typeface="Cambria Math" panose="02040503050406030204" pitchFamily="18" charset="0"/>
                              <a:ea typeface="微软雅黑" panose="020B0503020204020204" pitchFamily="34" charset="-122"/>
                            </a:rPr>
                          </m:ctrlPr>
                        </m:sSubPr>
                        <m:e>
                          <m:r>
                            <a:rPr lang="en-US" altLang="zh-CN" sz="2400" b="0" i="1" smtClean="0">
                              <a:latin typeface="Cambria Math" panose="02040503050406030204" pitchFamily="18" charset="0"/>
                              <a:ea typeface="微软雅黑" panose="020B0503020204020204" pitchFamily="34" charset="-122"/>
                            </a:rPr>
                            <m:t> </m:t>
                          </m:r>
                          <m:r>
                            <a:rPr lang="en-US" altLang="zh-CN" sz="2400" b="0" i="1" smtClean="0">
                              <a:latin typeface="Cambria Math" panose="02040503050406030204" pitchFamily="18" charset="0"/>
                              <a:ea typeface="微软雅黑" panose="020B0503020204020204" pitchFamily="34" charset="-122"/>
                            </a:rPr>
                            <m:t>𝑞</m:t>
                          </m:r>
                        </m:e>
                        <m:sub>
                          <m:r>
                            <a:rPr lang="zh-CN" altLang="en-US" sz="2400" b="0" i="1" smtClean="0">
                              <a:latin typeface="Cambria Math" panose="02040503050406030204" pitchFamily="18" charset="0"/>
                              <a:ea typeface="微软雅黑" panose="020B0503020204020204" pitchFamily="34" charset="-122"/>
                            </a:rPr>
                            <m:t>𝛼</m:t>
                          </m:r>
                        </m:sub>
                      </m:sSub>
                      <m:rad>
                        <m:radPr>
                          <m:degHide m:val="on"/>
                          <m:ctrlPr>
                            <a:rPr lang="en-US" altLang="zh-CN" sz="2400" b="0" i="1" smtClean="0">
                              <a:latin typeface="Cambria Math" panose="02040503050406030204" pitchFamily="18" charset="0"/>
                              <a:ea typeface="微软雅黑" panose="020B0503020204020204" pitchFamily="34" charset="-122"/>
                            </a:rPr>
                          </m:ctrlPr>
                        </m:radPr>
                        <m:deg/>
                        <m:e>
                          <m:f>
                            <m:fPr>
                              <m:ctrlPr>
                                <a:rPr lang="en-US" altLang="zh-CN" sz="2400" b="0" i="1" smtClean="0">
                                  <a:latin typeface="Cambria Math" panose="02040503050406030204" pitchFamily="18" charset="0"/>
                                  <a:ea typeface="微软雅黑" panose="020B0503020204020204" pitchFamily="34" charset="-122"/>
                                </a:rPr>
                              </m:ctrlPr>
                            </m:fPr>
                            <m:num>
                              <m:r>
                                <a:rPr lang="en-US" altLang="zh-CN" sz="2400" b="0" i="1" smtClean="0">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m:t>
                              </m:r>
                              <m:r>
                                <a:rPr lang="en-US" altLang="zh-CN" sz="2400" b="0" i="1" smtClean="0">
                                  <a:latin typeface="Cambria Math" panose="02040503050406030204" pitchFamily="18" charset="0"/>
                                  <a:ea typeface="微软雅黑" panose="020B0503020204020204" pitchFamily="34" charset="-122"/>
                                </a:rPr>
                                <m:t>𝑘</m:t>
                              </m:r>
                              <m:r>
                                <a:rPr lang="en-US" altLang="zh-CN" sz="2400" b="0" i="1" smtClean="0">
                                  <a:latin typeface="Cambria Math" panose="02040503050406030204" pitchFamily="18" charset="0"/>
                                  <a:ea typeface="微软雅黑" panose="020B0503020204020204" pitchFamily="34" charset="-122"/>
                                </a:rPr>
                                <m:t>+1)</m:t>
                              </m:r>
                            </m:num>
                            <m:den>
                              <m:r>
                                <a:rPr lang="en-US" altLang="zh-CN" sz="2400" b="0" i="1" smtClean="0">
                                  <a:latin typeface="Cambria Math" panose="02040503050406030204" pitchFamily="18" charset="0"/>
                                  <a:ea typeface="微软雅黑" panose="020B0503020204020204" pitchFamily="34" charset="-122"/>
                                </a:rPr>
                                <m:t>6</m:t>
                              </m:r>
                              <m:r>
                                <a:rPr lang="en-US" altLang="zh-CN" sz="2400" b="0" i="1" smtClean="0">
                                  <a:latin typeface="Cambria Math" panose="02040503050406030204" pitchFamily="18" charset="0"/>
                                  <a:ea typeface="微软雅黑" panose="020B0503020204020204" pitchFamily="34" charset="-122"/>
                                </a:rPr>
                                <m:t>𝑁</m:t>
                              </m:r>
                            </m:den>
                          </m:f>
                        </m:e>
                      </m:rad>
                    </m:oMath>
                  </m:oMathPara>
                </a14:m>
                <a:endParaRPr lang="en-US" altLang="zh-CN" sz="2400" dirty="0">
                  <a:latin typeface="微软雅黑" panose="020B0503020204020204" pitchFamily="34" charset="-122"/>
                  <a:ea typeface="微软雅黑" panose="020B0503020204020204" pitchFamily="34" charset="-122"/>
                </a:endParaRPr>
              </a:p>
            </p:txBody>
          </p:sp>
        </mc:Choice>
        <mc:Fallback xmlns="">
          <p:sp>
            <p:nvSpPr>
              <p:cNvPr id="5" name="文本框 8"/>
              <p:cNvSpPr txBox="1">
                <a:spLocks noRot="1" noChangeAspect="1" noMove="1" noResize="1" noEditPoints="1" noAdjustHandles="1" noChangeArrowheads="1" noChangeShapeType="1" noTextEdit="1"/>
              </p:cNvSpPr>
              <p:nvPr/>
            </p:nvSpPr>
            <p:spPr bwMode="auto">
              <a:xfrm>
                <a:off x="2411760" y="1556792"/>
                <a:ext cx="4248472" cy="1292662"/>
              </a:xfrm>
              <a:prstGeom prst="rect">
                <a:avLst/>
              </a:prstGeom>
              <a:blipFill>
                <a:blip r:embed="rId3"/>
                <a:stretch>
                  <a:fillRect/>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pic>
        <p:nvPicPr>
          <p:cNvPr id="3" name="图片 2"/>
          <p:cNvPicPr>
            <a:picLocks noChangeAspect="1"/>
          </p:cNvPicPr>
          <p:nvPr/>
        </p:nvPicPr>
        <p:blipFill>
          <a:blip r:embed="rId4"/>
          <a:stretch>
            <a:fillRect/>
          </a:stretch>
        </p:blipFill>
        <p:spPr>
          <a:xfrm>
            <a:off x="683568" y="3573016"/>
            <a:ext cx="7731368" cy="1480304"/>
          </a:xfrm>
          <a:prstGeom prst="rect">
            <a:avLst/>
          </a:prstGeom>
        </p:spPr>
      </p:pic>
      <mc:AlternateContent xmlns:mc="http://schemas.openxmlformats.org/markup-compatibility/2006" xmlns:a14="http://schemas.microsoft.com/office/drawing/2010/main">
        <mc:Choice Requires="a14">
          <p:sp>
            <p:nvSpPr>
              <p:cNvPr id="2" name="矩形 1"/>
              <p:cNvSpPr/>
              <p:nvPr/>
            </p:nvSpPr>
            <p:spPr>
              <a:xfrm>
                <a:off x="3643844" y="5229200"/>
                <a:ext cx="1810817" cy="461665"/>
              </a:xfrm>
              <a:prstGeom prst="rect">
                <a:avLst/>
              </a:prstGeom>
            </p:spPr>
            <p:txBody>
              <a:bodyPr wrap="none">
                <a:spAutoFit/>
              </a:bodyPr>
              <a:lstStyle/>
              <a:p>
                <a14:m>
                  <m:oMath xmlns:m="http://schemas.openxmlformats.org/officeDocument/2006/math">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 </m:t>
                        </m:r>
                        <m:r>
                          <a:rPr lang="en-US" altLang="zh-CN" sz="2400" i="1">
                            <a:latin typeface="Cambria Math" panose="02040503050406030204" pitchFamily="18" charset="0"/>
                            <a:ea typeface="微软雅黑" panose="020B0503020204020204" pitchFamily="34" charset="-122"/>
                          </a:rPr>
                          <m:t>𝑞</m:t>
                        </m:r>
                      </m:e>
                      <m:sub>
                        <m:r>
                          <a:rPr lang="zh-CN" altLang="en-US" sz="2400" i="1">
                            <a:latin typeface="Cambria Math" panose="02040503050406030204" pitchFamily="18" charset="0"/>
                            <a:ea typeface="微软雅黑" panose="020B0503020204020204" pitchFamily="34" charset="-122"/>
                          </a:rPr>
                          <m:t>𝛼</m:t>
                        </m:r>
                      </m:sub>
                    </m:sSub>
                  </m:oMath>
                </a14:m>
                <a:r>
                  <a:rPr lang="zh-CN" altLang="en-US" sz="2400" dirty="0">
                    <a:latin typeface="微软雅黑" panose="020B0503020204020204" pitchFamily="34" charset="-122"/>
                    <a:ea typeface="微软雅黑" panose="020B0503020204020204" pitchFamily="34" charset="-122"/>
                  </a:rPr>
                  <a:t>的临界值</a:t>
                </a:r>
                <a:endParaRPr lang="zh-CN" altLang="en-US" sz="2400" dirty="0"/>
              </a:p>
            </p:txBody>
          </p:sp>
        </mc:Choice>
        <mc:Fallback xmlns="">
          <p:sp>
            <p:nvSpPr>
              <p:cNvPr id="2" name="矩形 1"/>
              <p:cNvSpPr>
                <a:spLocks noRot="1" noChangeAspect="1" noMove="1" noResize="1" noEditPoints="1" noAdjustHandles="1" noChangeArrowheads="1" noChangeShapeType="1" noTextEdit="1"/>
              </p:cNvSpPr>
              <p:nvPr/>
            </p:nvSpPr>
            <p:spPr>
              <a:xfrm>
                <a:off x="3643844" y="5229200"/>
                <a:ext cx="1810817" cy="461665"/>
              </a:xfrm>
              <a:prstGeom prst="rect">
                <a:avLst/>
              </a:prstGeom>
              <a:blipFill>
                <a:blip r:embed="rId5"/>
                <a:stretch>
                  <a:fillRect t="-10526" r="-4040" b="-2894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1208749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8"/>
          <p:cNvSpPr txBox="1">
            <a:spLocks noChangeArrowheads="1"/>
          </p:cNvSpPr>
          <p:nvPr/>
        </p:nvSpPr>
        <p:spPr bwMode="auto">
          <a:xfrm>
            <a:off x="1115616" y="1340768"/>
            <a:ext cx="6912768"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rPr>
              <a:t>Friedman</a:t>
            </a:r>
            <a:r>
              <a:rPr lang="zh-CN" altLang="en-US" sz="2400" dirty="0">
                <a:latin typeface="微软雅黑" panose="020B0503020204020204" pitchFamily="34" charset="-122"/>
                <a:ea typeface="微软雅黑" panose="020B0503020204020204" pitchFamily="34" charset="-122"/>
              </a:rPr>
              <a:t>检验对整体性能差异的假设进行检验</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en-US" altLang="zh-CN" sz="2400" dirty="0" err="1">
                <a:latin typeface="微软雅黑" panose="020B0503020204020204" pitchFamily="34" charset="-122"/>
                <a:ea typeface="微软雅黑" panose="020B0503020204020204" pitchFamily="34" charset="-122"/>
              </a:rPr>
              <a:t>Nemenyi</a:t>
            </a:r>
            <a:r>
              <a:rPr lang="zh-CN" altLang="en-US" sz="2400" dirty="0">
                <a:latin typeface="微软雅黑" panose="020B0503020204020204" pitchFamily="34" charset="-122"/>
                <a:ea typeface="微软雅黑" panose="020B0503020204020204" pitchFamily="34" charset="-122"/>
              </a:rPr>
              <a:t>检验则比对学习器之间的差异，进行假设检验</a:t>
            </a:r>
          </a:p>
        </p:txBody>
      </p:sp>
      <p:pic>
        <p:nvPicPr>
          <p:cNvPr id="4" name="图片 3"/>
          <p:cNvPicPr>
            <a:picLocks noChangeAspect="1"/>
          </p:cNvPicPr>
          <p:nvPr/>
        </p:nvPicPr>
        <p:blipFill>
          <a:blip r:embed="rId3"/>
          <a:stretch>
            <a:fillRect/>
          </a:stretch>
        </p:blipFill>
        <p:spPr>
          <a:xfrm>
            <a:off x="1751162" y="3429000"/>
            <a:ext cx="5641676" cy="2398508"/>
          </a:xfrm>
          <a:prstGeom prst="rect">
            <a:avLst/>
          </a:prstGeom>
        </p:spPr>
      </p:pic>
    </p:spTree>
    <p:extLst>
      <p:ext uri="{BB962C8B-B14F-4D97-AF65-F5344CB8AC3E}">
        <p14:creationId xmlns:p14="http://schemas.microsoft.com/office/powerpoint/2010/main" val="35419942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a:spLocks noChangeArrowheads="1"/>
          </p:cNvSpPr>
          <p:nvPr/>
        </p:nvSpPr>
        <p:spPr bwMode="auto">
          <a:xfrm>
            <a:off x="684212" y="1484313"/>
            <a:ext cx="331172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比较检验 </a:t>
            </a:r>
            <a:r>
              <a:rPr lang="en-US" altLang="zh-CN" sz="3200" dirty="0">
                <a:latin typeface="微软雅黑" panose="020B0503020204020204" pitchFamily="34" charset="-122"/>
                <a:ea typeface="微软雅黑" panose="020B0503020204020204" pitchFamily="34" charset="-122"/>
              </a:rPr>
              <a:t>- </a:t>
            </a:r>
            <a:r>
              <a:rPr lang="zh-CN" altLang="en-US" sz="3200" dirty="0">
                <a:latin typeface="微软雅黑" panose="020B0503020204020204" pitchFamily="34" charset="-122"/>
                <a:ea typeface="微软雅黑" panose="020B0503020204020204" pitchFamily="34" charset="-122"/>
              </a:rPr>
              <a:t>总结</a:t>
            </a:r>
          </a:p>
        </p:txBody>
      </p:sp>
      <p:sp>
        <p:nvSpPr>
          <p:cNvPr id="7" name="文本框 8"/>
          <p:cNvSpPr txBox="1">
            <a:spLocks noChangeArrowheads="1"/>
          </p:cNvSpPr>
          <p:nvPr/>
        </p:nvSpPr>
        <p:spPr bwMode="auto">
          <a:xfrm>
            <a:off x="899592" y="2924944"/>
            <a:ext cx="6876764" cy="224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基于统计方法，评估方法 </a:t>
            </a:r>
            <a:r>
              <a:rPr lang="en-US" altLang="zh-CN" sz="2400" dirty="0">
                <a:latin typeface="微软雅黑" panose="020B0503020204020204" pitchFamily="34" charset="-122"/>
                <a:ea typeface="微软雅黑" panose="020B0503020204020204" pitchFamily="34" charset="-122"/>
              </a:rPr>
              <a:t>&amp; </a:t>
            </a:r>
            <a:r>
              <a:rPr lang="zh-CN" altLang="en-US" sz="2400" dirty="0">
                <a:latin typeface="微软雅黑" panose="020B0503020204020204" pitchFamily="34" charset="-122"/>
                <a:ea typeface="微软雅黑" panose="020B0503020204020204" pitchFamily="34" charset="-122"/>
              </a:rPr>
              <a:t>性能度量进行假设</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关于单学习器性能</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多学习器性能差异的统计量</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依据统计量的置信度 </a:t>
            </a:r>
            <a:r>
              <a:rPr lang="en-US" altLang="zh-CN" sz="2400" dirty="0">
                <a:latin typeface="微软雅黑" panose="020B0503020204020204" pitchFamily="34" charset="-122"/>
                <a:ea typeface="微软雅黑" panose="020B0503020204020204" pitchFamily="34" charset="-122"/>
              </a:rPr>
              <a:t>&amp; </a:t>
            </a:r>
            <a:r>
              <a:rPr lang="zh-CN" altLang="en-US" sz="2400" dirty="0">
                <a:latin typeface="微软雅黑" panose="020B0503020204020204" pitchFamily="34" charset="-122"/>
                <a:ea typeface="微软雅黑" panose="020B0503020204020204" pitchFamily="34" charset="-122"/>
              </a:rPr>
              <a:t>临界值判断假设成立性</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不同的数据量 </a:t>
            </a:r>
            <a:r>
              <a:rPr lang="en-US" altLang="zh-CN" sz="2400" dirty="0">
                <a:latin typeface="微软雅黑" panose="020B0503020204020204" pitchFamily="34" charset="-122"/>
                <a:ea typeface="微软雅黑" panose="020B0503020204020204" pitchFamily="34" charset="-122"/>
              </a:rPr>
              <a:t>&amp; </a:t>
            </a:r>
            <a:r>
              <a:rPr lang="zh-CN" altLang="en-US" sz="2400" dirty="0">
                <a:latin typeface="微软雅黑" panose="020B0503020204020204" pitchFamily="34" charset="-122"/>
                <a:ea typeface="微软雅黑" panose="020B0503020204020204" pitchFamily="34" charset="-122"/>
              </a:rPr>
              <a:t>数据分布所参考的统计量不同</a:t>
            </a:r>
          </a:p>
        </p:txBody>
      </p:sp>
    </p:spTree>
    <p:extLst>
      <p:ext uri="{BB962C8B-B14F-4D97-AF65-F5344CB8AC3E}">
        <p14:creationId xmlns:p14="http://schemas.microsoft.com/office/powerpoint/2010/main" val="1850647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标题 1">
            <a:extLst>
              <a:ext uri="{FF2B5EF4-FFF2-40B4-BE49-F238E27FC236}">
                <a16:creationId xmlns:a16="http://schemas.microsoft.com/office/drawing/2014/main" id="{6F3AC1B6-B76F-4A31-B839-55D1CE338ACB}"/>
              </a:ext>
            </a:extLst>
          </p:cNvPr>
          <p:cNvSpPr>
            <a:spLocks noGrp="1"/>
          </p:cNvSpPr>
          <p:nvPr>
            <p:ph type="title"/>
          </p:nvPr>
        </p:nvSpPr>
        <p:spPr/>
        <p:txBody>
          <a:bodyPr/>
          <a:lstStyle/>
          <a:p>
            <a:r>
              <a:rPr lang="en-US" altLang="zh-CN"/>
              <a:t>Two popular criterion</a:t>
            </a:r>
            <a:endParaRPr lang="zh-CN" altLang="en-US"/>
          </a:p>
        </p:txBody>
      </p:sp>
      <p:sp>
        <p:nvSpPr>
          <p:cNvPr id="3075" name="内容占位符 2">
            <a:extLst>
              <a:ext uri="{FF2B5EF4-FFF2-40B4-BE49-F238E27FC236}">
                <a16:creationId xmlns:a16="http://schemas.microsoft.com/office/drawing/2014/main" id="{D9ADD73E-59FC-41CD-B795-BD28B127F2A2}"/>
              </a:ext>
            </a:extLst>
          </p:cNvPr>
          <p:cNvSpPr>
            <a:spLocks noGrp="1"/>
          </p:cNvSpPr>
          <p:nvPr>
            <p:ph idx="1"/>
          </p:nvPr>
        </p:nvSpPr>
        <p:spPr/>
        <p:txBody>
          <a:bodyPr/>
          <a:lstStyle/>
          <a:p>
            <a:pPr>
              <a:defRPr/>
            </a:pPr>
            <a:r>
              <a:rPr lang="en-US" altLang="zh-CN" dirty="0" err="1"/>
              <a:t>Akaike</a:t>
            </a:r>
            <a:r>
              <a:rPr lang="en-US" altLang="zh-CN" dirty="0"/>
              <a:t> information criterion(AIC)</a:t>
            </a:r>
          </a:p>
          <a:p>
            <a:pPr marL="0" indent="0">
              <a:buFontTx/>
              <a:buNone/>
              <a:defRPr/>
            </a:pPr>
            <a:endParaRPr lang="en-US" altLang="zh-CN" dirty="0"/>
          </a:p>
          <a:p>
            <a:pPr>
              <a:defRPr/>
            </a:pPr>
            <a:r>
              <a:rPr lang="en-US" altLang="zh-CN" dirty="0"/>
              <a:t>Bayesian information criterion (BIC)</a:t>
            </a:r>
          </a:p>
          <a:p>
            <a:pPr marL="0" indent="0">
              <a:buFontTx/>
              <a:buNone/>
              <a:defRPr/>
            </a:pPr>
            <a:endParaRPr lang="en-US" altLang="zh-CN" dirty="0"/>
          </a:p>
        </p:txBody>
      </p:sp>
      <p:sp>
        <p:nvSpPr>
          <p:cNvPr id="3076" name="文本框 1">
            <a:extLst>
              <a:ext uri="{FF2B5EF4-FFF2-40B4-BE49-F238E27FC236}">
                <a16:creationId xmlns:a16="http://schemas.microsoft.com/office/drawing/2014/main" id="{AB60932B-ED8D-41B0-B2FC-733A726E720B}"/>
              </a:ext>
            </a:extLst>
          </p:cNvPr>
          <p:cNvSpPr txBox="1">
            <a:spLocks noChangeArrowheads="1"/>
          </p:cNvSpPr>
          <p:nvPr/>
        </p:nvSpPr>
        <p:spPr bwMode="auto">
          <a:xfrm>
            <a:off x="6156325" y="4724400"/>
            <a:ext cx="20161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t>程</a:t>
            </a:r>
            <a:r>
              <a:rPr lang="zh-CN" altLang="en-US" dirty="0" smtClean="0"/>
              <a:t>栋</a:t>
            </a:r>
            <a:endParaRPr lang="en-US" altLang="zh-CN" dirty="0" smtClean="0"/>
          </a:p>
          <a:p>
            <a:r>
              <a:rPr lang="en-US" altLang="zh-CN" dirty="0" smtClean="0"/>
              <a:t>51174500008</a:t>
            </a:r>
            <a:endParaRPr lang="zh-CN" altLang="en-US" dirty="0"/>
          </a:p>
        </p:txBody>
      </p:sp>
    </p:spTree>
    <p:extLst>
      <p:ext uri="{BB962C8B-B14F-4D97-AF65-F5344CB8AC3E}">
        <p14:creationId xmlns:p14="http://schemas.microsoft.com/office/powerpoint/2010/main" val="330822035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a:extLst>
              <a:ext uri="{FF2B5EF4-FFF2-40B4-BE49-F238E27FC236}">
                <a16:creationId xmlns:a16="http://schemas.microsoft.com/office/drawing/2014/main" id="{6278C1B9-51DE-4B1C-8206-132AD0AE3C74}"/>
              </a:ext>
            </a:extLst>
          </p:cNvPr>
          <p:cNvSpPr>
            <a:spLocks noGrp="1"/>
          </p:cNvSpPr>
          <p:nvPr>
            <p:ph type="title"/>
          </p:nvPr>
        </p:nvSpPr>
        <p:spPr/>
        <p:txBody>
          <a:bodyPr/>
          <a:lstStyle/>
          <a:p>
            <a:r>
              <a:rPr lang="en-US" altLang="zh-CN"/>
              <a:t>Akaike information criterion(AIC)</a:t>
            </a:r>
          </a:p>
        </p:txBody>
      </p:sp>
      <p:sp>
        <p:nvSpPr>
          <p:cNvPr id="4099" name="内容占位符 2">
            <a:extLst>
              <a:ext uri="{FF2B5EF4-FFF2-40B4-BE49-F238E27FC236}">
                <a16:creationId xmlns:a16="http://schemas.microsoft.com/office/drawing/2014/main" id="{731B0351-8FD3-4D36-B99F-04CA071F5ED7}"/>
              </a:ext>
            </a:extLst>
          </p:cNvPr>
          <p:cNvSpPr>
            <a:spLocks noGrp="1"/>
          </p:cNvSpPr>
          <p:nvPr>
            <p:ph idx="1"/>
          </p:nvPr>
        </p:nvSpPr>
        <p:spPr>
          <a:xfrm>
            <a:off x="468313" y="2349500"/>
            <a:ext cx="8229600" cy="3849688"/>
          </a:xfrm>
        </p:spPr>
        <p:txBody>
          <a:bodyPr/>
          <a:lstStyle/>
          <a:p>
            <a:r>
              <a:rPr lang="zh-CN" altLang="en-US"/>
              <a:t>赤池信息量准则 ，即</a:t>
            </a:r>
            <a:r>
              <a:rPr lang="en-US" altLang="zh-CN"/>
              <a:t>Akaike information criterion</a:t>
            </a:r>
            <a:r>
              <a:rPr lang="zh-CN" altLang="en-US"/>
              <a:t>、简称</a:t>
            </a:r>
            <a:r>
              <a:rPr lang="en-US" altLang="zh-CN"/>
              <a:t>AIC</a:t>
            </a:r>
            <a:r>
              <a:rPr lang="zh-CN" altLang="en-US"/>
              <a:t>，是衡量统计模型拟合优良性的一种标准，是由日本统计学家赤池弘次创立和发展的。赤池信息量准则建立在熵的概念基础上，可以权衡所估计模型的复杂度和此模型拟合数据的优良性。</a:t>
            </a:r>
          </a:p>
        </p:txBody>
      </p:sp>
    </p:spTree>
    <p:extLst>
      <p:ext uri="{BB962C8B-B14F-4D97-AF65-F5344CB8AC3E}">
        <p14:creationId xmlns:p14="http://schemas.microsoft.com/office/powerpoint/2010/main" val="216604570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a:extLst>
              <a:ext uri="{FF2B5EF4-FFF2-40B4-BE49-F238E27FC236}">
                <a16:creationId xmlns:a16="http://schemas.microsoft.com/office/drawing/2014/main" id="{F7EC6B92-F06E-4C85-849A-E8F79BC6F51D}"/>
              </a:ext>
            </a:extLst>
          </p:cNvPr>
          <p:cNvSpPr>
            <a:spLocks noGrp="1"/>
          </p:cNvSpPr>
          <p:nvPr>
            <p:ph type="title"/>
          </p:nvPr>
        </p:nvSpPr>
        <p:spPr/>
        <p:txBody>
          <a:bodyPr/>
          <a:lstStyle/>
          <a:p>
            <a:r>
              <a:rPr lang="en-US" altLang="zh-CN" dirty="0"/>
              <a:t>K-L information</a:t>
            </a:r>
            <a:endParaRPr lang="zh-CN" altLang="en-US" dirty="0"/>
          </a:p>
        </p:txBody>
      </p:sp>
      <p:sp>
        <p:nvSpPr>
          <p:cNvPr id="3" name="内容占位符 2">
            <a:extLst>
              <a:ext uri="{FF2B5EF4-FFF2-40B4-BE49-F238E27FC236}">
                <a16:creationId xmlns:a16="http://schemas.microsoft.com/office/drawing/2014/main" id="{CEC31CEF-E4B3-477C-80A5-0FF2B92C54FA}"/>
              </a:ext>
            </a:extLst>
          </p:cNvPr>
          <p:cNvSpPr>
            <a:spLocks noGrp="1"/>
          </p:cNvSpPr>
          <p:nvPr>
            <p:ph idx="1"/>
          </p:nvPr>
        </p:nvSpPr>
        <p:spPr>
          <a:xfrm>
            <a:off x="457200" y="2276475"/>
            <a:ext cx="7859713" cy="4032250"/>
          </a:xfrm>
        </p:spPr>
        <p:txBody>
          <a:bodyPr/>
          <a:lstStyle/>
          <a:p>
            <a:pPr>
              <a:defRPr/>
            </a:pPr>
            <a:r>
              <a:rPr lang="en-US" altLang="zh-CN" sz="2400" dirty="0"/>
              <a:t>K-L information   KL</a:t>
            </a:r>
            <a:r>
              <a:rPr lang="zh-CN" altLang="en-US" sz="2400" dirty="0"/>
              <a:t>散度计算的就是数据的原分布与近似分布的概率的对数差的期望值</a:t>
            </a:r>
            <a:r>
              <a:rPr lang="en-US" altLang="zh-CN" sz="2400" dirty="0"/>
              <a:t>,</a:t>
            </a:r>
            <a:r>
              <a:rPr lang="zh-CN" altLang="en-US" sz="2400" dirty="0"/>
              <a:t>计算的式子为</a:t>
            </a:r>
            <a:endParaRPr lang="en-US" altLang="zh-CN" sz="2400" dirty="0"/>
          </a:p>
          <a:p>
            <a:pPr>
              <a:defRPr/>
            </a:pPr>
            <a:endParaRPr lang="en-US" altLang="zh-CN" sz="2400" dirty="0"/>
          </a:p>
          <a:p>
            <a:pPr>
              <a:defRPr/>
            </a:pPr>
            <a:endParaRPr lang="en-US" altLang="zh-CN" sz="2400" dirty="0"/>
          </a:p>
          <a:p>
            <a:pPr>
              <a:defRPr/>
            </a:pPr>
            <a:endParaRPr lang="en-US" altLang="zh-CN" sz="2400" dirty="0"/>
          </a:p>
          <a:p>
            <a:pPr marL="0" indent="0">
              <a:buFontTx/>
              <a:buNone/>
              <a:defRPr/>
            </a:pPr>
            <a:r>
              <a:rPr lang="zh-CN" altLang="en-US" sz="2400" dirty="0"/>
              <a:t>     基于这个</a:t>
            </a:r>
            <a:r>
              <a:rPr lang="en-US" altLang="zh-CN" sz="2400" dirty="0" err="1"/>
              <a:t>Akaike</a:t>
            </a:r>
            <a:r>
              <a:rPr lang="zh-CN" altLang="en-US" sz="2400" dirty="0"/>
              <a:t>提出了</a:t>
            </a:r>
            <a:r>
              <a:rPr lang="en-US" altLang="zh-CN" sz="2400" dirty="0"/>
              <a:t>AIC</a:t>
            </a:r>
            <a:r>
              <a:rPr lang="zh-CN" altLang="en-US" sz="2400" dirty="0"/>
              <a:t>这个准则，</a:t>
            </a:r>
            <a:r>
              <a:rPr lang="en-US" altLang="zh-CN" sz="2400" dirty="0" err="1"/>
              <a:t>Akaike</a:t>
            </a:r>
            <a:r>
              <a:rPr lang="zh-CN" altLang="en-US" sz="2400" dirty="0"/>
              <a:t>在</a:t>
            </a:r>
            <a:r>
              <a:rPr lang="en-US" altLang="zh-CN" sz="2400" dirty="0"/>
              <a:t>1971</a:t>
            </a:r>
            <a:r>
              <a:rPr lang="zh-CN" altLang="en-US" sz="2400" dirty="0"/>
              <a:t>次研讨会上首次宣布</a:t>
            </a:r>
            <a:r>
              <a:rPr lang="zh-CN" altLang="en-US" sz="2400" dirty="0" smtClean="0"/>
              <a:t>的。</a:t>
            </a:r>
            <a:endParaRPr lang="zh-CN" altLang="en-US" sz="2400" dirty="0"/>
          </a:p>
        </p:txBody>
      </p:sp>
      <p:pic>
        <p:nvPicPr>
          <p:cNvPr id="5124" name="图片 3">
            <a:extLst>
              <a:ext uri="{FF2B5EF4-FFF2-40B4-BE49-F238E27FC236}">
                <a16:creationId xmlns:a16="http://schemas.microsoft.com/office/drawing/2014/main" id="{F1995F08-BD4D-470E-BB29-244F02FAF9F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03350" y="3213100"/>
            <a:ext cx="5057775"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7249822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259632" y="1548694"/>
            <a:ext cx="7237139" cy="4689123"/>
          </a:xfrm>
          <a:prstGeom prst="rect">
            <a:avLst/>
          </a:prstGeom>
        </p:spPr>
      </p:pic>
      <p:sp>
        <p:nvSpPr>
          <p:cNvPr id="3" name="标题 1">
            <a:extLst>
              <a:ext uri="{FF2B5EF4-FFF2-40B4-BE49-F238E27FC236}">
                <a16:creationId xmlns:a16="http://schemas.microsoft.com/office/drawing/2014/main" id="{F7EC6B92-F06E-4C85-849A-E8F79BC6F51D}"/>
              </a:ext>
            </a:extLst>
          </p:cNvPr>
          <p:cNvSpPr>
            <a:spLocks noGrp="1"/>
          </p:cNvSpPr>
          <p:nvPr>
            <p:ph type="title"/>
          </p:nvPr>
        </p:nvSpPr>
        <p:spPr>
          <a:xfrm>
            <a:off x="467544" y="836712"/>
            <a:ext cx="8229600" cy="1143000"/>
          </a:xfrm>
        </p:spPr>
        <p:txBody>
          <a:bodyPr/>
          <a:lstStyle/>
          <a:p>
            <a:r>
              <a:rPr lang="en-US" altLang="zh-CN" dirty="0"/>
              <a:t>K-L </a:t>
            </a:r>
            <a:r>
              <a:rPr lang="zh-CN" altLang="en-US" dirty="0" smtClean="0"/>
              <a:t>到 </a:t>
            </a:r>
            <a:r>
              <a:rPr lang="en-US" altLang="zh-CN" dirty="0" smtClean="0"/>
              <a:t>AIC</a:t>
            </a:r>
            <a:endParaRPr lang="zh-CN" altLang="en-US" dirty="0"/>
          </a:p>
        </p:txBody>
      </p:sp>
    </p:spTree>
    <p:extLst>
      <p:ext uri="{BB962C8B-B14F-4D97-AF65-F5344CB8AC3E}">
        <p14:creationId xmlns:p14="http://schemas.microsoft.com/office/powerpoint/2010/main" val="2706082572"/>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452086" y="974263"/>
            <a:ext cx="7128792" cy="5151900"/>
          </a:xfrm>
          <a:prstGeom prst="rect">
            <a:avLst/>
          </a:prstGeom>
        </p:spPr>
      </p:pic>
    </p:spTree>
    <p:extLst>
      <p:ext uri="{BB962C8B-B14F-4D97-AF65-F5344CB8AC3E}">
        <p14:creationId xmlns:p14="http://schemas.microsoft.com/office/powerpoint/2010/main" val="1040486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文本框 1">
            <a:extLst>
              <a:ext uri="{FF2B5EF4-FFF2-40B4-BE49-F238E27FC236}">
                <a16:creationId xmlns:a16="http://schemas.microsoft.com/office/drawing/2014/main" id="{EBB8DE50-00C5-4505-93FD-53CDEF187C08}"/>
              </a:ext>
            </a:extLst>
          </p:cNvPr>
          <p:cNvSpPr txBox="1">
            <a:spLocks noChangeArrowheads="1"/>
          </p:cNvSpPr>
          <p:nvPr/>
        </p:nvSpPr>
        <p:spPr bwMode="auto">
          <a:xfrm>
            <a:off x="1042988" y="1484313"/>
            <a:ext cx="7200900" cy="1354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800"/>
              <a:t>模型选择</a:t>
            </a:r>
            <a:endParaRPr lang="en-US" altLang="zh-CN" sz="2800"/>
          </a:p>
          <a:p>
            <a:pPr>
              <a:spcBef>
                <a:spcPct val="0"/>
              </a:spcBef>
              <a:buFontTx/>
              <a:buNone/>
            </a:pPr>
            <a:r>
              <a:rPr lang="en-US" altLang="zh-CN" sz="1800"/>
              <a:t>        </a:t>
            </a:r>
            <a:r>
              <a:rPr lang="zh-CN" altLang="en-US" sz="1800"/>
              <a:t>在现实任务中，我们往往有多种学习算法可以选择，甚至对同一个学习算法，当使用不同的参数配置时，也会产生不同的模型，如何选择我们最终的模型？</a:t>
            </a:r>
          </a:p>
        </p:txBody>
      </p:sp>
      <p:sp>
        <p:nvSpPr>
          <p:cNvPr id="14339" name="文本框 2">
            <a:extLst>
              <a:ext uri="{FF2B5EF4-FFF2-40B4-BE49-F238E27FC236}">
                <a16:creationId xmlns:a16="http://schemas.microsoft.com/office/drawing/2014/main" id="{62D6123A-9E78-4CD4-A565-0D1E75DE7549}"/>
              </a:ext>
            </a:extLst>
          </p:cNvPr>
          <p:cNvSpPr txBox="1">
            <a:spLocks noChangeArrowheads="1"/>
          </p:cNvSpPr>
          <p:nvPr/>
        </p:nvSpPr>
        <p:spPr bwMode="auto">
          <a:xfrm>
            <a:off x="1042988" y="3068638"/>
            <a:ext cx="7200900"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理想的解决方案</a:t>
            </a:r>
            <a:endParaRPr lang="en-US" altLang="zh-CN" sz="2400"/>
          </a:p>
          <a:p>
            <a:pPr>
              <a:spcBef>
                <a:spcPct val="0"/>
              </a:spcBef>
              <a:buFontTx/>
              <a:buNone/>
            </a:pPr>
            <a:r>
              <a:rPr lang="en-US" altLang="zh-CN" sz="1800"/>
              <a:t>        </a:t>
            </a:r>
            <a:r>
              <a:rPr lang="zh-CN" altLang="en-US" sz="1800"/>
              <a:t>直接对候选模型的泛化误差进行评估，选择泛化误差最小的模型</a:t>
            </a:r>
          </a:p>
        </p:txBody>
      </p:sp>
      <p:sp>
        <p:nvSpPr>
          <p:cNvPr id="14340" name="文本框 3">
            <a:extLst>
              <a:ext uri="{FF2B5EF4-FFF2-40B4-BE49-F238E27FC236}">
                <a16:creationId xmlns:a16="http://schemas.microsoft.com/office/drawing/2014/main" id="{8BD6D16F-6B00-4D88-8A34-9BF3E566DB0C}"/>
              </a:ext>
            </a:extLst>
          </p:cNvPr>
          <p:cNvSpPr txBox="1">
            <a:spLocks noChangeArrowheads="1"/>
          </p:cNvSpPr>
          <p:nvPr/>
        </p:nvSpPr>
        <p:spPr bwMode="auto">
          <a:xfrm>
            <a:off x="1046163" y="4037013"/>
            <a:ext cx="5737225"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400"/>
              <a:t>挑战</a:t>
            </a:r>
            <a:endParaRPr lang="en-US" altLang="zh-CN" sz="2400"/>
          </a:p>
          <a:p>
            <a:pPr>
              <a:spcBef>
                <a:spcPct val="0"/>
              </a:spcBef>
              <a:buFontTx/>
              <a:buNone/>
            </a:pPr>
            <a:r>
              <a:rPr lang="en-US" altLang="zh-CN" sz="1800"/>
              <a:t>        1.</a:t>
            </a:r>
            <a:r>
              <a:rPr lang="zh-CN" altLang="en-US" sz="1800"/>
              <a:t>无法直接获得泛化误差</a:t>
            </a:r>
            <a:endParaRPr lang="en-US" altLang="zh-CN" sz="1800"/>
          </a:p>
          <a:p>
            <a:pPr>
              <a:spcBef>
                <a:spcPct val="0"/>
              </a:spcBef>
              <a:buFontTx/>
              <a:buNone/>
            </a:pPr>
            <a:r>
              <a:rPr lang="en-US" altLang="zh-CN" sz="1800"/>
              <a:t>        2.</a:t>
            </a:r>
            <a:r>
              <a:rPr lang="zh-CN" altLang="en-US" sz="1800"/>
              <a:t>一味追求训练误差最小化又可能导致过拟合现象</a:t>
            </a:r>
          </a:p>
        </p:txBody>
      </p:sp>
    </p:spTree>
    <p:extLst>
      <p:ext uri="{BB962C8B-B14F-4D97-AF65-F5344CB8AC3E}">
        <p14:creationId xmlns:p14="http://schemas.microsoft.com/office/powerpoint/2010/main" val="255617463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457200" y="1054136"/>
            <a:ext cx="8030331" cy="4608512"/>
          </a:xfrm>
          <a:prstGeom prst="rect">
            <a:avLst/>
          </a:prstGeom>
        </p:spPr>
      </p:pic>
    </p:spTree>
    <p:extLst>
      <p:ext uri="{BB962C8B-B14F-4D97-AF65-F5344CB8AC3E}">
        <p14:creationId xmlns:p14="http://schemas.microsoft.com/office/powerpoint/2010/main" val="194625745"/>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a:xfrm>
            <a:off x="323528" y="2420888"/>
            <a:ext cx="8229600" cy="3849688"/>
          </a:xfrm>
        </p:spPr>
        <p:txBody>
          <a:bodyPr/>
          <a:lstStyle/>
          <a:p>
            <a:endParaRPr lang="zh-CN" altLang="en-US"/>
          </a:p>
        </p:txBody>
      </p:sp>
      <p:pic>
        <p:nvPicPr>
          <p:cNvPr id="4" name="图片 3"/>
          <p:cNvPicPr>
            <a:picLocks noChangeAspect="1"/>
          </p:cNvPicPr>
          <p:nvPr/>
        </p:nvPicPr>
        <p:blipFill>
          <a:blip r:embed="rId2"/>
          <a:stretch>
            <a:fillRect/>
          </a:stretch>
        </p:blipFill>
        <p:spPr>
          <a:xfrm>
            <a:off x="359043" y="1052513"/>
            <a:ext cx="8448139" cy="4968775"/>
          </a:xfrm>
          <a:prstGeom prst="rect">
            <a:avLst/>
          </a:prstGeom>
        </p:spPr>
      </p:pic>
    </p:spTree>
    <p:extLst>
      <p:ext uri="{BB962C8B-B14F-4D97-AF65-F5344CB8AC3E}">
        <p14:creationId xmlns:p14="http://schemas.microsoft.com/office/powerpoint/2010/main" val="3165981073"/>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a:extLst>
              <a:ext uri="{FF2B5EF4-FFF2-40B4-BE49-F238E27FC236}">
                <a16:creationId xmlns:a16="http://schemas.microsoft.com/office/drawing/2014/main" id="{6BBED82E-0D0A-44CF-8486-00741A9D29F1}"/>
              </a:ext>
            </a:extLst>
          </p:cNvPr>
          <p:cNvSpPr>
            <a:spLocks noGrp="1"/>
          </p:cNvSpPr>
          <p:nvPr>
            <p:ph type="title"/>
          </p:nvPr>
        </p:nvSpPr>
        <p:spPr/>
        <p:txBody>
          <a:bodyPr/>
          <a:lstStyle/>
          <a:p>
            <a:r>
              <a:rPr lang="zh-CN" altLang="en-US"/>
              <a:t>定义</a:t>
            </a:r>
            <a:r>
              <a:rPr lang="en-US" altLang="zh-CN"/>
              <a:t>——AIC</a:t>
            </a:r>
            <a:endParaRPr lang="zh-CN" altLang="en-US"/>
          </a:p>
        </p:txBody>
      </p:sp>
      <p:pic>
        <p:nvPicPr>
          <p:cNvPr id="6147" name="图片 4">
            <a:extLst>
              <a:ext uri="{FF2B5EF4-FFF2-40B4-BE49-F238E27FC236}">
                <a16:creationId xmlns:a16="http://schemas.microsoft.com/office/drawing/2014/main" id="{94AD9055-0A61-4435-BCB8-DD54C9A486A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7063" y="2300288"/>
            <a:ext cx="6911975" cy="1738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内容占位符 2">
            <a:extLst>
              <a:ext uri="{FF2B5EF4-FFF2-40B4-BE49-F238E27FC236}">
                <a16:creationId xmlns:a16="http://schemas.microsoft.com/office/drawing/2014/main" id="{C053EFFF-0A0A-45A0-BA5E-70A80A0319A6}"/>
              </a:ext>
            </a:extLst>
          </p:cNvPr>
          <p:cNvSpPr>
            <a:spLocks noGrp="1"/>
          </p:cNvSpPr>
          <p:nvPr>
            <p:ph idx="1"/>
          </p:nvPr>
        </p:nvSpPr>
        <p:spPr>
          <a:xfrm>
            <a:off x="627063" y="3429000"/>
            <a:ext cx="6130925" cy="2913063"/>
          </a:xfrm>
        </p:spPr>
        <p:txBody>
          <a:bodyPr/>
          <a:lstStyle/>
          <a:p>
            <a:pPr marL="0" indent="0">
              <a:buFontTx/>
              <a:buNone/>
              <a:defRPr/>
            </a:pPr>
            <a:endParaRPr lang="en-US" altLang="zh-CN" dirty="0"/>
          </a:p>
          <a:p>
            <a:pPr>
              <a:defRPr/>
            </a:pPr>
            <a:endParaRPr lang="en-US" altLang="zh-CN" sz="2000" dirty="0"/>
          </a:p>
          <a:p>
            <a:pPr>
              <a:defRPr/>
            </a:pPr>
            <a:r>
              <a:rPr lang="en-US" altLang="zh-CN" sz="2000" dirty="0">
                <a:solidFill>
                  <a:srgbClr val="FF0000"/>
                </a:solidFill>
              </a:rPr>
              <a:t>AIC</a:t>
            </a:r>
            <a:r>
              <a:rPr lang="zh-CN" altLang="en-US" sz="2000" dirty="0">
                <a:solidFill>
                  <a:srgbClr val="FF0000"/>
                </a:solidFill>
              </a:rPr>
              <a:t>的方法是寻找可以最好地解释数据但包含最少自由参数的</a:t>
            </a:r>
            <a:r>
              <a:rPr lang="zh-CN" altLang="en-US" sz="2000" dirty="0" smtClean="0">
                <a:solidFill>
                  <a:srgbClr val="FF0000"/>
                </a:solidFill>
              </a:rPr>
              <a:t>模型</a:t>
            </a:r>
            <a:endParaRPr lang="en-US" altLang="zh-CN" sz="2000" dirty="0">
              <a:solidFill>
                <a:srgbClr val="FF0000"/>
              </a:solidFill>
            </a:endParaRPr>
          </a:p>
        </p:txBody>
      </p:sp>
    </p:spTree>
    <p:extLst>
      <p:ext uri="{BB962C8B-B14F-4D97-AF65-F5344CB8AC3E}">
        <p14:creationId xmlns:p14="http://schemas.microsoft.com/office/powerpoint/2010/main" val="147998529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a:extLst>
              <a:ext uri="{FF2B5EF4-FFF2-40B4-BE49-F238E27FC236}">
                <a16:creationId xmlns:a16="http://schemas.microsoft.com/office/drawing/2014/main" id="{995F1487-6CC8-4869-92A5-2B2578C44542}"/>
              </a:ext>
            </a:extLst>
          </p:cNvPr>
          <p:cNvSpPr>
            <a:spLocks noGrp="1"/>
          </p:cNvSpPr>
          <p:nvPr>
            <p:ph type="title"/>
          </p:nvPr>
        </p:nvSpPr>
        <p:spPr>
          <a:xfrm>
            <a:off x="468313" y="1196975"/>
            <a:ext cx="8229600" cy="1143000"/>
          </a:xfrm>
        </p:spPr>
        <p:txBody>
          <a:bodyPr/>
          <a:lstStyle/>
          <a:p>
            <a:r>
              <a:rPr lang="en-US" altLang="zh-CN" b="0"/>
              <a:t>AICc</a:t>
            </a:r>
            <a:r>
              <a:rPr lang="zh-CN" altLang="en-US" b="0"/>
              <a:t>和</a:t>
            </a:r>
            <a:r>
              <a:rPr lang="en-US" altLang="zh-CN" b="0"/>
              <a:t>AICu</a:t>
            </a:r>
            <a:br>
              <a:rPr lang="en-US" altLang="zh-CN" b="0"/>
            </a:br>
            <a:endParaRPr lang="zh-CN" altLang="en-US"/>
          </a:p>
        </p:txBody>
      </p:sp>
      <p:pic>
        <p:nvPicPr>
          <p:cNvPr id="7171" name="内容占位符 3">
            <a:extLst>
              <a:ext uri="{FF2B5EF4-FFF2-40B4-BE49-F238E27FC236}">
                <a16:creationId xmlns:a16="http://schemas.microsoft.com/office/drawing/2014/main" id="{D6EA0050-30BD-4AC5-8BEF-F03FCAE6093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2205038"/>
            <a:ext cx="9056688" cy="3675062"/>
          </a:xfrm>
        </p:spPr>
      </p:pic>
    </p:spTree>
    <p:extLst>
      <p:ext uri="{BB962C8B-B14F-4D97-AF65-F5344CB8AC3E}">
        <p14:creationId xmlns:p14="http://schemas.microsoft.com/office/powerpoint/2010/main" val="321907693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标题 1">
            <a:extLst>
              <a:ext uri="{FF2B5EF4-FFF2-40B4-BE49-F238E27FC236}">
                <a16:creationId xmlns:a16="http://schemas.microsoft.com/office/drawing/2014/main" id="{3E6B7CE0-50F7-46A5-BFCE-FC5AA9B560A1}"/>
              </a:ext>
            </a:extLst>
          </p:cNvPr>
          <p:cNvSpPr>
            <a:spLocks noGrp="1"/>
          </p:cNvSpPr>
          <p:nvPr>
            <p:ph type="title"/>
          </p:nvPr>
        </p:nvSpPr>
        <p:spPr/>
        <p:txBody>
          <a:bodyPr/>
          <a:lstStyle/>
          <a:p>
            <a:r>
              <a:rPr lang="zh-CN" altLang="en-US"/>
              <a:t>定义</a:t>
            </a:r>
            <a:r>
              <a:rPr lang="en-US" altLang="zh-CN"/>
              <a:t>——AIC</a:t>
            </a:r>
            <a:endParaRPr lang="zh-CN" altLang="en-US"/>
          </a:p>
        </p:txBody>
      </p:sp>
      <p:pic>
        <p:nvPicPr>
          <p:cNvPr id="8195" name="图片 3">
            <a:extLst>
              <a:ext uri="{FF2B5EF4-FFF2-40B4-BE49-F238E27FC236}">
                <a16:creationId xmlns:a16="http://schemas.microsoft.com/office/drawing/2014/main" id="{79E6A349-AA3D-4522-88C8-802553FCC5B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79613" y="4005263"/>
            <a:ext cx="5978525"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内容占位符 2">
            <a:extLst>
              <a:ext uri="{FF2B5EF4-FFF2-40B4-BE49-F238E27FC236}">
                <a16:creationId xmlns:a16="http://schemas.microsoft.com/office/drawing/2014/main" id="{1FEAE828-5885-469C-92C6-1151361C7065}"/>
              </a:ext>
            </a:extLst>
          </p:cNvPr>
          <p:cNvSpPr>
            <a:spLocks noGrp="1"/>
          </p:cNvSpPr>
          <p:nvPr>
            <p:ph idx="1"/>
          </p:nvPr>
        </p:nvSpPr>
        <p:spPr>
          <a:xfrm>
            <a:off x="328613" y="2116138"/>
            <a:ext cx="8218487" cy="3778250"/>
          </a:xfrm>
        </p:spPr>
        <p:txBody>
          <a:bodyPr/>
          <a:lstStyle/>
          <a:p>
            <a:pPr>
              <a:defRPr/>
            </a:pPr>
            <a:r>
              <a:rPr lang="zh-CN" altLang="en-US" dirty="0"/>
              <a:t>具体的：</a:t>
            </a:r>
            <a:endParaRPr lang="en-US" altLang="zh-CN" dirty="0"/>
          </a:p>
          <a:p>
            <a:pPr>
              <a:defRPr/>
            </a:pPr>
            <a:r>
              <a:rPr lang="zh-CN" altLang="en-US" dirty="0"/>
              <a:t>                                              </a:t>
            </a:r>
            <a:endParaRPr lang="en-US" altLang="zh-CN" dirty="0"/>
          </a:p>
          <a:p>
            <a:pPr marL="0" indent="0">
              <a:buFontTx/>
              <a:buNone/>
              <a:defRPr/>
            </a:pPr>
            <a:r>
              <a:rPr lang="zh-CN" altLang="en-US" sz="2000" dirty="0"/>
              <a:t>其中</a:t>
            </a:r>
            <a:r>
              <a:rPr lang="en-US" altLang="zh-CN" sz="2000" dirty="0"/>
              <a:t>n</a:t>
            </a:r>
            <a:r>
              <a:rPr lang="zh-CN" altLang="en-US" sz="2000" dirty="0"/>
              <a:t>为样本量，</a:t>
            </a:r>
            <a:r>
              <a:rPr lang="en-US" altLang="zh-CN" sz="2000" dirty="0"/>
              <a:t>p</a:t>
            </a:r>
            <a:r>
              <a:rPr lang="zh-CN" altLang="en-US" sz="2000" dirty="0"/>
              <a:t>为回归方程中自变量的个数，如果你用</a:t>
            </a:r>
            <a:r>
              <a:rPr lang="en-US" altLang="zh-CN" sz="2000" dirty="0" err="1"/>
              <a:t>spass</a:t>
            </a:r>
            <a:r>
              <a:rPr lang="zh-CN" altLang="en-US" sz="2000" dirty="0"/>
              <a:t>一类软件做回归分析的话，直接用下面的数据就可以了。</a:t>
            </a:r>
          </a:p>
        </p:txBody>
      </p:sp>
      <p:pic>
        <p:nvPicPr>
          <p:cNvPr id="8197" name="图片 5">
            <a:extLst>
              <a:ext uri="{FF2B5EF4-FFF2-40B4-BE49-F238E27FC236}">
                <a16:creationId xmlns:a16="http://schemas.microsoft.com/office/drawing/2014/main" id="{B8C8FD12-4F2D-4911-AC37-E3D93A2E860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39975" y="2535238"/>
            <a:ext cx="5103813" cy="72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4779950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其他特点</a:t>
            </a:r>
            <a:endParaRPr lang="zh-CN" altLang="en-US" dirty="0"/>
          </a:p>
        </p:txBody>
      </p:sp>
      <p:sp>
        <p:nvSpPr>
          <p:cNvPr id="3" name="内容占位符 2"/>
          <p:cNvSpPr>
            <a:spLocks noGrp="1"/>
          </p:cNvSpPr>
          <p:nvPr>
            <p:ph idx="1"/>
          </p:nvPr>
        </p:nvSpPr>
        <p:spPr/>
        <p:txBody>
          <a:bodyPr/>
          <a:lstStyle/>
          <a:p>
            <a:r>
              <a:rPr lang="zh-CN" altLang="en-US" dirty="0"/>
              <a:t>实际使用中，</a:t>
            </a:r>
            <a:r>
              <a:rPr lang="en-US" altLang="zh-CN" dirty="0"/>
              <a:t>AIC </a:t>
            </a:r>
            <a:r>
              <a:rPr lang="zh-CN" altLang="en-US" dirty="0"/>
              <a:t>做模型选择更倾向于选择比真实模型更多参数的模型，容易低估 “样本外误差”，有 </a:t>
            </a:r>
            <a:r>
              <a:rPr lang="zh-CN" altLang="en-US" dirty="0" smtClean="0"/>
              <a:t>过</a:t>
            </a:r>
            <a:r>
              <a:rPr lang="zh-CN" altLang="en-US" dirty="0"/>
              <a:t>拟合的</a:t>
            </a:r>
            <a:r>
              <a:rPr lang="zh-CN" altLang="en-US" dirty="0" smtClean="0"/>
              <a:t>倾向</a:t>
            </a:r>
            <a:endParaRPr lang="en-US" altLang="zh-CN" dirty="0" smtClean="0"/>
          </a:p>
          <a:p>
            <a:endParaRPr lang="zh-CN" altLang="en-US" dirty="0"/>
          </a:p>
        </p:txBody>
      </p:sp>
    </p:spTree>
    <p:extLst>
      <p:ext uri="{BB962C8B-B14F-4D97-AF65-F5344CB8AC3E}">
        <p14:creationId xmlns:p14="http://schemas.microsoft.com/office/powerpoint/2010/main" val="847653335"/>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
            <a:extLst>
              <a:ext uri="{FF2B5EF4-FFF2-40B4-BE49-F238E27FC236}">
                <a16:creationId xmlns:a16="http://schemas.microsoft.com/office/drawing/2014/main" id="{2BB27C24-DF9E-4762-9C18-DD6711447CC9}"/>
              </a:ext>
            </a:extLst>
          </p:cNvPr>
          <p:cNvSpPr>
            <a:spLocks noGrp="1"/>
          </p:cNvSpPr>
          <p:nvPr>
            <p:ph type="title"/>
          </p:nvPr>
        </p:nvSpPr>
        <p:spPr/>
        <p:txBody>
          <a:bodyPr/>
          <a:lstStyle/>
          <a:p>
            <a:r>
              <a:rPr lang="en-US" altLang="zh-CN" dirty="0"/>
              <a:t>Bayesian information criterion</a:t>
            </a:r>
            <a:endParaRPr lang="zh-CN" altLang="en-US" dirty="0"/>
          </a:p>
        </p:txBody>
      </p:sp>
      <p:sp>
        <p:nvSpPr>
          <p:cNvPr id="9219" name="内容占位符 4">
            <a:extLst>
              <a:ext uri="{FF2B5EF4-FFF2-40B4-BE49-F238E27FC236}">
                <a16:creationId xmlns:a16="http://schemas.microsoft.com/office/drawing/2014/main" id="{140F33CE-A864-46BE-BAE2-EDCF35C71F85}"/>
              </a:ext>
            </a:extLst>
          </p:cNvPr>
          <p:cNvSpPr>
            <a:spLocks noGrp="1"/>
          </p:cNvSpPr>
          <p:nvPr>
            <p:ph idx="1"/>
          </p:nvPr>
        </p:nvSpPr>
        <p:spPr/>
        <p:txBody>
          <a:bodyPr/>
          <a:lstStyle/>
          <a:p>
            <a:r>
              <a:rPr lang="zh-CN" altLang="en-US"/>
              <a:t>贝叶斯方法判断就是在不完全情报下，对部分未知的状态用主观概率估计，然后用贝叶斯公式对发生概率进行修正，最后再利用期望值和修正。也就是最大化我们模型的后验概率。</a:t>
            </a:r>
            <a:endParaRPr lang="en-US" altLang="zh-CN"/>
          </a:p>
        </p:txBody>
      </p:sp>
      <p:sp>
        <p:nvSpPr>
          <p:cNvPr id="9220" name="Rectangle 1">
            <a:extLst>
              <a:ext uri="{FF2B5EF4-FFF2-40B4-BE49-F238E27FC236}">
                <a16:creationId xmlns:a16="http://schemas.microsoft.com/office/drawing/2014/main" id="{9991DFF6-A32E-49ED-A253-58E601A4F77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zh-CN" sz="1200">
                <a:solidFill>
                  <a:srgbClr val="4F4F4F"/>
                </a:solidFill>
              </a:rPr>
              <a:t>在选择模型时，贝叶斯方法的做法是在给定数据</a:t>
            </a:r>
            <a:r>
              <a:rPr lang="zh-CN" altLang="zh-CN" sz="1400">
                <a:solidFill>
                  <a:srgbClr val="4F4F4F"/>
                </a:solidFill>
              </a:rPr>
              <a:t>{y</a:t>
            </a:r>
            <a:r>
              <a:rPr lang="zh-CN" altLang="zh-CN" sz="900">
                <a:solidFill>
                  <a:srgbClr val="4F4F4F"/>
                </a:solidFill>
              </a:rPr>
              <a:t>j</a:t>
            </a:r>
            <a:r>
              <a:rPr lang="zh-CN" altLang="zh-CN" sz="1400">
                <a:solidFill>
                  <a:srgbClr val="4F4F4F"/>
                </a:solidFill>
              </a:rPr>
              <a:t>}</a:t>
            </a:r>
            <a:r>
              <a:rPr lang="zh-CN" altLang="zh-CN" sz="900">
                <a:solidFill>
                  <a:srgbClr val="4F4F4F"/>
                </a:solidFill>
              </a:rPr>
              <a:t>nj=1</a:t>
            </a:r>
            <a:r>
              <a:rPr lang="zh-CN" altLang="zh-CN" sz="1200">
                <a:solidFill>
                  <a:srgbClr val="4F4F4F"/>
                </a:solidFill>
              </a:rPr>
              <a:t>{yj}j=1n下最大化模型 </a:t>
            </a:r>
            <a:r>
              <a:rPr lang="zh-CN" altLang="zh-CN" sz="1400">
                <a:solidFill>
                  <a:srgbClr val="4F4F4F"/>
                </a:solidFill>
              </a:rPr>
              <a:t>(Mi)</a:t>
            </a:r>
            <a:r>
              <a:rPr lang="zh-CN" altLang="zh-CN" sz="1200">
                <a:solidFill>
                  <a:srgbClr val="4F4F4F"/>
                </a:solidFill>
              </a:rPr>
              <a:t>(Mi)的后验概率。</a:t>
            </a:r>
            <a:r>
              <a:rPr lang="zh-CN" altLang="zh-CN" sz="600"/>
              <a:t> </a:t>
            </a:r>
            <a:endParaRPr lang="zh-CN" altLang="zh-CN"/>
          </a:p>
        </p:txBody>
      </p:sp>
    </p:spTree>
    <p:extLst>
      <p:ext uri="{BB962C8B-B14F-4D97-AF65-F5344CB8AC3E}">
        <p14:creationId xmlns:p14="http://schemas.microsoft.com/office/powerpoint/2010/main" val="356567192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BIC——</a:t>
            </a:r>
            <a:r>
              <a:rPr lang="zh-CN" altLang="en-US" dirty="0" smtClean="0"/>
              <a:t>原理</a:t>
            </a:r>
            <a:endParaRPr lang="zh-CN" altLang="en-US" dirty="0"/>
          </a:p>
        </p:txBody>
      </p:sp>
      <p:sp>
        <p:nvSpPr>
          <p:cNvPr id="3" name="内容占位符 2"/>
          <p:cNvSpPr>
            <a:spLocks noGrp="1"/>
          </p:cNvSpPr>
          <p:nvPr>
            <p:ph idx="1"/>
          </p:nvPr>
        </p:nvSpPr>
        <p:spPr/>
        <p:txBody>
          <a:bodyPr/>
          <a:lstStyle/>
          <a:p>
            <a:endParaRPr lang="zh-CN" altLang="en-US" dirty="0"/>
          </a:p>
        </p:txBody>
      </p:sp>
      <p:pic>
        <p:nvPicPr>
          <p:cNvPr id="4" name="图片 3"/>
          <p:cNvPicPr>
            <a:picLocks noChangeAspect="1"/>
          </p:cNvPicPr>
          <p:nvPr/>
        </p:nvPicPr>
        <p:blipFill>
          <a:blip r:embed="rId3"/>
          <a:stretch>
            <a:fillRect/>
          </a:stretch>
        </p:blipFill>
        <p:spPr>
          <a:xfrm>
            <a:off x="448072" y="2195513"/>
            <a:ext cx="5038095" cy="1428571"/>
          </a:xfrm>
          <a:prstGeom prst="rect">
            <a:avLst/>
          </a:prstGeom>
        </p:spPr>
      </p:pic>
      <p:pic>
        <p:nvPicPr>
          <p:cNvPr id="5" name="图片 4"/>
          <p:cNvPicPr>
            <a:picLocks noChangeAspect="1"/>
          </p:cNvPicPr>
          <p:nvPr/>
        </p:nvPicPr>
        <p:blipFill>
          <a:blip r:embed="rId4"/>
          <a:stretch>
            <a:fillRect/>
          </a:stretch>
        </p:blipFill>
        <p:spPr>
          <a:xfrm>
            <a:off x="796381" y="3660675"/>
            <a:ext cx="3171429" cy="942857"/>
          </a:xfrm>
          <a:prstGeom prst="rect">
            <a:avLst/>
          </a:prstGeom>
        </p:spPr>
      </p:pic>
      <p:sp>
        <p:nvSpPr>
          <p:cNvPr id="7" name="右箭头 6"/>
          <p:cNvSpPr/>
          <p:nvPr/>
        </p:nvSpPr>
        <p:spPr>
          <a:xfrm>
            <a:off x="5292080" y="2975124"/>
            <a:ext cx="1296144" cy="2322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732240" y="2673142"/>
            <a:ext cx="1656184" cy="646331"/>
          </a:xfrm>
          <a:prstGeom prst="rect">
            <a:avLst/>
          </a:prstGeom>
          <a:noFill/>
        </p:spPr>
        <p:txBody>
          <a:bodyPr wrap="square" rtlCol="0">
            <a:spAutoFit/>
          </a:bodyPr>
          <a:lstStyle/>
          <a:p>
            <a:r>
              <a:rPr lang="zh-CN" altLang="en-US" dirty="0" smtClean="0"/>
              <a:t>给定数据</a:t>
            </a:r>
            <a:r>
              <a:rPr lang="en-US" altLang="zh-CN" dirty="0" smtClean="0"/>
              <a:t>X</a:t>
            </a:r>
            <a:r>
              <a:rPr lang="zh-CN" altLang="en-US" dirty="0" smtClean="0"/>
              <a:t>模型的后验概率</a:t>
            </a:r>
            <a:endParaRPr lang="zh-CN" altLang="en-US" dirty="0"/>
          </a:p>
        </p:txBody>
      </p:sp>
      <p:sp>
        <p:nvSpPr>
          <p:cNvPr id="9" name="右箭头 8"/>
          <p:cNvSpPr/>
          <p:nvPr/>
        </p:nvSpPr>
        <p:spPr>
          <a:xfrm>
            <a:off x="5323115" y="4090467"/>
            <a:ext cx="1296144" cy="2322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763275" y="3788485"/>
            <a:ext cx="1656184" cy="369332"/>
          </a:xfrm>
          <a:prstGeom prst="rect">
            <a:avLst/>
          </a:prstGeom>
          <a:noFill/>
        </p:spPr>
        <p:txBody>
          <a:bodyPr wrap="square" rtlCol="0">
            <a:spAutoFit/>
          </a:bodyPr>
          <a:lstStyle/>
          <a:p>
            <a:r>
              <a:rPr lang="zh-CN" altLang="en-US" dirty="0"/>
              <a:t>概率比值</a:t>
            </a:r>
          </a:p>
        </p:txBody>
      </p:sp>
      <p:sp>
        <p:nvSpPr>
          <p:cNvPr id="11" name="右箭头 10"/>
          <p:cNvSpPr/>
          <p:nvPr/>
        </p:nvSpPr>
        <p:spPr>
          <a:xfrm>
            <a:off x="5197728" y="5714560"/>
            <a:ext cx="1296144" cy="2322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6628760" y="5283795"/>
            <a:ext cx="2058040" cy="923330"/>
          </a:xfrm>
          <a:prstGeom prst="rect">
            <a:avLst/>
          </a:prstGeom>
          <a:noFill/>
        </p:spPr>
        <p:txBody>
          <a:bodyPr wrap="square" rtlCol="0">
            <a:spAutoFit/>
          </a:bodyPr>
          <a:lstStyle/>
          <a:p>
            <a:r>
              <a:rPr lang="zh-CN" altLang="en-US" dirty="0" smtClean="0"/>
              <a:t>先验平均，直接求最大概率密度，之后</a:t>
            </a:r>
            <a:r>
              <a:rPr lang="en-US" altLang="zh-CN" dirty="0" err="1" smtClean="0"/>
              <a:t>lalapce</a:t>
            </a:r>
            <a:r>
              <a:rPr lang="zh-CN" altLang="en-US" dirty="0" smtClean="0"/>
              <a:t>近似</a:t>
            </a:r>
            <a:endParaRPr lang="zh-CN" altLang="en-US" dirty="0"/>
          </a:p>
        </p:txBody>
      </p:sp>
      <p:sp>
        <p:nvSpPr>
          <p:cNvPr id="13" name="文本框 12"/>
          <p:cNvSpPr txBox="1"/>
          <p:nvPr/>
        </p:nvSpPr>
        <p:spPr>
          <a:xfrm>
            <a:off x="4211960" y="5229199"/>
            <a:ext cx="45719" cy="369332"/>
          </a:xfrm>
          <a:prstGeom prst="rect">
            <a:avLst/>
          </a:prstGeom>
          <a:solidFill>
            <a:schemeClr val="bg1"/>
          </a:solidFill>
        </p:spPr>
        <p:txBody>
          <a:bodyPr wrap="square" rtlCol="0">
            <a:spAutoFit/>
          </a:bodyPr>
          <a:lstStyle/>
          <a:p>
            <a:r>
              <a:rPr lang="en-US" altLang="zh-CN" dirty="0" smtClean="0"/>
              <a:t>-</a:t>
            </a:r>
            <a:endParaRPr lang="zh-CN" altLang="en-US" dirty="0"/>
          </a:p>
        </p:txBody>
      </p:sp>
      <p:pic>
        <p:nvPicPr>
          <p:cNvPr id="17" name="图片 16"/>
          <p:cNvPicPr>
            <a:picLocks noChangeAspect="1"/>
          </p:cNvPicPr>
          <p:nvPr/>
        </p:nvPicPr>
        <p:blipFill>
          <a:blip r:embed="rId5"/>
          <a:stretch>
            <a:fillRect/>
          </a:stretch>
        </p:blipFill>
        <p:spPr>
          <a:xfrm>
            <a:off x="819707" y="4871575"/>
            <a:ext cx="4590476" cy="704762"/>
          </a:xfrm>
          <a:prstGeom prst="rect">
            <a:avLst/>
          </a:prstGeom>
        </p:spPr>
      </p:pic>
    </p:spTree>
    <p:extLst>
      <p:ext uri="{BB962C8B-B14F-4D97-AF65-F5344CB8AC3E}">
        <p14:creationId xmlns:p14="http://schemas.microsoft.com/office/powerpoint/2010/main" val="2699532254"/>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a:extLst>
              <a:ext uri="{FF2B5EF4-FFF2-40B4-BE49-F238E27FC236}">
                <a16:creationId xmlns:a16="http://schemas.microsoft.com/office/drawing/2014/main" id="{A030B97C-8655-4C28-AB06-40B75D37890B}"/>
              </a:ext>
            </a:extLst>
          </p:cNvPr>
          <p:cNvSpPr>
            <a:spLocks noGrp="1"/>
          </p:cNvSpPr>
          <p:nvPr>
            <p:ph type="title"/>
          </p:nvPr>
        </p:nvSpPr>
        <p:spPr/>
        <p:txBody>
          <a:bodyPr/>
          <a:lstStyle/>
          <a:p>
            <a:r>
              <a:rPr lang="zh-CN" altLang="en-US"/>
              <a:t>定义</a:t>
            </a:r>
            <a:r>
              <a:rPr lang="en-US" altLang="zh-CN"/>
              <a:t>——BIC</a:t>
            </a:r>
            <a:endParaRPr lang="zh-CN" altLang="en-US"/>
          </a:p>
        </p:txBody>
      </p:sp>
      <p:pic>
        <p:nvPicPr>
          <p:cNvPr id="10243" name="内容占位符 1">
            <a:extLst>
              <a:ext uri="{FF2B5EF4-FFF2-40B4-BE49-F238E27FC236}">
                <a16:creationId xmlns:a16="http://schemas.microsoft.com/office/drawing/2014/main" id="{516E3ABE-335A-41F2-8374-1EEB0A6A1C25}"/>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611188" y="2179638"/>
            <a:ext cx="4176712" cy="898525"/>
          </a:xfrm>
        </p:spPr>
      </p:pic>
      <p:sp>
        <p:nvSpPr>
          <p:cNvPr id="10244" name="内容占位符 2">
            <a:extLst>
              <a:ext uri="{FF2B5EF4-FFF2-40B4-BE49-F238E27FC236}">
                <a16:creationId xmlns:a16="http://schemas.microsoft.com/office/drawing/2014/main" id="{1786ADC4-87C4-4225-9E66-480E0DECF7C6}"/>
              </a:ext>
            </a:extLst>
          </p:cNvPr>
          <p:cNvSpPr txBox="1">
            <a:spLocks/>
          </p:cNvSpPr>
          <p:nvPr/>
        </p:nvSpPr>
        <p:spPr bwMode="auto">
          <a:xfrm>
            <a:off x="611188" y="3103563"/>
            <a:ext cx="8229600" cy="2840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en-US" altLang="zh-CN" sz="2400"/>
              <a:t>1978</a:t>
            </a:r>
            <a:r>
              <a:rPr lang="zh-CN" altLang="en-US" sz="2400"/>
              <a:t>年Gideon E. Schwarz 提出的</a:t>
            </a:r>
            <a:endParaRPr lang="en-US" altLang="zh-CN" sz="2400"/>
          </a:p>
          <a:p>
            <a:r>
              <a:rPr lang="en-US" altLang="zh-CN" sz="2400"/>
              <a:t>L</a:t>
            </a:r>
            <a:r>
              <a:rPr lang="zh-CN" altLang="en-US" sz="2400"/>
              <a:t>是似然函数的最大值</a:t>
            </a:r>
            <a:endParaRPr lang="en-US" altLang="zh-CN" sz="2400"/>
          </a:p>
          <a:p>
            <a:r>
              <a:rPr lang="en-US" altLang="zh-CN" sz="2400"/>
              <a:t>N</a:t>
            </a:r>
            <a:r>
              <a:rPr lang="zh-CN" altLang="en-US" sz="2400"/>
              <a:t>是数据点的个数</a:t>
            </a:r>
            <a:endParaRPr lang="en-US" altLang="zh-CN" sz="2400"/>
          </a:p>
          <a:p>
            <a:r>
              <a:rPr lang="en-US" altLang="zh-CN" sz="2400"/>
              <a:t>K</a:t>
            </a:r>
            <a:r>
              <a:rPr lang="zh-CN" altLang="en-US" sz="2400"/>
              <a:t>是模型的变量数目</a:t>
            </a:r>
            <a:endParaRPr lang="en-US" altLang="zh-CN" sz="2400"/>
          </a:p>
        </p:txBody>
      </p:sp>
    </p:spTree>
    <p:extLst>
      <p:ext uri="{BB962C8B-B14F-4D97-AF65-F5344CB8AC3E}">
        <p14:creationId xmlns:p14="http://schemas.microsoft.com/office/powerpoint/2010/main" val="230226596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标题 1">
            <a:extLst>
              <a:ext uri="{FF2B5EF4-FFF2-40B4-BE49-F238E27FC236}">
                <a16:creationId xmlns:a16="http://schemas.microsoft.com/office/drawing/2014/main" id="{6F0C9664-9E24-440F-8C68-6CA290B0CF6E}"/>
              </a:ext>
            </a:extLst>
          </p:cNvPr>
          <p:cNvSpPr>
            <a:spLocks noGrp="1"/>
          </p:cNvSpPr>
          <p:nvPr>
            <p:ph type="title"/>
          </p:nvPr>
        </p:nvSpPr>
        <p:spPr/>
        <p:txBody>
          <a:bodyPr/>
          <a:lstStyle/>
          <a:p>
            <a:r>
              <a:rPr lang="zh-CN" altLang="en-US"/>
              <a:t>定义</a:t>
            </a:r>
            <a:r>
              <a:rPr lang="en-US" altLang="zh-CN"/>
              <a:t>——BIC</a:t>
            </a:r>
            <a:endParaRPr lang="zh-CN" altLang="en-US"/>
          </a:p>
        </p:txBody>
      </p:sp>
      <p:sp>
        <p:nvSpPr>
          <p:cNvPr id="4" name="内容占位符 2">
            <a:extLst>
              <a:ext uri="{FF2B5EF4-FFF2-40B4-BE49-F238E27FC236}">
                <a16:creationId xmlns:a16="http://schemas.microsoft.com/office/drawing/2014/main" id="{17B1DF21-82A4-447C-B922-3088E69E6997}"/>
              </a:ext>
            </a:extLst>
          </p:cNvPr>
          <p:cNvSpPr>
            <a:spLocks noGrp="1"/>
          </p:cNvSpPr>
          <p:nvPr>
            <p:ph idx="1"/>
          </p:nvPr>
        </p:nvSpPr>
        <p:spPr>
          <a:xfrm>
            <a:off x="325438" y="2195513"/>
            <a:ext cx="8218487" cy="3776662"/>
          </a:xfrm>
        </p:spPr>
        <p:txBody>
          <a:bodyPr/>
          <a:lstStyle/>
          <a:p>
            <a:pPr>
              <a:defRPr/>
            </a:pPr>
            <a:r>
              <a:rPr lang="zh-CN" altLang="en-US" dirty="0"/>
              <a:t>具体的：</a:t>
            </a:r>
            <a:endParaRPr lang="en-US" altLang="zh-CN" dirty="0"/>
          </a:p>
          <a:p>
            <a:pPr marL="0" indent="0">
              <a:buFontTx/>
              <a:buNone/>
              <a:defRPr/>
            </a:pPr>
            <a:endParaRPr lang="en-US" altLang="zh-CN" dirty="0"/>
          </a:p>
          <a:p>
            <a:pPr marL="0" indent="0">
              <a:buFontTx/>
              <a:buNone/>
              <a:defRPr/>
            </a:pPr>
            <a:r>
              <a:rPr lang="zh-CN" altLang="en-US" dirty="0"/>
              <a:t>                                              </a:t>
            </a:r>
            <a:endParaRPr lang="en-US" altLang="zh-CN" dirty="0"/>
          </a:p>
          <a:p>
            <a:pPr marL="0" indent="0">
              <a:buFontTx/>
              <a:buNone/>
              <a:defRPr/>
            </a:pPr>
            <a:r>
              <a:rPr lang="zh-CN" altLang="en-US" sz="2000" dirty="0"/>
              <a:t>其中</a:t>
            </a:r>
            <a:r>
              <a:rPr lang="en-US" altLang="zh-CN" sz="2000" dirty="0"/>
              <a:t>n</a:t>
            </a:r>
            <a:r>
              <a:rPr lang="zh-CN" altLang="en-US" sz="2000" dirty="0"/>
              <a:t>为样本量，</a:t>
            </a:r>
            <a:r>
              <a:rPr lang="en-US" altLang="zh-CN" sz="2000" dirty="0"/>
              <a:t>p</a:t>
            </a:r>
            <a:r>
              <a:rPr lang="zh-CN" altLang="en-US" sz="2000" dirty="0"/>
              <a:t>为回归方程中自变量的个数，和上面的</a:t>
            </a:r>
            <a:r>
              <a:rPr lang="en-US" altLang="zh-CN" sz="2000" dirty="0"/>
              <a:t>AIC</a:t>
            </a:r>
            <a:r>
              <a:rPr lang="zh-CN" altLang="en-US" sz="2000" dirty="0"/>
              <a:t>的计算是一致的</a:t>
            </a:r>
            <a:endParaRPr lang="en-US" altLang="zh-CN" sz="2000" dirty="0"/>
          </a:p>
          <a:p>
            <a:pPr marL="0" indent="0">
              <a:buFontTx/>
              <a:buNone/>
              <a:defRPr/>
            </a:pPr>
            <a:endParaRPr lang="en-US" altLang="zh-CN" sz="2000" dirty="0"/>
          </a:p>
          <a:p>
            <a:pPr marL="0" indent="0">
              <a:buFontTx/>
              <a:buNone/>
              <a:defRPr/>
            </a:pPr>
            <a:endParaRPr lang="zh-CN" altLang="en-US" sz="2000" dirty="0"/>
          </a:p>
        </p:txBody>
      </p:sp>
      <p:pic>
        <p:nvPicPr>
          <p:cNvPr id="12292" name="图片 1">
            <a:extLst>
              <a:ext uri="{FF2B5EF4-FFF2-40B4-BE49-F238E27FC236}">
                <a16:creationId xmlns:a16="http://schemas.microsoft.com/office/drawing/2014/main" id="{C8B056EC-B224-448C-8685-C6C8374B938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55650" y="2852738"/>
            <a:ext cx="5514975"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3" name="矩形 2">
            <a:extLst>
              <a:ext uri="{FF2B5EF4-FFF2-40B4-BE49-F238E27FC236}">
                <a16:creationId xmlns:a16="http://schemas.microsoft.com/office/drawing/2014/main" id="{2E228DD6-8334-41A2-AAF1-980952ADAB9F}"/>
              </a:ext>
            </a:extLst>
          </p:cNvPr>
          <p:cNvSpPr>
            <a:spLocks noChangeArrowheads="1"/>
          </p:cNvSpPr>
          <p:nvPr/>
        </p:nvSpPr>
        <p:spPr bwMode="auto">
          <a:xfrm>
            <a:off x="4140200" y="5084763"/>
            <a:ext cx="34432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a:solidFill>
                  <a:srgbClr val="FF0000"/>
                </a:solidFill>
              </a:rPr>
              <a:t>BIC</a:t>
            </a:r>
            <a:r>
              <a:rPr lang="zh-CN" altLang="en-US">
                <a:solidFill>
                  <a:srgbClr val="FF0000"/>
                </a:solidFill>
              </a:rPr>
              <a:t>更倾向于低维模型的衡量！</a:t>
            </a:r>
            <a:endParaRPr lang="en-US" altLang="zh-CN">
              <a:solidFill>
                <a:srgbClr val="FF0000"/>
              </a:solidFill>
            </a:endParaRPr>
          </a:p>
        </p:txBody>
      </p:sp>
    </p:spTree>
    <p:extLst>
      <p:ext uri="{BB962C8B-B14F-4D97-AF65-F5344CB8AC3E}">
        <p14:creationId xmlns:p14="http://schemas.microsoft.com/office/powerpoint/2010/main" val="4043366401"/>
      </p:ext>
    </p:extLst>
  </p:cSld>
  <p:clrMapOvr>
    <a:masterClrMapping/>
  </p:clrMapOvr>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3248</TotalTime>
  <Words>8387</Words>
  <Application>Microsoft Office PowerPoint</Application>
  <PresentationFormat>全屏显示(4:3)</PresentationFormat>
  <Paragraphs>1213</Paragraphs>
  <Slides>155</Slides>
  <Notes>102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155</vt:i4>
      </vt:variant>
    </vt:vector>
  </HeadingPairs>
  <TitlesOfParts>
    <vt:vector size="166" baseType="lpstr">
      <vt:lpstr>-apple-system</vt:lpstr>
      <vt:lpstr>等线</vt:lpstr>
      <vt:lpstr>黑体</vt:lpstr>
      <vt:lpstr>楷体</vt:lpstr>
      <vt:lpstr>宋体</vt:lpstr>
      <vt:lpstr>微软雅黑</vt:lpstr>
      <vt:lpstr>微软雅黑 Light</vt:lpstr>
      <vt:lpstr>Arial</vt:lpstr>
      <vt:lpstr>Cambria Math</vt:lpstr>
      <vt:lpstr>Wingdings</vt:lpstr>
      <vt:lpstr>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性能度量</vt:lpstr>
      <vt:lpstr>PowerPoint 演示文稿</vt:lpstr>
      <vt:lpstr>错误率与精度</vt:lpstr>
      <vt:lpstr>错误率与精度</vt:lpstr>
      <vt:lpstr>查准率、查全率与F1</vt:lpstr>
      <vt:lpstr>查准率、查全率与F1</vt:lpstr>
      <vt:lpstr>查准率、查全率与F1</vt:lpstr>
      <vt:lpstr>查准率、查全率与F1</vt:lpstr>
      <vt:lpstr>查准率、查全率与F1</vt:lpstr>
      <vt:lpstr>查准率、查全率与F1</vt:lpstr>
      <vt:lpstr>查准率、查全率与F1</vt:lpstr>
      <vt:lpstr>ROC曲线与AUC</vt:lpstr>
      <vt:lpstr>ROC曲线与AUC</vt:lpstr>
      <vt:lpstr>ROC曲线与AUC</vt:lpstr>
      <vt:lpstr>ROC曲线与AUC</vt:lpstr>
      <vt:lpstr>ROC曲线与AUC</vt:lpstr>
      <vt:lpstr>代价敏感错误率与代价曲线</vt:lpstr>
      <vt:lpstr>代价敏感错误率与代价曲线</vt:lpstr>
      <vt:lpstr>代价敏感错误率与代价曲线</vt:lpstr>
      <vt:lpstr>关系梳理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Two popular criterion</vt:lpstr>
      <vt:lpstr>Akaike information criterion(AIC)</vt:lpstr>
      <vt:lpstr>K-L information</vt:lpstr>
      <vt:lpstr>K-L 到 AIC</vt:lpstr>
      <vt:lpstr>PowerPoint 演示文稿</vt:lpstr>
      <vt:lpstr>PowerPoint 演示文稿</vt:lpstr>
      <vt:lpstr>PowerPoint 演示文稿</vt:lpstr>
      <vt:lpstr>定义——AIC</vt:lpstr>
      <vt:lpstr>AICc和AICu </vt:lpstr>
      <vt:lpstr>定义——AIC</vt:lpstr>
      <vt:lpstr>其他特点</vt:lpstr>
      <vt:lpstr>Bayesian information criterion</vt:lpstr>
      <vt:lpstr>BIC——原理</vt:lpstr>
      <vt:lpstr>定义——BIC</vt:lpstr>
      <vt:lpstr>定义——BIC</vt:lpstr>
      <vt:lpstr>PowerPoint 演示文稿</vt:lpstr>
      <vt:lpstr>对比（yang 2005）</vt:lpstr>
      <vt:lpstr>对比(AIC2012)</vt:lpstr>
      <vt:lpstr>Conclusion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偏差与方差</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ecnu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lh</dc:creator>
  <cp:lastModifiedBy>Windows 用户</cp:lastModifiedBy>
  <cp:revision>231</cp:revision>
  <dcterms:created xsi:type="dcterms:W3CDTF">2011-10-13T14:06:11Z</dcterms:created>
  <dcterms:modified xsi:type="dcterms:W3CDTF">2018-06-06T09:05:32Z</dcterms:modified>
</cp:coreProperties>
</file>

<file path=docProps/thumbnail.jpeg>
</file>